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693069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80811" y="1615919"/>
            <a:ext cx="1911673" cy="1911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028543" y="2548794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88" y="45899"/>
                </a:moveTo>
                <a:lnTo>
                  <a:pt x="0" y="45899"/>
                </a:lnTo>
                <a:lnTo>
                  <a:pt x="0" y="0"/>
                </a:lnTo>
                <a:lnTo>
                  <a:pt x="5709888" y="0"/>
                </a:lnTo>
                <a:lnTo>
                  <a:pt x="5709888" y="45899"/>
                </a:lnTo>
                <a:close/>
              </a:path>
            </a:pathLst>
          </a:custGeom>
          <a:solidFill>
            <a:srgbClr val="A12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6629" y="828285"/>
            <a:ext cx="7650741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59355" y="3344538"/>
            <a:ext cx="7225288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47349" y="1030644"/>
            <a:ext cx="3439795" cy="2740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853936" y="1031894"/>
            <a:ext cx="3423284" cy="2994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563265"/>
            <a:ext cx="9143981" cy="5802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11699" y="4694790"/>
            <a:ext cx="1471899" cy="3304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6918" y="298774"/>
            <a:ext cx="100520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91756" y="1012860"/>
            <a:ext cx="5087620" cy="3215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eplearning.ai/" TargetMode="External"/><Relationship Id="rId3" Type="http://schemas.openxmlformats.org/officeDocument/2006/relationships/hyperlink" Target="https://creativecommons.org/licenses/by-sa/2.0/legalcode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2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7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.to/mostlyjason/intro-to-deployment-strategies-blue-green-canary-and-more-3a3" TargetMode="Externa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70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70.png"/><Relationship Id="rId6" Type="http://schemas.openxmlformats.org/officeDocument/2006/relationships/image" Target="../media/image88.png"/><Relationship Id="rId7" Type="http://schemas.openxmlformats.org/officeDocument/2006/relationships/image" Target="../media/image95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70.png"/><Relationship Id="rId6" Type="http://schemas.openxmlformats.org/officeDocument/2006/relationships/image" Target="../media/image88.png"/><Relationship Id="rId7" Type="http://schemas.openxmlformats.org/officeDocument/2006/relationships/image" Target="../media/image90.png"/><Relationship Id="rId8" Type="http://schemas.openxmlformats.org/officeDocument/2006/relationships/image" Target="../media/image99.png"/><Relationship Id="rId9" Type="http://schemas.openxmlformats.org/officeDocument/2006/relationships/image" Target="../media/image96.png"/><Relationship Id="rId10" Type="http://schemas.openxmlformats.org/officeDocument/2006/relationships/image" Target="../media/image100.png"/><Relationship Id="rId11" Type="http://schemas.openxmlformats.org/officeDocument/2006/relationships/image" Target="../media/image97.png"/><Relationship Id="rId12" Type="http://schemas.openxmlformats.org/officeDocument/2006/relationships/image" Target="../media/image101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70.png"/><Relationship Id="rId6" Type="http://schemas.openxmlformats.org/officeDocument/2006/relationships/image" Target="../media/image88.png"/><Relationship Id="rId7" Type="http://schemas.openxmlformats.org/officeDocument/2006/relationships/image" Target="../media/image102.png"/><Relationship Id="rId8" Type="http://schemas.openxmlformats.org/officeDocument/2006/relationships/image" Target="../media/image99.png"/><Relationship Id="rId9" Type="http://schemas.openxmlformats.org/officeDocument/2006/relationships/image" Target="../media/image96.png"/><Relationship Id="rId10" Type="http://schemas.openxmlformats.org/officeDocument/2006/relationships/image" Target="../media/image103.png"/><Relationship Id="rId11" Type="http://schemas.openxmlformats.org/officeDocument/2006/relationships/image" Target="../media/image97.png"/><Relationship Id="rId12" Type="http://schemas.openxmlformats.org/officeDocument/2006/relationships/image" Target="../media/image104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Relationship Id="rId18" Type="http://schemas.openxmlformats.org/officeDocument/2006/relationships/image" Target="../media/image121.png"/><Relationship Id="rId19" Type="http://schemas.openxmlformats.org/officeDocument/2006/relationships/image" Target="../media/image122.png"/><Relationship Id="rId20" Type="http://schemas.openxmlformats.org/officeDocument/2006/relationships/image" Target="../media/image123.png"/><Relationship Id="rId21" Type="http://schemas.openxmlformats.org/officeDocument/2006/relationships/image" Target="../media/image124.png"/><Relationship Id="rId22" Type="http://schemas.openxmlformats.org/officeDocument/2006/relationships/image" Target="../media/image125.png"/><Relationship Id="rId23" Type="http://schemas.openxmlformats.org/officeDocument/2006/relationships/image" Target="../media/image12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7.png"/><Relationship Id="rId6" Type="http://schemas.openxmlformats.org/officeDocument/2006/relationships/image" Target="../media/image129.jpg"/><Relationship Id="rId7" Type="http://schemas.openxmlformats.org/officeDocument/2006/relationships/image" Target="../media/image130.jp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jpg"/><Relationship Id="rId11" Type="http://schemas.openxmlformats.org/officeDocument/2006/relationships/image" Target="../media/image13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6945" y="235901"/>
            <a:ext cx="424751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5">
                <a:latin typeface="Arial"/>
                <a:cs typeface="Arial"/>
              </a:rPr>
              <a:t>Copyright</a:t>
            </a:r>
            <a:r>
              <a:rPr dirty="0" sz="4500" spc="-95">
                <a:latin typeface="Arial"/>
                <a:cs typeface="Arial"/>
              </a:rPr>
              <a:t> </a:t>
            </a:r>
            <a:r>
              <a:rPr dirty="0" sz="4500" spc="-5">
                <a:latin typeface="Arial"/>
                <a:cs typeface="Arial"/>
              </a:rPr>
              <a:t>Notice</a:t>
            </a:r>
            <a:endParaRPr sz="4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2542" y="1144978"/>
            <a:ext cx="7283450" cy="2202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These </a:t>
            </a:r>
            <a:r>
              <a:rPr dirty="0" sz="1400">
                <a:latin typeface="Arial"/>
                <a:cs typeface="Arial"/>
              </a:rPr>
              <a:t>slides </a:t>
            </a:r>
            <a:r>
              <a:rPr dirty="0" sz="1400" spc="-5">
                <a:latin typeface="Arial"/>
                <a:cs typeface="Arial"/>
              </a:rPr>
              <a:t>are distributed under the Creative Commons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License.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5"/>
              </a:spcBef>
            </a:pPr>
            <a:r>
              <a:rPr dirty="0" u="heavy" sz="1400" spc="-5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DeepLearning.AI</a:t>
            </a:r>
            <a:r>
              <a:rPr dirty="0" sz="1400" spc="-5">
                <a:solidFill>
                  <a:srgbClr val="0097A7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400">
                <a:latin typeface="Arial"/>
                <a:cs typeface="Arial"/>
              </a:rPr>
              <a:t>makes </a:t>
            </a:r>
            <a:r>
              <a:rPr dirty="0" sz="1400" spc="-5">
                <a:latin typeface="Arial"/>
                <a:cs typeface="Arial"/>
              </a:rPr>
              <a:t>these </a:t>
            </a:r>
            <a:r>
              <a:rPr dirty="0" sz="1400">
                <a:latin typeface="Arial"/>
                <a:cs typeface="Arial"/>
              </a:rPr>
              <a:t>slides </a:t>
            </a:r>
            <a:r>
              <a:rPr dirty="0" sz="1400" spc="-5">
                <a:latin typeface="Arial"/>
                <a:cs typeface="Arial"/>
              </a:rPr>
              <a:t>available for educational purposes. </a:t>
            </a:r>
            <a:r>
              <a:rPr dirty="0" sz="1400" spc="-45">
                <a:latin typeface="Arial"/>
                <a:cs typeface="Arial"/>
              </a:rPr>
              <a:t>You </a:t>
            </a:r>
            <a:r>
              <a:rPr dirty="0" sz="1400">
                <a:latin typeface="Arial"/>
                <a:cs typeface="Arial"/>
              </a:rPr>
              <a:t>may </a:t>
            </a:r>
            <a:r>
              <a:rPr dirty="0" sz="1400" spc="-5">
                <a:latin typeface="Arial"/>
                <a:cs typeface="Arial"/>
              </a:rPr>
              <a:t>not use or  distribute these </a:t>
            </a:r>
            <a:r>
              <a:rPr dirty="0" sz="1400">
                <a:latin typeface="Arial"/>
                <a:cs typeface="Arial"/>
              </a:rPr>
              <a:t>slides </a:t>
            </a:r>
            <a:r>
              <a:rPr dirty="0" sz="1400" spc="-5">
                <a:latin typeface="Arial"/>
                <a:cs typeface="Arial"/>
              </a:rPr>
              <a:t>for </a:t>
            </a:r>
            <a:r>
              <a:rPr dirty="0" sz="1400">
                <a:latin typeface="Arial"/>
                <a:cs typeface="Arial"/>
              </a:rPr>
              <a:t>commercial </a:t>
            </a:r>
            <a:r>
              <a:rPr dirty="0" sz="1400" spc="-5">
                <a:latin typeface="Arial"/>
                <a:cs typeface="Arial"/>
              </a:rPr>
              <a:t>purposes. </a:t>
            </a:r>
            <a:r>
              <a:rPr dirty="0" sz="1400" spc="-45">
                <a:latin typeface="Arial"/>
                <a:cs typeface="Arial"/>
              </a:rPr>
              <a:t>You </a:t>
            </a:r>
            <a:r>
              <a:rPr dirty="0" sz="1400">
                <a:latin typeface="Arial"/>
                <a:cs typeface="Arial"/>
              </a:rPr>
              <a:t>may make copies </a:t>
            </a:r>
            <a:r>
              <a:rPr dirty="0" sz="1400" spc="-5">
                <a:latin typeface="Arial"/>
                <a:cs typeface="Arial"/>
              </a:rPr>
              <a:t>of these </a:t>
            </a:r>
            <a:r>
              <a:rPr dirty="0" sz="1400">
                <a:latin typeface="Arial"/>
                <a:cs typeface="Arial"/>
              </a:rPr>
              <a:t>slides </a:t>
            </a:r>
            <a:r>
              <a:rPr dirty="0" sz="1400" spc="-5">
                <a:latin typeface="Arial"/>
                <a:cs typeface="Arial"/>
              </a:rPr>
              <a:t>and  use or distribute them for educational purposes as long as </a:t>
            </a:r>
            <a:r>
              <a:rPr dirty="0" sz="1400">
                <a:latin typeface="Arial"/>
                <a:cs typeface="Arial"/>
              </a:rPr>
              <a:t>you cite </a:t>
            </a:r>
            <a:r>
              <a:rPr dirty="0" u="heavy" sz="1400" spc="-5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DeepLearning.AI</a:t>
            </a:r>
            <a:r>
              <a:rPr dirty="0" sz="1400" spc="-5">
                <a:solidFill>
                  <a:srgbClr val="0097A7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400" spc="-5">
                <a:latin typeface="Arial"/>
                <a:cs typeface="Arial"/>
              </a:rPr>
              <a:t>as the  </a:t>
            </a:r>
            <a:r>
              <a:rPr dirty="0" sz="1400">
                <a:latin typeface="Arial"/>
                <a:cs typeface="Arial"/>
              </a:rPr>
              <a:t>source </a:t>
            </a:r>
            <a:r>
              <a:rPr dirty="0" sz="1400" spc="-5">
                <a:latin typeface="Arial"/>
                <a:cs typeface="Arial"/>
              </a:rPr>
              <a:t>of the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slides.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Arial"/>
              <a:cs typeface="Arial"/>
            </a:endParaRPr>
          </a:p>
          <a:p>
            <a:pPr marL="12700" marR="2747645">
              <a:lnSpc>
                <a:spcPct val="114999"/>
              </a:lnSpc>
              <a:spcBef>
                <a:spcPts val="5"/>
              </a:spcBef>
            </a:pPr>
            <a:r>
              <a:rPr dirty="0" sz="1400" spc="-5">
                <a:latin typeface="Arial"/>
                <a:cs typeface="Arial"/>
              </a:rPr>
              <a:t>For the </a:t>
            </a:r>
            <a:r>
              <a:rPr dirty="0" sz="1400">
                <a:latin typeface="Arial"/>
                <a:cs typeface="Arial"/>
              </a:rPr>
              <a:t>rest </a:t>
            </a:r>
            <a:r>
              <a:rPr dirty="0" sz="1400" spc="-5">
                <a:latin typeface="Arial"/>
                <a:cs typeface="Arial"/>
              </a:rPr>
              <a:t>of the details of the license, </a:t>
            </a:r>
            <a:r>
              <a:rPr dirty="0" sz="1400">
                <a:latin typeface="Arial"/>
                <a:cs typeface="Arial"/>
              </a:rPr>
              <a:t>see  </a:t>
            </a:r>
            <a:r>
              <a:rPr dirty="0" u="heavy" sz="1400" spc="-5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https://creativecommons.org/licenses/by-sa/2.0/legalcode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19" y="664148"/>
            <a:ext cx="8686800" cy="3630929"/>
          </a:xfrm>
          <a:custGeom>
            <a:avLst/>
            <a:gdLst/>
            <a:ahLst/>
            <a:cxnLst/>
            <a:rect l="l" t="t" r="r" b="b"/>
            <a:pathLst>
              <a:path w="8686800" h="3630929">
                <a:moveTo>
                  <a:pt x="8686787" y="3630892"/>
                </a:moveTo>
                <a:lnTo>
                  <a:pt x="0" y="3630892"/>
                </a:lnTo>
                <a:lnTo>
                  <a:pt x="0" y="0"/>
                </a:lnTo>
                <a:lnTo>
                  <a:pt x="8686787" y="0"/>
                </a:lnTo>
                <a:lnTo>
                  <a:pt x="8686787" y="3630892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563265"/>
            <a:ext cx="9144000" cy="580390"/>
            <a:chOff x="0" y="4563265"/>
            <a:chExt cx="9144000" cy="580390"/>
          </a:xfrm>
        </p:grpSpPr>
        <p:sp>
          <p:nvSpPr>
            <p:cNvPr id="4" name="object 4"/>
            <p:cNvSpPr/>
            <p:nvPr/>
          </p:nvSpPr>
          <p:spPr>
            <a:xfrm>
              <a:off x="0" y="4563265"/>
              <a:ext cx="9143981" cy="5802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1699" y="4694790"/>
              <a:ext cx="1471899" cy="3304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41249" y="968642"/>
            <a:ext cx="4323715" cy="2905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90550">
              <a:lnSpc>
                <a:spcPct val="150000"/>
              </a:lnSpc>
              <a:spcBef>
                <a:spcPts val="100"/>
              </a:spcBef>
            </a:pPr>
            <a:r>
              <a:rPr dirty="0" sz="1400" spc="100">
                <a:solidFill>
                  <a:srgbClr val="EBEFF0"/>
                </a:solidFill>
                <a:latin typeface="Arial"/>
                <a:cs typeface="Arial"/>
              </a:rPr>
              <a:t>parser </a:t>
            </a:r>
            <a:r>
              <a:rPr dirty="0" sz="1400" spc="-50">
                <a:solidFill>
                  <a:srgbClr val="EBEFF0"/>
                </a:solidFill>
                <a:latin typeface="Arial"/>
                <a:cs typeface="Arial"/>
              </a:rPr>
              <a:t>= </a:t>
            </a:r>
            <a:r>
              <a:rPr dirty="0" sz="1400" spc="80">
                <a:solidFill>
                  <a:srgbClr val="EBEFF0"/>
                </a:solidFill>
                <a:latin typeface="Arial"/>
                <a:cs typeface="Arial"/>
              </a:rPr>
              <a:t>argparse.ArgumentParser()  </a:t>
            </a:r>
            <a:r>
              <a:rPr dirty="0" sz="1400" spc="105">
                <a:solidFill>
                  <a:srgbClr val="EBEFF0"/>
                </a:solidFill>
                <a:latin typeface="Arial"/>
                <a:cs typeface="Arial"/>
              </a:rPr>
              <a:t>parser.add_argument(</a:t>
            </a:r>
            <a:r>
              <a:rPr dirty="0" sz="1400" spc="105">
                <a:solidFill>
                  <a:srgbClr val="9CCC64"/>
                </a:solidFill>
                <a:latin typeface="Arial"/>
                <a:cs typeface="Arial"/>
              </a:rPr>
              <a:t>'--number_trees'</a:t>
            </a:r>
            <a:r>
              <a:rPr dirty="0" sz="1400" spc="105">
                <a:solidFill>
                  <a:srgbClr val="EBEFF0"/>
                </a:solidFill>
                <a:latin typeface="Arial"/>
                <a:cs typeface="Arial"/>
              </a:rPr>
              <a:t>)  </a:t>
            </a:r>
            <a:r>
              <a:rPr dirty="0" sz="1400" spc="135">
                <a:solidFill>
                  <a:srgbClr val="EBEFF0"/>
                </a:solidFill>
                <a:latin typeface="Arial"/>
                <a:cs typeface="Arial"/>
              </a:rPr>
              <a:t>parser.add_argument(</a:t>
            </a:r>
            <a:r>
              <a:rPr dirty="0" sz="1400" spc="135">
                <a:solidFill>
                  <a:srgbClr val="9CCC64"/>
                </a:solidFill>
                <a:latin typeface="Arial"/>
                <a:cs typeface="Arial"/>
              </a:rPr>
              <a:t>'--learning_rate'</a:t>
            </a:r>
            <a:r>
              <a:rPr dirty="0" sz="1400" spc="135">
                <a:solidFill>
                  <a:srgbClr val="EBEFF0"/>
                </a:solidFill>
                <a:latin typeface="Arial"/>
                <a:cs typeface="Arial"/>
              </a:rPr>
              <a:t>)  </a:t>
            </a:r>
            <a:r>
              <a:rPr dirty="0" sz="1400" spc="85">
                <a:solidFill>
                  <a:srgbClr val="EBEFF0"/>
                </a:solidFill>
                <a:latin typeface="Arial"/>
                <a:cs typeface="Arial"/>
              </a:rPr>
              <a:t>args </a:t>
            </a:r>
            <a:r>
              <a:rPr dirty="0" sz="1400" spc="-50">
                <a:solidFill>
                  <a:srgbClr val="EBEFF0"/>
                </a:solidFill>
                <a:latin typeface="Arial"/>
                <a:cs typeface="Arial"/>
              </a:rPr>
              <a:t>=</a:t>
            </a:r>
            <a:r>
              <a:rPr dirty="0" sz="1400" spc="180">
                <a:solidFill>
                  <a:srgbClr val="EBEFF0"/>
                </a:solidFill>
                <a:latin typeface="Arial"/>
                <a:cs typeface="Arial"/>
              </a:rPr>
              <a:t> </a:t>
            </a:r>
            <a:r>
              <a:rPr dirty="0" sz="1400" spc="114">
                <a:solidFill>
                  <a:srgbClr val="EBEFF0"/>
                </a:solidFill>
                <a:latin typeface="Arial"/>
                <a:cs typeface="Arial"/>
              </a:rPr>
              <a:t>parser.parse_args()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spc="85">
                <a:solidFill>
                  <a:srgbClr val="EBEFF0"/>
                </a:solidFill>
                <a:latin typeface="Arial"/>
                <a:cs typeface="Arial"/>
              </a:rPr>
              <a:t>neptune.create_experiment(params=</a:t>
            </a:r>
            <a:r>
              <a:rPr dirty="0" sz="1400" spc="85">
                <a:solidFill>
                  <a:srgbClr val="CD93D8"/>
                </a:solidFill>
                <a:latin typeface="Arial"/>
                <a:cs typeface="Arial"/>
              </a:rPr>
              <a:t>vars</a:t>
            </a:r>
            <a:r>
              <a:rPr dirty="0" sz="1400" spc="85">
                <a:solidFill>
                  <a:srgbClr val="EBEFF0"/>
                </a:solidFill>
                <a:latin typeface="Arial"/>
                <a:cs typeface="Arial"/>
              </a:rPr>
              <a:t>(args))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400" spc="375">
                <a:solidFill>
                  <a:srgbClr val="EBEFF0"/>
                </a:solidFill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400" spc="-10">
                <a:solidFill>
                  <a:srgbClr val="EF6291"/>
                </a:solidFill>
                <a:latin typeface="Arial"/>
                <a:cs typeface="Arial"/>
              </a:rPr>
              <a:t># </a:t>
            </a:r>
            <a:r>
              <a:rPr dirty="0" sz="1400" spc="70">
                <a:solidFill>
                  <a:srgbClr val="EF6291"/>
                </a:solidFill>
                <a:latin typeface="Arial"/>
                <a:cs typeface="Arial"/>
              </a:rPr>
              <a:t>experiment</a:t>
            </a:r>
            <a:r>
              <a:rPr dirty="0" sz="1400" spc="375">
                <a:solidFill>
                  <a:srgbClr val="EF6291"/>
                </a:solidFill>
                <a:latin typeface="Arial"/>
                <a:cs typeface="Arial"/>
              </a:rPr>
              <a:t> </a:t>
            </a:r>
            <a:r>
              <a:rPr dirty="0" sz="1400" spc="185">
                <a:solidFill>
                  <a:srgbClr val="EF6291"/>
                </a:solidFill>
                <a:latin typeface="Arial"/>
                <a:cs typeface="Arial"/>
              </a:rPr>
              <a:t>logic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400" spc="375">
                <a:solidFill>
                  <a:srgbClr val="EBEFF0"/>
                </a:solidFill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38461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5"/>
              <a:t>Log </a:t>
            </a:r>
            <a:r>
              <a:rPr dirty="0" sz="2800" spc="15"/>
              <a:t>Runtime</a:t>
            </a:r>
            <a:r>
              <a:rPr dirty="0" sz="2800" spc="-370"/>
              <a:t> </a:t>
            </a:r>
            <a:r>
              <a:rPr dirty="0" sz="2800" spc="15"/>
              <a:t>Parameters</a:t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14015" marR="5080" indent="-286385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ML </a:t>
            </a:r>
            <a:r>
              <a:rPr dirty="0" spc="15"/>
              <a:t>Experiments</a:t>
            </a:r>
            <a:r>
              <a:rPr dirty="0" spc="-434"/>
              <a:t> </a:t>
            </a:r>
            <a:r>
              <a:rPr dirty="0"/>
              <a:t>Management  </a:t>
            </a:r>
            <a:r>
              <a:rPr dirty="0" spc="5"/>
              <a:t>and </a:t>
            </a:r>
            <a:r>
              <a:rPr dirty="0" spc="-10"/>
              <a:t>Workﬂow</a:t>
            </a:r>
            <a:r>
              <a:rPr dirty="0" spc="-395"/>
              <a:t> </a:t>
            </a:r>
            <a:r>
              <a:rPr dirty="0" spc="5"/>
              <a:t>Automation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69722" y="3344538"/>
            <a:ext cx="462978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70330" marR="5080" indent="-1358265">
              <a:lnSpc>
                <a:spcPct val="100000"/>
              </a:lnSpc>
              <a:spcBef>
                <a:spcPts val="100"/>
              </a:spcBef>
            </a:pPr>
            <a:r>
              <a:rPr dirty="0" sz="4000" spc="-90">
                <a:latin typeface="Lato"/>
                <a:cs typeface="Lato"/>
              </a:rPr>
              <a:t>Tools </a:t>
            </a:r>
            <a:r>
              <a:rPr dirty="0" sz="4000" spc="15">
                <a:latin typeface="Lato"/>
                <a:cs typeface="Lato"/>
              </a:rPr>
              <a:t>for</a:t>
            </a:r>
            <a:r>
              <a:rPr dirty="0" sz="4000" spc="-450">
                <a:latin typeface="Lato"/>
                <a:cs typeface="Lato"/>
              </a:rPr>
              <a:t> </a:t>
            </a:r>
            <a:r>
              <a:rPr dirty="0" sz="4000" spc="20">
                <a:latin typeface="Lato"/>
                <a:cs typeface="Lato"/>
              </a:rPr>
              <a:t>Experiment  </a:t>
            </a:r>
            <a:r>
              <a:rPr dirty="0" sz="4000" spc="-25">
                <a:latin typeface="Lato"/>
                <a:cs typeface="Lato"/>
              </a:rPr>
              <a:t>Tracking</a:t>
            </a:r>
            <a:endParaRPr sz="4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226822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25"/>
              <a:t>Data</a:t>
            </a:r>
            <a:r>
              <a:rPr dirty="0" sz="2500" spc="-220"/>
              <a:t> </a:t>
            </a:r>
            <a:r>
              <a:rPr dirty="0" sz="2500" spc="5"/>
              <a:t>Versioning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550998" y="1638938"/>
            <a:ext cx="7710170" cy="1500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0">
                <a:latin typeface="Lato"/>
                <a:cs typeface="Lato"/>
              </a:rPr>
              <a:t>Data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reﬂects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the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world,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the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world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changes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0">
                <a:latin typeface="Lato"/>
                <a:cs typeface="Lato"/>
              </a:rPr>
              <a:t>Experimental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changes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include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changes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in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data</a:t>
            </a:r>
            <a:endParaRPr sz="1800">
              <a:latin typeface="Lato"/>
              <a:cs typeface="Lato"/>
            </a:endParaRPr>
          </a:p>
          <a:p>
            <a:pPr marL="379095" marR="5080" indent="-36703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15">
                <a:latin typeface="Lato"/>
                <a:cs typeface="Lato"/>
              </a:rPr>
              <a:t>Tracking,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understanding,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comparing,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duplicating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experiments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includes  </a:t>
            </a:r>
            <a:r>
              <a:rPr dirty="0" sz="1800" spc="15">
                <a:latin typeface="Lato"/>
                <a:cs typeface="Lato"/>
              </a:rPr>
              <a:t>data</a:t>
            </a:r>
            <a:endParaRPr sz="1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53822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-45"/>
              <a:t>Tools</a:t>
            </a:r>
            <a:r>
              <a:rPr dirty="0" sz="2500" spc="-180"/>
              <a:t> </a:t>
            </a:r>
            <a:r>
              <a:rPr dirty="0" sz="2500" spc="20"/>
              <a:t>for</a:t>
            </a:r>
            <a:r>
              <a:rPr dirty="0" sz="2500" spc="-175"/>
              <a:t> </a:t>
            </a:r>
            <a:r>
              <a:rPr dirty="0" sz="2500" spc="25"/>
              <a:t>Data</a:t>
            </a:r>
            <a:r>
              <a:rPr dirty="0" sz="2500" spc="-180"/>
              <a:t> </a:t>
            </a:r>
            <a:r>
              <a:rPr dirty="0" sz="2500" spc="5"/>
              <a:t>Versioning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475248" y="1444955"/>
            <a:ext cx="1513840" cy="1627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Lato"/>
                <a:cs typeface="Lato"/>
              </a:rPr>
              <a:t>Neptune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30">
                <a:latin typeface="Lato"/>
                <a:cs typeface="Lato"/>
              </a:rPr>
              <a:t>P</a:t>
            </a:r>
            <a:r>
              <a:rPr dirty="0" sz="1800" spc="-5">
                <a:latin typeface="Lato"/>
                <a:cs typeface="Lato"/>
              </a:rPr>
              <a:t>ac</a:t>
            </a:r>
            <a:r>
              <a:rPr dirty="0" sz="1800" spc="-35">
                <a:latin typeface="Lato"/>
                <a:cs typeface="Lato"/>
              </a:rPr>
              <a:t>h</a:t>
            </a:r>
            <a:r>
              <a:rPr dirty="0" sz="1800" spc="-35">
                <a:latin typeface="Lato"/>
                <a:cs typeface="Lato"/>
              </a:rPr>
              <a:t>y</a:t>
            </a:r>
            <a:r>
              <a:rPr dirty="0" sz="1800" spc="10">
                <a:latin typeface="Lato"/>
                <a:cs typeface="Lato"/>
              </a:rPr>
              <a:t>derm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0">
                <a:latin typeface="Lato"/>
                <a:cs typeface="Lato"/>
              </a:rPr>
              <a:t>Delta</a:t>
            </a:r>
            <a:r>
              <a:rPr dirty="0" sz="1800" spc="-15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Lake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20">
                <a:latin typeface="Lato"/>
                <a:cs typeface="Lato"/>
              </a:rPr>
              <a:t>Git</a:t>
            </a:r>
            <a:r>
              <a:rPr dirty="0" sz="1800" spc="-125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LFS</a:t>
            </a:r>
            <a:endParaRPr sz="18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95943" y="1444955"/>
            <a:ext cx="1753235" cy="1627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0">
                <a:latin typeface="Lato"/>
                <a:cs typeface="Lato"/>
              </a:rPr>
              <a:t>DoIt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Lato"/>
                <a:cs typeface="Lato"/>
              </a:rPr>
              <a:t>lakeFS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25">
                <a:latin typeface="Lato"/>
                <a:cs typeface="Lato"/>
              </a:rPr>
              <a:t>DVC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20">
                <a:latin typeface="Lato"/>
                <a:cs typeface="Lato"/>
              </a:rPr>
              <a:t>M</a:t>
            </a:r>
            <a:r>
              <a:rPr dirty="0" sz="1800" spc="-180">
                <a:latin typeface="Lato"/>
                <a:cs typeface="Lato"/>
              </a:rPr>
              <a:t>L</a:t>
            </a:r>
            <a:r>
              <a:rPr dirty="0" sz="1800">
                <a:latin typeface="Lato"/>
                <a:cs typeface="Lato"/>
              </a:rPr>
              <a:t>-Metadata</a:t>
            </a:r>
            <a:endParaRPr sz="1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552513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20"/>
              <a:t>Experiment</a:t>
            </a:r>
            <a:r>
              <a:rPr dirty="0" sz="2500" spc="-160"/>
              <a:t> </a:t>
            </a:r>
            <a:r>
              <a:rPr dirty="0" sz="2500" spc="25"/>
              <a:t>tracking</a:t>
            </a:r>
            <a:r>
              <a:rPr dirty="0" sz="2500" spc="-155"/>
              <a:t> </a:t>
            </a:r>
            <a:r>
              <a:rPr dirty="0" sz="2500" spc="10"/>
              <a:t>to</a:t>
            </a:r>
            <a:r>
              <a:rPr dirty="0" sz="2500" spc="-155"/>
              <a:t> </a:t>
            </a:r>
            <a:r>
              <a:rPr dirty="0" sz="2500" spc="15"/>
              <a:t>compare</a:t>
            </a:r>
            <a:r>
              <a:rPr dirty="0" sz="2500" spc="-160"/>
              <a:t> </a:t>
            </a:r>
            <a:r>
              <a:rPr dirty="0" sz="2500" spc="30"/>
              <a:t>results</a:t>
            </a:r>
            <a:endParaRPr sz="2500"/>
          </a:p>
        </p:txBody>
      </p:sp>
      <p:sp>
        <p:nvSpPr>
          <p:cNvPr id="3" name="object 3"/>
          <p:cNvSpPr/>
          <p:nvPr/>
        </p:nvSpPr>
        <p:spPr>
          <a:xfrm>
            <a:off x="152399" y="851066"/>
            <a:ext cx="8839182" cy="2611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623125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15"/>
              <a:t>Example:</a:t>
            </a:r>
            <a:r>
              <a:rPr dirty="0" sz="2500" spc="-160"/>
              <a:t> </a:t>
            </a:r>
            <a:r>
              <a:rPr dirty="0" sz="2500" spc="-10"/>
              <a:t>Logging</a:t>
            </a:r>
            <a:r>
              <a:rPr dirty="0" sz="2500" spc="-155"/>
              <a:t> </a:t>
            </a:r>
            <a:r>
              <a:rPr dirty="0" sz="2500" spc="25"/>
              <a:t>metrics</a:t>
            </a:r>
            <a:r>
              <a:rPr dirty="0" sz="2500" spc="-155"/>
              <a:t> </a:t>
            </a:r>
            <a:r>
              <a:rPr dirty="0" sz="2500" spc="10"/>
              <a:t>using</a:t>
            </a:r>
            <a:r>
              <a:rPr dirty="0" sz="2500" spc="-155"/>
              <a:t> </a:t>
            </a:r>
            <a:r>
              <a:rPr dirty="0" sz="2500"/>
              <a:t>TensorBoard</a:t>
            </a:r>
            <a:endParaRPr sz="2500"/>
          </a:p>
        </p:txBody>
      </p:sp>
      <p:sp>
        <p:nvSpPr>
          <p:cNvPr id="3" name="object 3"/>
          <p:cNvSpPr/>
          <p:nvPr/>
        </p:nvSpPr>
        <p:spPr>
          <a:xfrm>
            <a:off x="2292410" y="616523"/>
            <a:ext cx="4559165" cy="3621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59085" y="664148"/>
            <a:ext cx="4425801" cy="3487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25048" y="654623"/>
          <a:ext cx="8050529" cy="3507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070"/>
                <a:gridCol w="4490720"/>
                <a:gridCol w="1729104"/>
              </a:tblGrid>
              <a:tr h="1039735">
                <a:tc>
                  <a:txBody>
                    <a:bodyPr/>
                    <a:lstStyle/>
                    <a:p>
                      <a:pPr marR="94615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59595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</a:tcPr>
                </a:tc>
              </a:tr>
              <a:tr h="1006497">
                <a:tc>
                  <a:txBody>
                    <a:bodyPr/>
                    <a:lstStyle/>
                    <a:p>
                      <a:pPr algn="just" marL="85090">
                        <a:lnSpc>
                          <a:spcPct val="114999"/>
                        </a:lnSpc>
                        <a:spcBef>
                          <a:spcPts val="409"/>
                        </a:spcBef>
                      </a:pPr>
                      <a:r>
                        <a:rPr dirty="0" sz="1200" spc="-5">
                          <a:solidFill>
                            <a:srgbClr val="EBEFF0"/>
                          </a:solidFill>
                          <a:latin typeface="Courier New"/>
                          <a:cs typeface="Courier New"/>
                        </a:rPr>
                        <a:t>logdir </a:t>
                      </a:r>
                      <a:r>
                        <a:rPr dirty="0" sz="1200">
                          <a:solidFill>
                            <a:srgbClr val="EBEFF0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dirty="0" sz="1200" spc="-5">
                          <a:solidFill>
                            <a:srgbClr val="9CCC64"/>
                          </a:solidFill>
                          <a:latin typeface="Courier New"/>
                          <a:cs typeface="Courier New"/>
                        </a:rPr>
                        <a:t>"logs/imag  </a:t>
                      </a:r>
                      <a:r>
                        <a:rPr dirty="0" sz="1200" spc="-5">
                          <a:solidFill>
                            <a:srgbClr val="EBEFF0"/>
                          </a:solidFill>
                          <a:latin typeface="Courier New"/>
                          <a:cs typeface="Courier New"/>
                        </a:rPr>
                        <a:t>tensorboard_callbac 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cm_callback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keras  </a:t>
                      </a:r>
                      <a:r>
                        <a:rPr dirty="0" sz="1200" spc="-5">
                          <a:solidFill>
                            <a:srgbClr val="EBEFF0"/>
                          </a:solidFill>
                          <a:latin typeface="Courier New"/>
                          <a:cs typeface="Courier New"/>
                        </a:rPr>
                        <a:t>model.fit(...</a:t>
                      </a:r>
                      <a:r>
                        <a:rPr dirty="0" sz="1200" spc="-85">
                          <a:solidFill>
                            <a:srgbClr val="EBEFF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200" spc="-5">
                          <a:solidFill>
                            <a:srgbClr val="EBEFF0"/>
                          </a:solidFill>
                          <a:latin typeface="Courier New"/>
                          <a:cs typeface="Courier New"/>
                        </a:rPr>
                        <a:t>callb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B="0" marT="52069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92075">
                        <a:lnSpc>
                          <a:spcPct val="114999"/>
                        </a:lnSpc>
                        <a:spcBef>
                          <a:spcPts val="409"/>
                        </a:spcBef>
                      </a:pPr>
                      <a:r>
                        <a:rPr dirty="0" sz="1200" spc="-5">
                          <a:solidFill>
                            <a:srgbClr val="9CCC64"/>
                          </a:solidFill>
                          <a:latin typeface="Courier New"/>
                          <a:cs typeface="Courier New"/>
                        </a:rPr>
                        <a:t>e/" </a:t>
                      </a:r>
                      <a:r>
                        <a:rPr dirty="0" sz="1200">
                          <a:solidFill>
                            <a:srgbClr val="EBEFF0"/>
                          </a:solidFill>
                          <a:latin typeface="Courier New"/>
                          <a:cs typeface="Courier New"/>
                        </a:rPr>
                        <a:t>+ </a:t>
                      </a:r>
                      <a:r>
                        <a:rPr dirty="0" sz="1200" spc="-5">
                          <a:solidFill>
                            <a:srgbClr val="EBEFF0"/>
                          </a:solidFill>
                          <a:latin typeface="Courier New"/>
                          <a:cs typeface="Courier New"/>
                        </a:rPr>
                        <a:t>datetime.now().strftime(</a:t>
                      </a:r>
                      <a:r>
                        <a:rPr dirty="0" sz="1200" spc="-5">
                          <a:solidFill>
                            <a:srgbClr val="9CCC64"/>
                          </a:solidFill>
                          <a:latin typeface="Courier New"/>
                          <a:cs typeface="Courier New"/>
                        </a:rPr>
                        <a:t>"%Y%m%d-%H%M%S"</a:t>
                      </a:r>
                      <a:r>
                        <a:rPr dirty="0" sz="1200" spc="-5">
                          <a:solidFill>
                            <a:srgbClr val="EBEFF0"/>
                          </a:solidFill>
                          <a:latin typeface="Courier New"/>
                          <a:cs typeface="Courier New"/>
                        </a:rPr>
                        <a:t>)  </a:t>
                      </a:r>
                      <a:r>
                        <a:rPr dirty="0" sz="1200">
                          <a:solidFill>
                            <a:srgbClr val="EBEFF0"/>
                          </a:solidFill>
                          <a:latin typeface="Courier New"/>
                          <a:cs typeface="Courier New"/>
                        </a:rPr>
                        <a:t>k =</a:t>
                      </a:r>
                      <a:r>
                        <a:rPr dirty="0" sz="1200" spc="-100">
                          <a:solidFill>
                            <a:srgbClr val="EBEFF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200" spc="-5">
                          <a:solidFill>
                            <a:srgbClr val="EBEFF0"/>
                          </a:solidFill>
                          <a:latin typeface="Courier New"/>
                          <a:cs typeface="Courier New"/>
                        </a:rPr>
                        <a:t>keras.callbacks.TensorBoard(log_dir=logdir,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93345">
                        <a:lnSpc>
                          <a:spcPct val="114999"/>
                        </a:lnSpc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.callbacks.LambdaCallback(on_epoch_end=log_confu  </a:t>
                      </a:r>
                      <a:r>
                        <a:rPr dirty="0" sz="1200" spc="-5">
                          <a:solidFill>
                            <a:srgbClr val="EBEFF0"/>
                          </a:solidFill>
                          <a:latin typeface="Courier New"/>
                          <a:cs typeface="Courier New"/>
                        </a:rPr>
                        <a:t>acks=[tensorboard_callback,</a:t>
                      </a:r>
                      <a:r>
                        <a:rPr dirty="0" sz="1200" spc="-20">
                          <a:solidFill>
                            <a:srgbClr val="EBEFF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200" spc="-5">
                          <a:solidFill>
                            <a:srgbClr val="EBEFF0"/>
                          </a:solidFill>
                          <a:latin typeface="Courier New"/>
                          <a:cs typeface="Courier New"/>
                        </a:rPr>
                        <a:t>cm_callback])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B="0" marT="52069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46990" marR="118110" indent="-1270">
                        <a:lnSpc>
                          <a:spcPct val="114999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solidFill>
                            <a:srgbClr val="EBEFF0"/>
                          </a:solidFill>
                          <a:latin typeface="Courier New"/>
                          <a:cs typeface="Courier New"/>
                        </a:rPr>
                        <a:t>histogram_freq</a:t>
                      </a:r>
                      <a:r>
                        <a:rPr dirty="0" sz="1200" spc="15">
                          <a:solidFill>
                            <a:srgbClr val="EBEFF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dirty="0" sz="1200">
                          <a:solidFill>
                            <a:srgbClr val="FBBF2D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dirty="0" sz="1200">
                          <a:solidFill>
                            <a:srgbClr val="EBEFF0"/>
                          </a:solidFill>
                          <a:latin typeface="Courier New"/>
                          <a:cs typeface="Courier New"/>
                        </a:rPr>
                        <a:t>) 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sion_matrix)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B="0" marT="6350">
                    <a:solidFill>
                      <a:srgbClr val="595959"/>
                    </a:solidFill>
                  </a:tcPr>
                </a:tc>
              </a:tr>
              <a:tr h="1450947">
                <a:tc>
                  <a:txBody>
                    <a:bodyPr/>
                    <a:lstStyle/>
                    <a:p>
                      <a:pPr marR="94615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59595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439420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25"/>
              <a:t>Organizing </a:t>
            </a:r>
            <a:r>
              <a:rPr dirty="0" sz="2500" spc="10"/>
              <a:t>model</a:t>
            </a:r>
            <a:r>
              <a:rPr dirty="0" sz="2500" spc="-380"/>
              <a:t> </a:t>
            </a:r>
            <a:r>
              <a:rPr dirty="0" sz="2500"/>
              <a:t>development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550998" y="1487238"/>
            <a:ext cx="5782310" cy="1627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5">
                <a:latin typeface="Lato"/>
                <a:cs typeface="Lato"/>
              </a:rPr>
              <a:t>Search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through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0">
                <a:latin typeface="Lato"/>
                <a:cs typeface="Lato"/>
              </a:rPr>
              <a:t>&amp;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visualize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30">
                <a:latin typeface="Lato"/>
                <a:cs typeface="Lato"/>
              </a:rPr>
              <a:t>all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experiments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0">
                <a:latin typeface="Lato"/>
                <a:cs typeface="Lato"/>
              </a:rPr>
              <a:t>Organize </a:t>
            </a:r>
            <a:r>
              <a:rPr dirty="0" sz="1800" spc="5">
                <a:latin typeface="Lato"/>
                <a:cs typeface="Lato"/>
              </a:rPr>
              <a:t>into</a:t>
            </a:r>
            <a:r>
              <a:rPr dirty="0" sz="1800" spc="-36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something </a:t>
            </a:r>
            <a:r>
              <a:rPr dirty="0" sz="1800" spc="5">
                <a:latin typeface="Lato"/>
                <a:cs typeface="Lato"/>
              </a:rPr>
              <a:t>digestible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10">
                <a:latin typeface="Lato"/>
                <a:cs typeface="Lato"/>
              </a:rPr>
              <a:t>Make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data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shareable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accessible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75">
                <a:latin typeface="Lato"/>
                <a:cs typeface="Lato"/>
              </a:rPr>
              <a:t>Tag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add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notes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that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will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be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meaningful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to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your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team</a:t>
            </a:r>
            <a:endParaRPr sz="1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6245" y="722948"/>
            <a:ext cx="4291491" cy="3658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246697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-30"/>
              <a:t>Tooling </a:t>
            </a:r>
            <a:r>
              <a:rPr dirty="0" sz="2500" spc="20"/>
              <a:t>for</a:t>
            </a:r>
            <a:r>
              <a:rPr dirty="0" sz="2500" spc="-350"/>
              <a:t> </a:t>
            </a:r>
            <a:r>
              <a:rPr dirty="0" sz="2500" spc="-40"/>
              <a:t>Teams</a:t>
            </a:r>
            <a:endParaRPr sz="2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246697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-30"/>
              <a:t>Tooling </a:t>
            </a:r>
            <a:r>
              <a:rPr dirty="0" sz="2500" spc="20"/>
              <a:t>for</a:t>
            </a:r>
            <a:r>
              <a:rPr dirty="0" sz="2500" spc="-350"/>
              <a:t> </a:t>
            </a:r>
            <a:r>
              <a:rPr dirty="0" sz="2500" spc="-40"/>
              <a:t>Teams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384724" y="987754"/>
            <a:ext cx="3746500" cy="2871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Lato"/>
                <a:cs typeface="Lato"/>
              </a:rPr>
              <a:t>Vertex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TensorBoard</a:t>
            </a:r>
            <a:endParaRPr sz="1800">
              <a:latin typeface="Lato"/>
              <a:cs typeface="Lato"/>
            </a:endParaRPr>
          </a:p>
          <a:p>
            <a:pPr marL="469265" marR="697865" indent="-367030">
              <a:lnSpc>
                <a:spcPct val="114599"/>
              </a:lnSpc>
              <a:spcBef>
                <a:spcPts val="97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latin typeface="Lato"/>
                <a:cs typeface="Lato"/>
              </a:rPr>
              <a:t>Managed </a:t>
            </a:r>
            <a:r>
              <a:rPr dirty="0" sz="1800" spc="5">
                <a:latin typeface="Lato"/>
                <a:cs typeface="Lato"/>
              </a:rPr>
              <a:t>service </a:t>
            </a:r>
            <a:r>
              <a:rPr dirty="0" sz="1800">
                <a:latin typeface="Lato"/>
                <a:cs typeface="Lato"/>
              </a:rPr>
              <a:t>with  </a:t>
            </a:r>
            <a:r>
              <a:rPr dirty="0" sz="1800" spc="5">
                <a:latin typeface="Lato"/>
                <a:cs typeface="Lato"/>
              </a:rPr>
              <a:t>enterprise-grade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security,  privacy,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235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compliance</a:t>
            </a:r>
            <a:endParaRPr sz="1800">
              <a:latin typeface="Lato"/>
              <a:cs typeface="Lato"/>
            </a:endParaRPr>
          </a:p>
          <a:p>
            <a:pPr marL="469265" marR="8255" indent="-367030">
              <a:lnSpc>
                <a:spcPct val="114599"/>
              </a:lnSpc>
              <a:spcBef>
                <a:spcPts val="97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5">
                <a:latin typeface="Lato"/>
                <a:cs typeface="Lato"/>
              </a:rPr>
              <a:t>Persistent,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shareable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20">
                <a:latin typeface="Lato"/>
                <a:cs typeface="Lato"/>
              </a:rPr>
              <a:t>link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to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your  experiment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dashboard</a:t>
            </a:r>
            <a:endParaRPr sz="1800">
              <a:latin typeface="Lato"/>
              <a:cs typeface="Lato"/>
            </a:endParaRPr>
          </a:p>
          <a:p>
            <a:pPr marL="469265" marR="5080" indent="-367030">
              <a:lnSpc>
                <a:spcPct val="114599"/>
              </a:lnSpc>
              <a:spcBef>
                <a:spcPts val="969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5">
                <a:latin typeface="Lato"/>
                <a:cs typeface="Lato"/>
              </a:rPr>
              <a:t>Searchable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20">
                <a:latin typeface="Lato"/>
                <a:cs typeface="Lato"/>
              </a:rPr>
              <a:t>list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25">
                <a:latin typeface="Lato"/>
                <a:cs typeface="Lato"/>
              </a:rPr>
              <a:t>of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30">
                <a:latin typeface="Lato"/>
                <a:cs typeface="Lato"/>
              </a:rPr>
              <a:t>all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experiments  </a:t>
            </a:r>
            <a:r>
              <a:rPr dirty="0" sz="1800" spc="10">
                <a:latin typeface="Lato"/>
                <a:cs typeface="Lato"/>
              </a:rPr>
              <a:t>in </a:t>
            </a:r>
            <a:r>
              <a:rPr dirty="0" sz="1800" spc="15">
                <a:latin typeface="Lato"/>
                <a:cs typeface="Lato"/>
              </a:rPr>
              <a:t>a</a:t>
            </a:r>
            <a:r>
              <a:rPr dirty="0" sz="1800" spc="-245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project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20565" y="1132022"/>
            <a:ext cx="3666490" cy="2917825"/>
            <a:chOff x="4820565" y="1132022"/>
            <a:chExt cx="3666490" cy="2917825"/>
          </a:xfrm>
        </p:grpSpPr>
        <p:sp>
          <p:nvSpPr>
            <p:cNvPr id="5" name="object 5"/>
            <p:cNvSpPr/>
            <p:nvPr/>
          </p:nvSpPr>
          <p:spPr>
            <a:xfrm>
              <a:off x="4820565" y="1132022"/>
              <a:ext cx="3666492" cy="29175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87240" y="1179647"/>
              <a:ext cx="3533142" cy="27842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882465" y="1174872"/>
              <a:ext cx="3542665" cy="2794000"/>
            </a:xfrm>
            <a:custGeom>
              <a:avLst/>
              <a:gdLst/>
              <a:ahLst/>
              <a:cxnLst/>
              <a:rect l="l" t="t" r="r" b="b"/>
              <a:pathLst>
                <a:path w="3542665" h="2794000">
                  <a:moveTo>
                    <a:pt x="0" y="0"/>
                  </a:moveTo>
                  <a:lnTo>
                    <a:pt x="3542667" y="0"/>
                  </a:lnTo>
                  <a:lnTo>
                    <a:pt x="3542667" y="2793744"/>
                  </a:lnTo>
                  <a:lnTo>
                    <a:pt x="0" y="279374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998" y="1260905"/>
            <a:ext cx="5170170" cy="2070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5">
                <a:latin typeface="Lato"/>
                <a:cs typeface="Lato"/>
              </a:rPr>
              <a:t>Creative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iterations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for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ML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experimentation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10">
                <a:latin typeface="Lato"/>
                <a:cs typeface="Lato"/>
              </a:rPr>
              <a:t>Deﬁne </a:t>
            </a:r>
            <a:r>
              <a:rPr dirty="0" sz="1800" spc="15">
                <a:latin typeface="Lato"/>
                <a:cs typeface="Lato"/>
              </a:rPr>
              <a:t>a </a:t>
            </a:r>
            <a:r>
              <a:rPr dirty="0" sz="1800" spc="5">
                <a:latin typeface="Lato"/>
                <a:cs typeface="Lato"/>
              </a:rPr>
              <a:t>baseline</a:t>
            </a:r>
            <a:r>
              <a:rPr dirty="0" sz="1800" spc="-355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approach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15">
                <a:latin typeface="Lato"/>
                <a:cs typeface="Lato"/>
              </a:rPr>
              <a:t>Develop,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implement,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evaluate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to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get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metrics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Lato"/>
                <a:cs typeface="Lato"/>
              </a:rPr>
              <a:t>Assess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the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results,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decide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5">
                <a:latin typeface="Lato"/>
                <a:cs typeface="Lato"/>
              </a:rPr>
              <a:t>on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next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steps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20">
                <a:latin typeface="Lato"/>
                <a:cs typeface="Lato"/>
              </a:rPr>
              <a:t>Latency, </a:t>
            </a:r>
            <a:r>
              <a:rPr dirty="0" sz="1800" spc="-10">
                <a:latin typeface="Lato"/>
                <a:cs typeface="Lato"/>
              </a:rPr>
              <a:t>cost, </a:t>
            </a:r>
            <a:r>
              <a:rPr dirty="0" sz="1800" spc="5">
                <a:latin typeface="Lato"/>
                <a:cs typeface="Lato"/>
              </a:rPr>
              <a:t>fairness,</a:t>
            </a:r>
            <a:r>
              <a:rPr dirty="0" sz="1800" spc="-320">
                <a:latin typeface="Lato"/>
                <a:cs typeface="Lato"/>
              </a:rPr>
              <a:t> </a:t>
            </a:r>
            <a:r>
              <a:rPr dirty="0" sz="1800" spc="-15">
                <a:latin typeface="Lato"/>
                <a:cs typeface="Lato"/>
              </a:rPr>
              <a:t>etc.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487870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20"/>
              <a:t>Experiments</a:t>
            </a:r>
            <a:r>
              <a:rPr dirty="0" sz="2500" spc="-165"/>
              <a:t> </a:t>
            </a:r>
            <a:r>
              <a:rPr dirty="0" sz="2500" spc="45"/>
              <a:t>are</a:t>
            </a:r>
            <a:r>
              <a:rPr dirty="0" sz="2500" spc="-160"/>
              <a:t> </a:t>
            </a:r>
            <a:r>
              <a:rPr dirty="0" sz="2500" spc="25"/>
              <a:t>iterative</a:t>
            </a:r>
            <a:r>
              <a:rPr dirty="0" sz="2500" spc="-160"/>
              <a:t> </a:t>
            </a:r>
            <a:r>
              <a:rPr dirty="0" sz="2500" spc="25"/>
              <a:t>in</a:t>
            </a:r>
            <a:r>
              <a:rPr dirty="0" sz="2500" spc="-160"/>
              <a:t> </a:t>
            </a:r>
            <a:r>
              <a:rPr dirty="0" sz="2500" spc="30"/>
              <a:t>nature</a:t>
            </a:r>
            <a:endParaRPr sz="2500"/>
          </a:p>
        </p:txBody>
      </p:sp>
      <p:sp>
        <p:nvSpPr>
          <p:cNvPr id="4" name="object 4"/>
          <p:cNvSpPr/>
          <p:nvPr/>
        </p:nvSpPr>
        <p:spPr>
          <a:xfrm>
            <a:off x="6421412" y="1203522"/>
            <a:ext cx="2240220" cy="2583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422140" marR="5080" indent="-131381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Model </a:t>
            </a:r>
            <a:r>
              <a:rPr dirty="0"/>
              <a:t>Management</a:t>
            </a:r>
            <a:r>
              <a:rPr dirty="0" spc="-450"/>
              <a:t> </a:t>
            </a:r>
            <a:r>
              <a:rPr dirty="0" spc="5"/>
              <a:t>and  </a:t>
            </a:r>
            <a:r>
              <a:rPr dirty="0" spc="10"/>
              <a:t>Delivery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17246" y="3344538"/>
            <a:ext cx="213487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30">
                <a:latin typeface="Lato"/>
                <a:cs typeface="Lato"/>
              </a:rPr>
              <a:t>W</a:t>
            </a:r>
            <a:r>
              <a:rPr dirty="0" sz="4000" spc="-10">
                <a:latin typeface="Lato"/>
                <a:cs typeface="Lato"/>
              </a:rPr>
              <a:t>elcome</a:t>
            </a:r>
            <a:endParaRPr sz="4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14015" marR="5080" indent="-286385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ML </a:t>
            </a:r>
            <a:r>
              <a:rPr dirty="0" spc="15"/>
              <a:t>Experiments</a:t>
            </a:r>
            <a:r>
              <a:rPr dirty="0" spc="-434"/>
              <a:t> </a:t>
            </a:r>
            <a:r>
              <a:rPr dirty="0"/>
              <a:t>Management  </a:t>
            </a:r>
            <a:r>
              <a:rPr dirty="0" spc="5"/>
              <a:t>and </a:t>
            </a:r>
            <a:r>
              <a:rPr dirty="0" spc="-10"/>
              <a:t>Workﬂow</a:t>
            </a:r>
            <a:r>
              <a:rPr dirty="0" spc="-395"/>
              <a:t> </a:t>
            </a:r>
            <a:r>
              <a:rPr dirty="0" spc="5"/>
              <a:t>Automation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8953" y="3344538"/>
            <a:ext cx="511175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20">
                <a:latin typeface="Lato"/>
                <a:cs typeface="Lato"/>
              </a:rPr>
              <a:t>Introduction </a:t>
            </a:r>
            <a:r>
              <a:rPr dirty="0" sz="4000" spc="5">
                <a:latin typeface="Lato"/>
                <a:cs typeface="Lato"/>
              </a:rPr>
              <a:t>to</a:t>
            </a:r>
            <a:r>
              <a:rPr dirty="0" sz="4000" spc="-560">
                <a:latin typeface="Lato"/>
                <a:cs typeface="Lato"/>
              </a:rPr>
              <a:t> </a:t>
            </a:r>
            <a:r>
              <a:rPr dirty="0" sz="4000" spc="-50">
                <a:latin typeface="Lato"/>
                <a:cs typeface="Lato"/>
              </a:rPr>
              <a:t>MLOps</a:t>
            </a:r>
            <a:endParaRPr sz="4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948" y="999073"/>
            <a:ext cx="5934710" cy="2512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latin typeface="Lato"/>
                <a:cs typeface="Lato"/>
              </a:rPr>
              <a:t>Data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Scientists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latin typeface="Lato"/>
                <a:cs typeface="Lato"/>
              </a:rPr>
              <a:t>Often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work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5">
                <a:latin typeface="Lato"/>
                <a:cs typeface="Lato"/>
              </a:rPr>
              <a:t>on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5">
                <a:latin typeface="Lato"/>
                <a:cs typeface="Lato"/>
              </a:rPr>
              <a:t>ﬁxed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datasets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-20">
                <a:latin typeface="Lato"/>
                <a:cs typeface="Lato"/>
              </a:rPr>
              <a:t>Focused </a:t>
            </a:r>
            <a:r>
              <a:rPr dirty="0" sz="1800" spc="-15">
                <a:latin typeface="Lato"/>
                <a:cs typeface="Lato"/>
              </a:rPr>
              <a:t>on </a:t>
            </a:r>
            <a:r>
              <a:rPr dirty="0" sz="1800">
                <a:latin typeface="Lato"/>
                <a:cs typeface="Lato"/>
              </a:rPr>
              <a:t>model</a:t>
            </a:r>
            <a:r>
              <a:rPr dirty="0" sz="1800" spc="-315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metrics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5">
                <a:latin typeface="Lato"/>
                <a:cs typeface="Lato"/>
              </a:rPr>
              <a:t>Prototyping </a:t>
            </a:r>
            <a:r>
              <a:rPr dirty="0" sz="1800" spc="-15">
                <a:latin typeface="Lato"/>
                <a:cs typeface="Lato"/>
              </a:rPr>
              <a:t>on </a:t>
            </a:r>
            <a:r>
              <a:rPr dirty="0" sz="1800" spc="10">
                <a:latin typeface="Lato"/>
                <a:cs typeface="Lato"/>
              </a:rPr>
              <a:t>Jupyter</a:t>
            </a:r>
            <a:r>
              <a:rPr dirty="0" sz="1800" spc="-34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notebooks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15">
                <a:latin typeface="Lato"/>
                <a:cs typeface="Lato"/>
              </a:rPr>
              <a:t>Expert</a:t>
            </a:r>
            <a:r>
              <a:rPr dirty="0" sz="1800" spc="-125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in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modeling</a:t>
            </a:r>
            <a:r>
              <a:rPr dirty="0" sz="1800" spc="-125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techniques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feature</a:t>
            </a:r>
            <a:r>
              <a:rPr dirty="0" sz="1800" spc="-125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engineering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latin typeface="Lato"/>
                <a:cs typeface="Lato"/>
              </a:rPr>
              <a:t>Model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size,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cost,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5">
                <a:latin typeface="Lato"/>
                <a:cs typeface="Lato"/>
              </a:rPr>
              <a:t>latency,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fairness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25">
                <a:latin typeface="Lato"/>
                <a:cs typeface="Lato"/>
              </a:rPr>
              <a:t>are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often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ignored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59334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5"/>
              <a:t>Data</a:t>
            </a:r>
            <a:r>
              <a:rPr dirty="0" sz="2800" spc="-180"/>
              <a:t> </a:t>
            </a:r>
            <a:r>
              <a:rPr dirty="0" sz="2800" spc="5"/>
              <a:t>Scientists</a:t>
            </a:r>
            <a:r>
              <a:rPr dirty="0" sz="2800" spc="-180"/>
              <a:t> </a:t>
            </a:r>
            <a:r>
              <a:rPr dirty="0" sz="2800" spc="-30"/>
              <a:t>vs.</a:t>
            </a:r>
            <a:r>
              <a:rPr dirty="0" sz="2800" spc="-180"/>
              <a:t> </a:t>
            </a:r>
            <a:r>
              <a:rPr dirty="0" sz="2800"/>
              <a:t>Software</a:t>
            </a:r>
            <a:r>
              <a:rPr dirty="0" sz="2800" spc="-180"/>
              <a:t> </a:t>
            </a:r>
            <a:r>
              <a:rPr dirty="0" sz="2800" spc="10"/>
              <a:t>Engineers</a:t>
            </a:r>
            <a:endParaRPr sz="2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4824" y="974206"/>
            <a:ext cx="6501765" cy="3397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Lato"/>
                <a:cs typeface="Lato"/>
              </a:rPr>
              <a:t>Software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Engineers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10">
                <a:latin typeface="Lato"/>
                <a:cs typeface="Lato"/>
              </a:rPr>
              <a:t>Build </a:t>
            </a:r>
            <a:r>
              <a:rPr dirty="0" sz="1800" spc="15">
                <a:latin typeface="Lato"/>
                <a:cs typeface="Lato"/>
              </a:rPr>
              <a:t>a</a:t>
            </a:r>
            <a:r>
              <a:rPr dirty="0" sz="1800" spc="10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product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>
                <a:latin typeface="Lato"/>
                <a:cs typeface="Lato"/>
              </a:rPr>
              <a:t>Concerned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about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cost,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performance,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stability,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schedule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5">
                <a:latin typeface="Lato"/>
                <a:cs typeface="Lato"/>
              </a:rPr>
              <a:t>Identify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quality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through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customer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satisfaction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>
                <a:latin typeface="Lato"/>
                <a:cs typeface="Lato"/>
              </a:rPr>
              <a:t>Must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scale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solution,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handle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20">
                <a:latin typeface="Lato"/>
                <a:cs typeface="Lato"/>
              </a:rPr>
              <a:t>large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amounts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5">
                <a:latin typeface="Lato"/>
                <a:cs typeface="Lato"/>
              </a:rPr>
              <a:t>of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data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>
                <a:latin typeface="Lato"/>
                <a:cs typeface="Lato"/>
              </a:rPr>
              <a:t>Detect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handle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 spc="35">
                <a:latin typeface="Lato"/>
                <a:cs typeface="Lato"/>
              </a:rPr>
              <a:t>error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conditions,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preferably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automatically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10">
                <a:latin typeface="Lato"/>
                <a:cs typeface="Lato"/>
              </a:rPr>
              <a:t>Consider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requirements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for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security,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0">
                <a:latin typeface="Lato"/>
                <a:cs typeface="Lato"/>
              </a:rPr>
              <a:t>safety,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fairness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5">
                <a:latin typeface="Lato"/>
                <a:cs typeface="Lato"/>
              </a:rPr>
              <a:t>Maintain,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0">
                <a:latin typeface="Lato"/>
                <a:cs typeface="Lato"/>
              </a:rPr>
              <a:t>evolve,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extend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the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product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over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long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periods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59334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5"/>
              <a:t>Data</a:t>
            </a:r>
            <a:r>
              <a:rPr dirty="0" sz="2800" spc="-180"/>
              <a:t> </a:t>
            </a:r>
            <a:r>
              <a:rPr dirty="0" sz="2800" spc="5"/>
              <a:t>Scientists</a:t>
            </a:r>
            <a:r>
              <a:rPr dirty="0" sz="2800" spc="-180"/>
              <a:t> </a:t>
            </a:r>
            <a:r>
              <a:rPr dirty="0" sz="2800" spc="-30"/>
              <a:t>vs.</a:t>
            </a:r>
            <a:r>
              <a:rPr dirty="0" sz="2800" spc="-180"/>
              <a:t> </a:t>
            </a:r>
            <a:r>
              <a:rPr dirty="0" sz="2800"/>
              <a:t>Software</a:t>
            </a:r>
            <a:r>
              <a:rPr dirty="0" sz="2800" spc="-180"/>
              <a:t> </a:t>
            </a:r>
            <a:r>
              <a:rPr dirty="0" sz="2800" spc="10"/>
              <a:t>Engineers</a:t>
            </a:r>
            <a:endParaRPr sz="2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998" y="1113203"/>
            <a:ext cx="7706359" cy="3016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0">
                <a:latin typeface="Lato"/>
                <a:cs typeface="Lato"/>
              </a:rPr>
              <a:t>Large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datasets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Lato"/>
                <a:cs typeface="Lato"/>
              </a:rPr>
              <a:t>Inexpensive </a:t>
            </a:r>
            <a:r>
              <a:rPr dirty="0" sz="1800" spc="-10">
                <a:latin typeface="Lato"/>
                <a:cs typeface="Lato"/>
              </a:rPr>
              <a:t>on-demand compute</a:t>
            </a:r>
            <a:r>
              <a:rPr dirty="0" sz="1800" spc="-33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resources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0">
                <a:latin typeface="Lato"/>
                <a:cs typeface="Lato"/>
              </a:rPr>
              <a:t>Increasingly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powerful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accelerators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for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ML</a:t>
            </a:r>
            <a:endParaRPr sz="1800">
              <a:latin typeface="Lato"/>
              <a:cs typeface="Lato"/>
            </a:endParaRPr>
          </a:p>
          <a:p>
            <a:pPr marL="379095" marR="554990" indent="-36703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0">
                <a:latin typeface="Lato"/>
                <a:cs typeface="Lato"/>
              </a:rPr>
              <a:t>Rapid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advances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in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many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ML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research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ﬁelds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(such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as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computer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vision,  </a:t>
            </a:r>
            <a:r>
              <a:rPr dirty="0" sz="1800" spc="15">
                <a:latin typeface="Lato"/>
                <a:cs typeface="Lato"/>
              </a:rPr>
              <a:t>natural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language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understanding,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recommendations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systems)</a:t>
            </a:r>
            <a:endParaRPr sz="1800">
              <a:latin typeface="Lato"/>
              <a:cs typeface="Lato"/>
            </a:endParaRPr>
          </a:p>
          <a:p>
            <a:pPr marL="379095" marR="5080" indent="-36703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Lato"/>
                <a:cs typeface="Lato"/>
              </a:rPr>
              <a:t>Businesses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25">
                <a:latin typeface="Lato"/>
                <a:cs typeface="Lato"/>
              </a:rPr>
              <a:t>are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investing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in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20">
                <a:latin typeface="Lato"/>
                <a:cs typeface="Lato"/>
              </a:rPr>
              <a:t>their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data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science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teams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ML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capabilities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to  </a:t>
            </a:r>
            <a:r>
              <a:rPr dirty="0" sz="1800" spc="-15">
                <a:latin typeface="Lato"/>
                <a:cs typeface="Lato"/>
              </a:rPr>
              <a:t>develop </a:t>
            </a:r>
            <a:r>
              <a:rPr dirty="0" sz="1800" spc="5">
                <a:latin typeface="Lato"/>
                <a:cs typeface="Lato"/>
              </a:rPr>
              <a:t>predictive </a:t>
            </a:r>
            <a:r>
              <a:rPr dirty="0" sz="1800">
                <a:latin typeface="Lato"/>
                <a:cs typeface="Lato"/>
              </a:rPr>
              <a:t>models </a:t>
            </a:r>
            <a:r>
              <a:rPr dirty="0" sz="1800" spc="15">
                <a:latin typeface="Lato"/>
                <a:cs typeface="Lato"/>
              </a:rPr>
              <a:t>that </a:t>
            </a:r>
            <a:r>
              <a:rPr dirty="0" sz="1800" spc="-5">
                <a:latin typeface="Lato"/>
                <a:cs typeface="Lato"/>
              </a:rPr>
              <a:t>can </a:t>
            </a:r>
            <a:r>
              <a:rPr dirty="0" sz="1800" spc="10">
                <a:latin typeface="Lato"/>
                <a:cs typeface="Lato"/>
              </a:rPr>
              <a:t>deliver </a:t>
            </a:r>
            <a:r>
              <a:rPr dirty="0" sz="1800">
                <a:latin typeface="Lato"/>
                <a:cs typeface="Lato"/>
              </a:rPr>
              <a:t>business </a:t>
            </a:r>
            <a:r>
              <a:rPr dirty="0" sz="1800" spc="5">
                <a:latin typeface="Lato"/>
                <a:cs typeface="Lato"/>
              </a:rPr>
              <a:t>value </a:t>
            </a:r>
            <a:r>
              <a:rPr dirty="0" sz="1800">
                <a:latin typeface="Lato"/>
                <a:cs typeface="Lato"/>
              </a:rPr>
              <a:t>to </a:t>
            </a:r>
            <a:r>
              <a:rPr dirty="0" sz="1800" spc="20">
                <a:latin typeface="Lato"/>
                <a:cs typeface="Lato"/>
              </a:rPr>
              <a:t>their  </a:t>
            </a:r>
            <a:r>
              <a:rPr dirty="0" sz="1800" spc="5">
                <a:latin typeface="Lato"/>
                <a:cs typeface="Lato"/>
              </a:rPr>
              <a:t>customers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7233284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5"/>
              <a:t>Growing</a:t>
            </a:r>
            <a:r>
              <a:rPr dirty="0" sz="2800" spc="-180"/>
              <a:t> </a:t>
            </a:r>
            <a:r>
              <a:rPr dirty="0" sz="2800" spc="-15"/>
              <a:t>Need</a:t>
            </a:r>
            <a:r>
              <a:rPr dirty="0" sz="2800" spc="-180"/>
              <a:t> </a:t>
            </a:r>
            <a:r>
              <a:rPr dirty="0" sz="2800" spc="10"/>
              <a:t>for</a:t>
            </a:r>
            <a:r>
              <a:rPr dirty="0" sz="2800" spc="-175"/>
              <a:t> </a:t>
            </a:r>
            <a:r>
              <a:rPr dirty="0" sz="2800" spc="-15"/>
              <a:t>ML</a:t>
            </a:r>
            <a:r>
              <a:rPr dirty="0" sz="2800" spc="-180"/>
              <a:t> </a:t>
            </a:r>
            <a:r>
              <a:rPr dirty="0" sz="2800" spc="15"/>
              <a:t>in</a:t>
            </a:r>
            <a:r>
              <a:rPr dirty="0" sz="2800" spc="-180"/>
              <a:t> </a:t>
            </a:r>
            <a:r>
              <a:rPr dirty="0" sz="2800" spc="10"/>
              <a:t>Products</a:t>
            </a:r>
            <a:r>
              <a:rPr dirty="0" sz="2800" spc="-175"/>
              <a:t> </a:t>
            </a:r>
            <a:r>
              <a:rPr dirty="0" sz="2800" spc="5"/>
              <a:t>and</a:t>
            </a:r>
            <a:r>
              <a:rPr dirty="0" sz="2800" spc="-180"/>
              <a:t> </a:t>
            </a:r>
            <a:r>
              <a:rPr dirty="0" sz="2800" spc="5"/>
              <a:t>Services</a:t>
            </a:r>
            <a:endParaRPr sz="2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Today’s</a:t>
            </a:r>
            <a:r>
              <a:rPr dirty="0" spc="-90"/>
              <a:t> </a:t>
            </a:r>
            <a:r>
              <a:rPr dirty="0"/>
              <a:t>perspective</a:t>
            </a:r>
          </a:p>
          <a:p>
            <a:pPr marL="469265" marR="922655" indent="-35179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pc="-5" b="0">
                <a:latin typeface="Lato"/>
                <a:cs typeface="Lato"/>
              </a:rPr>
              <a:t>Models </a:t>
            </a:r>
            <a:r>
              <a:rPr dirty="0" spc="-10" b="0">
                <a:latin typeface="Lato"/>
                <a:cs typeface="Lato"/>
              </a:rPr>
              <a:t>blocked</a:t>
            </a:r>
            <a:r>
              <a:rPr dirty="0" spc="-240" b="0">
                <a:latin typeface="Lato"/>
                <a:cs typeface="Lato"/>
              </a:rPr>
              <a:t> </a:t>
            </a:r>
            <a:r>
              <a:rPr dirty="0" b="0">
                <a:latin typeface="Lato"/>
                <a:cs typeface="Lato"/>
              </a:rPr>
              <a:t>before  </a:t>
            </a:r>
            <a:r>
              <a:rPr dirty="0" spc="-5" b="0">
                <a:latin typeface="Lato"/>
                <a:cs typeface="Lato"/>
              </a:rPr>
              <a:t>deployment</a:t>
            </a:r>
          </a:p>
          <a:p>
            <a:pPr marL="469900" indent="-351790">
              <a:lnSpc>
                <a:spcPct val="100000"/>
              </a:lnSpc>
              <a:spcBef>
                <a:spcPts val="128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pc="-10" b="0">
                <a:latin typeface="Lato"/>
                <a:cs typeface="Lato"/>
              </a:rPr>
              <a:t>Slow </a:t>
            </a:r>
            <a:r>
              <a:rPr dirty="0" b="0">
                <a:latin typeface="Lato"/>
                <a:cs typeface="Lato"/>
              </a:rPr>
              <a:t>to</a:t>
            </a:r>
            <a:r>
              <a:rPr dirty="0" spc="-204" b="0">
                <a:latin typeface="Lato"/>
                <a:cs typeface="Lato"/>
              </a:rPr>
              <a:t> </a:t>
            </a:r>
            <a:r>
              <a:rPr dirty="0" spc="10" b="0">
                <a:latin typeface="Lato"/>
                <a:cs typeface="Lato"/>
              </a:rPr>
              <a:t>market</a:t>
            </a:r>
          </a:p>
          <a:p>
            <a:pPr marL="469900" indent="-351790">
              <a:lnSpc>
                <a:spcPct val="100000"/>
              </a:lnSpc>
              <a:spcBef>
                <a:spcPts val="12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pc="5" b="0">
                <a:latin typeface="Lato"/>
                <a:cs typeface="Lato"/>
              </a:rPr>
              <a:t>Manual</a:t>
            </a:r>
            <a:r>
              <a:rPr dirty="0" spc="-110" b="0">
                <a:latin typeface="Lato"/>
                <a:cs typeface="Lato"/>
              </a:rPr>
              <a:t> </a:t>
            </a:r>
            <a:r>
              <a:rPr dirty="0" spc="10" b="0">
                <a:latin typeface="Lato"/>
                <a:cs typeface="Lato"/>
              </a:rPr>
              <a:t>tracking</a:t>
            </a:r>
          </a:p>
          <a:p>
            <a:pPr marL="469900" indent="-351790">
              <a:lnSpc>
                <a:spcPct val="100000"/>
              </a:lnSpc>
              <a:spcBef>
                <a:spcPts val="128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pc="-15" b="0">
                <a:latin typeface="Lato"/>
                <a:cs typeface="Lato"/>
              </a:rPr>
              <a:t>No</a:t>
            </a:r>
            <a:r>
              <a:rPr dirty="0" spc="-120" b="0">
                <a:latin typeface="Lato"/>
                <a:cs typeface="Lato"/>
              </a:rPr>
              <a:t> </a:t>
            </a:r>
            <a:r>
              <a:rPr dirty="0" spc="10" b="0">
                <a:latin typeface="Lato"/>
                <a:cs typeface="Lato"/>
              </a:rPr>
              <a:t>reproducibility</a:t>
            </a:r>
            <a:r>
              <a:rPr dirty="0" spc="-114" b="0">
                <a:latin typeface="Lato"/>
                <a:cs typeface="Lato"/>
              </a:rPr>
              <a:t> </a:t>
            </a:r>
            <a:r>
              <a:rPr dirty="0" spc="20" b="0">
                <a:latin typeface="Lato"/>
                <a:cs typeface="Lato"/>
              </a:rPr>
              <a:t>or</a:t>
            </a:r>
            <a:r>
              <a:rPr dirty="0" spc="-114" b="0">
                <a:latin typeface="Lato"/>
                <a:cs typeface="Lato"/>
              </a:rPr>
              <a:t> </a:t>
            </a:r>
            <a:r>
              <a:rPr dirty="0" spc="-5" b="0">
                <a:latin typeface="Lato"/>
                <a:cs typeface="Lato"/>
              </a:rPr>
              <a:t>provenance</a:t>
            </a:r>
          </a:p>
          <a:p>
            <a:pPr marL="469900" indent="-351790">
              <a:lnSpc>
                <a:spcPct val="100000"/>
              </a:lnSpc>
              <a:spcBef>
                <a:spcPts val="12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b="0">
                <a:latin typeface="Lato"/>
                <a:cs typeface="Lato"/>
              </a:rPr>
              <a:t>Inefﬁcient</a:t>
            </a:r>
            <a:r>
              <a:rPr dirty="0" spc="-110" b="0">
                <a:latin typeface="Lato"/>
                <a:cs typeface="Lato"/>
              </a:rPr>
              <a:t> </a:t>
            </a:r>
            <a:r>
              <a:rPr dirty="0" spc="5" b="0">
                <a:latin typeface="Lato"/>
                <a:cs typeface="Lato"/>
              </a:rPr>
              <a:t>collaboration</a:t>
            </a:r>
          </a:p>
          <a:p>
            <a:pPr marL="469900" indent="-351790">
              <a:lnSpc>
                <a:spcPct val="100000"/>
              </a:lnSpc>
              <a:spcBef>
                <a:spcPts val="12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b="0">
                <a:latin typeface="Lato"/>
                <a:cs typeface="Lato"/>
              </a:rPr>
              <a:t>Unmonitored</a:t>
            </a:r>
            <a:r>
              <a:rPr dirty="0" spc="-110" b="0">
                <a:latin typeface="Lato"/>
                <a:cs typeface="Lato"/>
              </a:rPr>
              <a:t> </a:t>
            </a:r>
            <a:r>
              <a:rPr dirty="0" b="0">
                <a:latin typeface="Lato"/>
                <a:cs typeface="Lato"/>
              </a:rPr>
              <a:t>models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563181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-10"/>
              <a:t>Key</a:t>
            </a:r>
            <a:r>
              <a:rPr dirty="0" sz="2500" spc="-165"/>
              <a:t> </a:t>
            </a:r>
            <a:r>
              <a:rPr dirty="0" sz="2500" spc="20"/>
              <a:t>problems</a:t>
            </a:r>
            <a:r>
              <a:rPr dirty="0" sz="2500" spc="-165"/>
              <a:t> </a:t>
            </a:r>
            <a:r>
              <a:rPr dirty="0" sz="2500" spc="5"/>
              <a:t>affecting</a:t>
            </a:r>
            <a:r>
              <a:rPr dirty="0" sz="2500" spc="-160"/>
              <a:t> </a:t>
            </a:r>
            <a:r>
              <a:rPr dirty="0" sz="2500"/>
              <a:t>ML</a:t>
            </a:r>
            <a:r>
              <a:rPr dirty="0" sz="2500" spc="-165"/>
              <a:t> </a:t>
            </a:r>
            <a:r>
              <a:rPr dirty="0" sz="2500" spc="10"/>
              <a:t>efforts</a:t>
            </a:r>
            <a:r>
              <a:rPr dirty="0" sz="2500" spc="-160"/>
              <a:t> </a:t>
            </a:r>
            <a:r>
              <a:rPr dirty="0" sz="2500" spc="5"/>
              <a:t>today</a:t>
            </a:r>
            <a:endParaRPr sz="2500"/>
          </a:p>
        </p:txBody>
      </p:sp>
      <p:sp>
        <p:nvSpPr>
          <p:cNvPr id="4" name="object 4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We’ve </a:t>
            </a:r>
            <a:r>
              <a:rPr dirty="0"/>
              <a:t>been </a:t>
            </a:r>
            <a:r>
              <a:rPr dirty="0" spc="10"/>
              <a:t>here</a:t>
            </a:r>
            <a:r>
              <a:rPr dirty="0" spc="-225"/>
              <a:t> </a:t>
            </a:r>
            <a:r>
              <a:rPr dirty="0" spc="5"/>
              <a:t>before</a:t>
            </a:r>
          </a:p>
          <a:p>
            <a:pPr marL="469265" marR="91440" indent="-35179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pc="20" b="0">
                <a:latin typeface="Lato"/>
                <a:cs typeface="Lato"/>
              </a:rPr>
              <a:t>In</a:t>
            </a:r>
            <a:r>
              <a:rPr dirty="0" spc="-120" b="0">
                <a:latin typeface="Lato"/>
                <a:cs typeface="Lato"/>
              </a:rPr>
              <a:t> </a:t>
            </a:r>
            <a:r>
              <a:rPr dirty="0" b="0">
                <a:latin typeface="Lato"/>
                <a:cs typeface="Lato"/>
              </a:rPr>
              <a:t>the</a:t>
            </a:r>
            <a:r>
              <a:rPr dirty="0" spc="-114" b="0">
                <a:latin typeface="Lato"/>
                <a:cs typeface="Lato"/>
              </a:rPr>
              <a:t> </a:t>
            </a:r>
            <a:r>
              <a:rPr dirty="0" spc="-10" b="0">
                <a:latin typeface="Lato"/>
                <a:cs typeface="Lato"/>
              </a:rPr>
              <a:t>90s,</a:t>
            </a:r>
            <a:r>
              <a:rPr dirty="0" spc="-120" b="0">
                <a:latin typeface="Lato"/>
                <a:cs typeface="Lato"/>
              </a:rPr>
              <a:t> </a:t>
            </a:r>
            <a:r>
              <a:rPr dirty="0" b="0">
                <a:latin typeface="Lato"/>
                <a:cs typeface="Lato"/>
              </a:rPr>
              <a:t>Software</a:t>
            </a:r>
            <a:r>
              <a:rPr dirty="0" spc="-114" b="0">
                <a:latin typeface="Lato"/>
                <a:cs typeface="Lato"/>
              </a:rPr>
              <a:t> </a:t>
            </a:r>
            <a:r>
              <a:rPr dirty="0" spc="5" b="0">
                <a:latin typeface="Lato"/>
                <a:cs typeface="Lato"/>
              </a:rPr>
              <a:t>Engineering  </a:t>
            </a:r>
            <a:r>
              <a:rPr dirty="0" spc="-5" b="0">
                <a:latin typeface="Lato"/>
                <a:cs typeface="Lato"/>
              </a:rPr>
              <a:t>was</a:t>
            </a:r>
            <a:r>
              <a:rPr dirty="0" spc="-110" b="0">
                <a:latin typeface="Lato"/>
                <a:cs typeface="Lato"/>
              </a:rPr>
              <a:t> </a:t>
            </a:r>
            <a:r>
              <a:rPr dirty="0" spc="5" b="0">
                <a:latin typeface="Lato"/>
                <a:cs typeface="Lato"/>
              </a:rPr>
              <a:t>siloed</a:t>
            </a:r>
          </a:p>
          <a:p>
            <a:pPr marL="469265" marR="417195" indent="-35179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pc="-10" b="0">
                <a:latin typeface="Lato"/>
                <a:cs typeface="Lato"/>
              </a:rPr>
              <a:t>Weak</a:t>
            </a:r>
            <a:r>
              <a:rPr dirty="0" spc="-114" b="0">
                <a:latin typeface="Lato"/>
                <a:cs typeface="Lato"/>
              </a:rPr>
              <a:t> </a:t>
            </a:r>
            <a:r>
              <a:rPr dirty="0" spc="5" b="0">
                <a:latin typeface="Lato"/>
                <a:cs typeface="Lato"/>
              </a:rPr>
              <a:t>version</a:t>
            </a:r>
            <a:r>
              <a:rPr dirty="0" spc="-114" b="0">
                <a:latin typeface="Lato"/>
                <a:cs typeface="Lato"/>
              </a:rPr>
              <a:t> </a:t>
            </a:r>
            <a:r>
              <a:rPr dirty="0" b="0">
                <a:latin typeface="Lato"/>
                <a:cs typeface="Lato"/>
              </a:rPr>
              <a:t>control,</a:t>
            </a:r>
            <a:r>
              <a:rPr dirty="0" spc="-114" b="0">
                <a:latin typeface="Lato"/>
                <a:cs typeface="Lato"/>
              </a:rPr>
              <a:t> </a:t>
            </a:r>
            <a:r>
              <a:rPr dirty="0" spc="-20" b="0">
                <a:latin typeface="Lato"/>
                <a:cs typeface="Lato"/>
              </a:rPr>
              <a:t>CI/CD  </a:t>
            </a:r>
            <a:r>
              <a:rPr dirty="0" spc="-5" b="0">
                <a:latin typeface="Lato"/>
                <a:cs typeface="Lato"/>
              </a:rPr>
              <a:t>didn’t</a:t>
            </a:r>
            <a:r>
              <a:rPr dirty="0" spc="-110" b="0">
                <a:latin typeface="Lato"/>
                <a:cs typeface="Lato"/>
              </a:rPr>
              <a:t> </a:t>
            </a:r>
            <a:r>
              <a:rPr dirty="0" b="0">
                <a:latin typeface="Lato"/>
                <a:cs typeface="Lato"/>
              </a:rPr>
              <a:t>exist</a:t>
            </a:r>
          </a:p>
          <a:p>
            <a:pPr marL="469265" marR="5080" indent="-35179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b="0">
                <a:latin typeface="Lato"/>
                <a:cs typeface="Lato"/>
              </a:rPr>
              <a:t>Software</a:t>
            </a:r>
            <a:r>
              <a:rPr dirty="0" spc="-114" b="0">
                <a:latin typeface="Lato"/>
                <a:cs typeface="Lato"/>
              </a:rPr>
              <a:t> </a:t>
            </a:r>
            <a:r>
              <a:rPr dirty="0" spc="-5" b="0">
                <a:latin typeface="Lato"/>
                <a:cs typeface="Lato"/>
              </a:rPr>
              <a:t>was</a:t>
            </a:r>
            <a:r>
              <a:rPr dirty="0" spc="-110" b="0">
                <a:latin typeface="Lato"/>
                <a:cs typeface="Lato"/>
              </a:rPr>
              <a:t> </a:t>
            </a:r>
            <a:r>
              <a:rPr dirty="0" spc="-5" b="0">
                <a:latin typeface="Lato"/>
                <a:cs typeface="Lato"/>
              </a:rPr>
              <a:t>slow</a:t>
            </a:r>
            <a:r>
              <a:rPr dirty="0" spc="-110" b="0">
                <a:latin typeface="Lato"/>
                <a:cs typeface="Lato"/>
              </a:rPr>
              <a:t> </a:t>
            </a:r>
            <a:r>
              <a:rPr dirty="0" b="0">
                <a:latin typeface="Lato"/>
                <a:cs typeface="Lato"/>
              </a:rPr>
              <a:t>to</a:t>
            </a:r>
            <a:r>
              <a:rPr dirty="0" spc="-114" b="0">
                <a:latin typeface="Lato"/>
                <a:cs typeface="Lato"/>
              </a:rPr>
              <a:t> </a:t>
            </a:r>
            <a:r>
              <a:rPr dirty="0" spc="-5" b="0">
                <a:latin typeface="Lato"/>
                <a:cs typeface="Lato"/>
              </a:rPr>
              <a:t>ship;</a:t>
            </a:r>
            <a:r>
              <a:rPr dirty="0" spc="195" b="0">
                <a:latin typeface="Lato"/>
                <a:cs typeface="Lato"/>
              </a:rPr>
              <a:t> </a:t>
            </a:r>
            <a:r>
              <a:rPr dirty="0" spc="-20" b="0">
                <a:latin typeface="Lato"/>
                <a:cs typeface="Lato"/>
              </a:rPr>
              <a:t>now</a:t>
            </a:r>
            <a:r>
              <a:rPr dirty="0" spc="-114" b="0">
                <a:latin typeface="Lato"/>
                <a:cs typeface="Lato"/>
              </a:rPr>
              <a:t> </a:t>
            </a:r>
            <a:r>
              <a:rPr dirty="0" spc="20" b="0">
                <a:latin typeface="Lato"/>
                <a:cs typeface="Lato"/>
              </a:rPr>
              <a:t>it  </a:t>
            </a:r>
            <a:r>
              <a:rPr dirty="0" b="0">
                <a:latin typeface="Lato"/>
                <a:cs typeface="Lato"/>
              </a:rPr>
              <a:t>ships </a:t>
            </a:r>
            <a:r>
              <a:rPr dirty="0" spc="10" b="0">
                <a:latin typeface="Lato"/>
                <a:cs typeface="Lato"/>
              </a:rPr>
              <a:t>in</a:t>
            </a:r>
            <a:r>
              <a:rPr dirty="0" spc="-215" b="0">
                <a:latin typeface="Lato"/>
                <a:cs typeface="Lato"/>
              </a:rPr>
              <a:t> </a:t>
            </a:r>
            <a:r>
              <a:rPr dirty="0" spc="5" b="0">
                <a:latin typeface="Lato"/>
                <a:cs typeface="Lato"/>
              </a:rPr>
              <a:t>minutes</a:t>
            </a:r>
          </a:p>
          <a:p>
            <a:pPr marL="469900" indent="-351790">
              <a:lnSpc>
                <a:spcPct val="100000"/>
              </a:lnSpc>
              <a:spcBef>
                <a:spcPts val="128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pc="20" b="0">
                <a:latin typeface="Lato"/>
                <a:cs typeface="Lato"/>
              </a:rPr>
              <a:t>Is</a:t>
            </a:r>
            <a:r>
              <a:rPr dirty="0" spc="-320" b="0">
                <a:latin typeface="Lato"/>
                <a:cs typeface="Lato"/>
              </a:rPr>
              <a:t> </a:t>
            </a:r>
            <a:r>
              <a:rPr dirty="0" spc="10" b="0">
                <a:latin typeface="Lato"/>
                <a:cs typeface="Lato"/>
              </a:rPr>
              <a:t>that </a:t>
            </a:r>
            <a:r>
              <a:rPr dirty="0" spc="-10" b="0">
                <a:latin typeface="Lato"/>
                <a:cs typeface="Lato"/>
              </a:rPr>
              <a:t>ML </a:t>
            </a:r>
            <a:r>
              <a:rPr dirty="0" spc="-20" b="0">
                <a:latin typeface="Lato"/>
                <a:cs typeface="Lato"/>
              </a:rPr>
              <a:t>today?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3244" y="980277"/>
            <a:ext cx="7772400" cy="3210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63855" marR="278130" indent="-351790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64490" algn="l"/>
              </a:tabLst>
            </a:pPr>
            <a:r>
              <a:rPr dirty="0" sz="1600" b="1">
                <a:latin typeface="Lato"/>
                <a:cs typeface="Lato"/>
              </a:rPr>
              <a:t>Continuous</a:t>
            </a:r>
            <a:r>
              <a:rPr dirty="0" sz="1600" spc="-80" b="1">
                <a:latin typeface="Lato"/>
                <a:cs typeface="Lato"/>
              </a:rPr>
              <a:t> </a:t>
            </a:r>
            <a:r>
              <a:rPr dirty="0" sz="1600" spc="10" b="1">
                <a:latin typeface="Lato"/>
                <a:cs typeface="Lato"/>
              </a:rPr>
              <a:t>Integration</a:t>
            </a:r>
            <a:r>
              <a:rPr dirty="0" sz="1600" spc="-80" b="1">
                <a:latin typeface="Lato"/>
                <a:cs typeface="Lato"/>
              </a:rPr>
              <a:t> </a:t>
            </a:r>
            <a:r>
              <a:rPr dirty="0" sz="1600" spc="15" b="1">
                <a:latin typeface="Lato"/>
                <a:cs typeface="Lato"/>
              </a:rPr>
              <a:t>(CI):</a:t>
            </a:r>
            <a:r>
              <a:rPr dirty="0" sz="1600" spc="265" b="1">
                <a:latin typeface="Lato"/>
                <a:cs typeface="Lato"/>
              </a:rPr>
              <a:t> </a:t>
            </a:r>
            <a:r>
              <a:rPr dirty="0" sz="1600" spc="-25">
                <a:latin typeface="Lato"/>
                <a:cs typeface="Lato"/>
              </a:rPr>
              <a:t>Testing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and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validating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15">
                <a:latin typeface="Lato"/>
                <a:cs typeface="Lato"/>
              </a:rPr>
              <a:t>code,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components,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data,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data  </a:t>
            </a:r>
            <a:r>
              <a:rPr dirty="0" sz="1600" spc="-5">
                <a:latin typeface="Lato"/>
                <a:cs typeface="Lato"/>
              </a:rPr>
              <a:t>schemas, </a:t>
            </a:r>
            <a:r>
              <a:rPr dirty="0" sz="1600">
                <a:latin typeface="Lato"/>
                <a:cs typeface="Lato"/>
              </a:rPr>
              <a:t>and</a:t>
            </a:r>
            <a:r>
              <a:rPr dirty="0" sz="1600" spc="-21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models</a:t>
            </a:r>
            <a:endParaRPr sz="1600">
              <a:latin typeface="Lato"/>
              <a:cs typeface="Lato"/>
            </a:endParaRPr>
          </a:p>
          <a:p>
            <a:pPr algn="just" marL="363855" marR="5080" indent="-35179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64490" algn="l"/>
              </a:tabLst>
            </a:pPr>
            <a:r>
              <a:rPr dirty="0" sz="1600" b="1">
                <a:latin typeface="Lato"/>
                <a:cs typeface="Lato"/>
              </a:rPr>
              <a:t>Continuous</a:t>
            </a:r>
            <a:r>
              <a:rPr dirty="0" sz="1600" spc="-85" b="1">
                <a:latin typeface="Lato"/>
                <a:cs typeface="Lato"/>
              </a:rPr>
              <a:t> </a:t>
            </a:r>
            <a:r>
              <a:rPr dirty="0" sz="1600" spc="5" b="1">
                <a:latin typeface="Lato"/>
                <a:cs typeface="Lato"/>
              </a:rPr>
              <a:t>Delivery</a:t>
            </a:r>
            <a:r>
              <a:rPr dirty="0" sz="1600" spc="-80" b="1">
                <a:latin typeface="Lato"/>
                <a:cs typeface="Lato"/>
              </a:rPr>
              <a:t> </a:t>
            </a:r>
            <a:r>
              <a:rPr dirty="0" sz="1600" b="1">
                <a:latin typeface="Lato"/>
                <a:cs typeface="Lato"/>
              </a:rPr>
              <a:t>(CD):</a:t>
            </a:r>
            <a:r>
              <a:rPr dirty="0" sz="1600" spc="250" b="1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Not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only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about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deploying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a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single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software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package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20">
                <a:latin typeface="Lato"/>
                <a:cs typeface="Lato"/>
              </a:rPr>
              <a:t>or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a  </a:t>
            </a:r>
            <a:r>
              <a:rPr dirty="0" sz="1600">
                <a:latin typeface="Lato"/>
                <a:cs typeface="Lato"/>
              </a:rPr>
              <a:t>service,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but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a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system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which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automatically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deploys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another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service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(model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prediction  service)</a:t>
            </a:r>
            <a:endParaRPr sz="1600">
              <a:latin typeface="Lato"/>
              <a:cs typeface="Lato"/>
            </a:endParaRPr>
          </a:p>
          <a:p>
            <a:pPr algn="just" marL="363855" marR="43180" indent="-35179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64490" algn="l"/>
              </a:tabLst>
            </a:pPr>
            <a:r>
              <a:rPr dirty="0" sz="1600" b="1">
                <a:latin typeface="Lato"/>
                <a:cs typeface="Lato"/>
              </a:rPr>
              <a:t>Continuous</a:t>
            </a:r>
            <a:r>
              <a:rPr dirty="0" sz="1600" spc="-80" b="1">
                <a:latin typeface="Lato"/>
                <a:cs typeface="Lato"/>
              </a:rPr>
              <a:t> </a:t>
            </a:r>
            <a:r>
              <a:rPr dirty="0" sz="1600" spc="-10" b="1">
                <a:latin typeface="Lato"/>
                <a:cs typeface="Lato"/>
              </a:rPr>
              <a:t>Training</a:t>
            </a:r>
            <a:r>
              <a:rPr dirty="0" sz="1600" spc="-80" b="1">
                <a:latin typeface="Lato"/>
                <a:cs typeface="Lato"/>
              </a:rPr>
              <a:t> </a:t>
            </a:r>
            <a:r>
              <a:rPr dirty="0" sz="1600" spc="10" b="1">
                <a:latin typeface="Lato"/>
                <a:cs typeface="Lato"/>
              </a:rPr>
              <a:t>(CT):</a:t>
            </a:r>
            <a:r>
              <a:rPr dirty="0" sz="1600" spc="260" b="1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A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15">
                <a:latin typeface="Lato"/>
                <a:cs typeface="Lato"/>
              </a:rPr>
              <a:t>new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process,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unique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to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ML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systems,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that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automatically  </a:t>
            </a:r>
            <a:r>
              <a:rPr dirty="0" sz="1600" spc="15">
                <a:latin typeface="Lato"/>
                <a:cs typeface="Lato"/>
              </a:rPr>
              <a:t>retrains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candidate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models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for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testing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and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serving</a:t>
            </a:r>
            <a:endParaRPr sz="1600">
              <a:latin typeface="Lato"/>
              <a:cs typeface="Lato"/>
            </a:endParaRPr>
          </a:p>
          <a:p>
            <a:pPr marL="363855" marR="610235" indent="-35179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b="1">
                <a:latin typeface="Lato"/>
                <a:cs typeface="Lato"/>
              </a:rPr>
              <a:t>Continuous </a:t>
            </a:r>
            <a:r>
              <a:rPr dirty="0" sz="1600" spc="5" b="1">
                <a:latin typeface="Lato"/>
                <a:cs typeface="Lato"/>
              </a:rPr>
              <a:t>Monitoring (CM): </a:t>
            </a:r>
            <a:r>
              <a:rPr dirty="0" sz="1600" spc="5">
                <a:latin typeface="Lato"/>
                <a:cs typeface="Lato"/>
              </a:rPr>
              <a:t>Catching </a:t>
            </a:r>
            <a:r>
              <a:rPr dirty="0" sz="1600" spc="25">
                <a:latin typeface="Lato"/>
                <a:cs typeface="Lato"/>
              </a:rPr>
              <a:t>errors </a:t>
            </a:r>
            <a:r>
              <a:rPr dirty="0" sz="1600" spc="10">
                <a:latin typeface="Lato"/>
                <a:cs typeface="Lato"/>
              </a:rPr>
              <a:t>in </a:t>
            </a:r>
            <a:r>
              <a:rPr dirty="0" sz="1600">
                <a:latin typeface="Lato"/>
                <a:cs typeface="Lato"/>
              </a:rPr>
              <a:t>production </a:t>
            </a:r>
            <a:r>
              <a:rPr dirty="0" sz="1600" spc="-5">
                <a:latin typeface="Lato"/>
                <a:cs typeface="Lato"/>
              </a:rPr>
              <a:t>systems, </a:t>
            </a:r>
            <a:r>
              <a:rPr dirty="0" sz="1600">
                <a:latin typeface="Lato"/>
                <a:cs typeface="Lato"/>
              </a:rPr>
              <a:t>and  </a:t>
            </a:r>
            <a:r>
              <a:rPr dirty="0" sz="1600" spc="5">
                <a:latin typeface="Lato"/>
                <a:cs typeface="Lato"/>
              </a:rPr>
              <a:t>monitoring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production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inference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data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and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model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performance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metrics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tied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to  business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outcomes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442531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25"/>
              <a:t>Bridging</a:t>
            </a:r>
            <a:r>
              <a:rPr dirty="0" sz="2500" spc="-170"/>
              <a:t> </a:t>
            </a:r>
            <a:r>
              <a:rPr dirty="0" sz="2500"/>
              <a:t>ML</a:t>
            </a:r>
            <a:r>
              <a:rPr dirty="0" sz="2500" spc="-165"/>
              <a:t> </a:t>
            </a:r>
            <a:r>
              <a:rPr dirty="0" sz="2500" spc="15"/>
              <a:t>and</a:t>
            </a:r>
            <a:r>
              <a:rPr dirty="0" sz="2500" spc="-165"/>
              <a:t> </a:t>
            </a:r>
            <a:r>
              <a:rPr dirty="0" sz="2500" spc="40"/>
              <a:t>IT</a:t>
            </a:r>
            <a:r>
              <a:rPr dirty="0" sz="2500" spc="-170"/>
              <a:t> </a:t>
            </a:r>
            <a:r>
              <a:rPr dirty="0" sz="2500" spc="15"/>
              <a:t>with</a:t>
            </a:r>
            <a:r>
              <a:rPr dirty="0" sz="2500" spc="-165"/>
              <a:t> </a:t>
            </a:r>
            <a:r>
              <a:rPr dirty="0" sz="2500" spc="-20"/>
              <a:t>MLOps</a:t>
            </a:r>
            <a:endParaRPr sz="2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6082" y="2143195"/>
            <a:ext cx="1856105" cy="622935"/>
          </a:xfrm>
          <a:custGeom>
            <a:avLst/>
            <a:gdLst/>
            <a:ahLst/>
            <a:cxnLst/>
            <a:rect l="l" t="t" r="r" b="b"/>
            <a:pathLst>
              <a:path w="1856104" h="622935">
                <a:moveTo>
                  <a:pt x="1752033" y="622498"/>
                </a:moveTo>
                <a:lnTo>
                  <a:pt x="103762" y="622498"/>
                </a:lnTo>
                <a:lnTo>
                  <a:pt x="63371" y="614345"/>
                </a:lnTo>
                <a:lnTo>
                  <a:pt x="30389" y="592111"/>
                </a:lnTo>
                <a:lnTo>
                  <a:pt x="8153" y="559133"/>
                </a:lnTo>
                <a:lnTo>
                  <a:pt x="0" y="518748"/>
                </a:lnTo>
                <a:lnTo>
                  <a:pt x="0" y="103752"/>
                </a:lnTo>
                <a:lnTo>
                  <a:pt x="8153" y="63367"/>
                </a:lnTo>
                <a:lnTo>
                  <a:pt x="30389" y="30388"/>
                </a:lnTo>
                <a:lnTo>
                  <a:pt x="63371" y="8153"/>
                </a:lnTo>
                <a:lnTo>
                  <a:pt x="103762" y="0"/>
                </a:lnTo>
                <a:lnTo>
                  <a:pt x="1752033" y="0"/>
                </a:lnTo>
                <a:lnTo>
                  <a:pt x="1791749" y="7897"/>
                </a:lnTo>
                <a:lnTo>
                  <a:pt x="1825408" y="30387"/>
                </a:lnTo>
                <a:lnTo>
                  <a:pt x="1847902" y="64047"/>
                </a:lnTo>
                <a:lnTo>
                  <a:pt x="1855808" y="103752"/>
                </a:lnTo>
                <a:lnTo>
                  <a:pt x="1855808" y="518748"/>
                </a:lnTo>
                <a:lnTo>
                  <a:pt x="1847651" y="559133"/>
                </a:lnTo>
                <a:lnTo>
                  <a:pt x="1825408" y="592111"/>
                </a:lnTo>
                <a:lnTo>
                  <a:pt x="1792422" y="614345"/>
                </a:lnTo>
                <a:lnTo>
                  <a:pt x="1752033" y="62249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7026" y="2205523"/>
            <a:ext cx="99441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0020" marR="5080" indent="-147955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Lato"/>
                <a:cs typeface="Lato"/>
              </a:rPr>
              <a:t>Continuous  </a:t>
            </a:r>
            <a:r>
              <a:rPr dirty="0" sz="1500" spc="-10">
                <a:latin typeface="Lato"/>
                <a:cs typeface="Lato"/>
              </a:rPr>
              <a:t>Training</a:t>
            </a:r>
            <a:endParaRPr sz="15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90340" y="2143195"/>
            <a:ext cx="1856105" cy="622935"/>
          </a:xfrm>
          <a:custGeom>
            <a:avLst/>
            <a:gdLst/>
            <a:ahLst/>
            <a:cxnLst/>
            <a:rect l="l" t="t" r="r" b="b"/>
            <a:pathLst>
              <a:path w="1856104" h="622935">
                <a:moveTo>
                  <a:pt x="1752021" y="622498"/>
                </a:moveTo>
                <a:lnTo>
                  <a:pt x="103749" y="622498"/>
                </a:lnTo>
                <a:lnTo>
                  <a:pt x="63365" y="614345"/>
                </a:lnTo>
                <a:lnTo>
                  <a:pt x="30387" y="592111"/>
                </a:lnTo>
                <a:lnTo>
                  <a:pt x="8153" y="559133"/>
                </a:lnTo>
                <a:lnTo>
                  <a:pt x="0" y="518748"/>
                </a:lnTo>
                <a:lnTo>
                  <a:pt x="0" y="103752"/>
                </a:lnTo>
                <a:lnTo>
                  <a:pt x="8153" y="63367"/>
                </a:lnTo>
                <a:lnTo>
                  <a:pt x="30387" y="30388"/>
                </a:lnTo>
                <a:lnTo>
                  <a:pt x="63365" y="8153"/>
                </a:lnTo>
                <a:lnTo>
                  <a:pt x="103749" y="0"/>
                </a:lnTo>
                <a:lnTo>
                  <a:pt x="1752021" y="0"/>
                </a:lnTo>
                <a:lnTo>
                  <a:pt x="1791737" y="7897"/>
                </a:lnTo>
                <a:lnTo>
                  <a:pt x="1825396" y="30387"/>
                </a:lnTo>
                <a:lnTo>
                  <a:pt x="1847877" y="64047"/>
                </a:lnTo>
                <a:lnTo>
                  <a:pt x="1855771" y="103752"/>
                </a:lnTo>
                <a:lnTo>
                  <a:pt x="1855771" y="518748"/>
                </a:lnTo>
                <a:lnTo>
                  <a:pt x="1847618" y="559133"/>
                </a:lnTo>
                <a:lnTo>
                  <a:pt x="1825383" y="592111"/>
                </a:lnTo>
                <a:lnTo>
                  <a:pt x="1792405" y="614345"/>
                </a:lnTo>
                <a:lnTo>
                  <a:pt x="1752021" y="62249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803330" y="2319823"/>
            <a:ext cx="16300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latin typeface="Lato"/>
                <a:cs typeface="Lato"/>
              </a:rPr>
              <a:t>Model</a:t>
            </a:r>
            <a:r>
              <a:rPr dirty="0" sz="1500" spc="-145">
                <a:latin typeface="Lato"/>
                <a:cs typeface="Lato"/>
              </a:rPr>
              <a:t> </a:t>
            </a:r>
            <a:r>
              <a:rPr dirty="0" sz="1500" spc="-5">
                <a:latin typeface="Lato"/>
                <a:cs typeface="Lato"/>
              </a:rPr>
              <a:t>Deployment</a:t>
            </a:r>
            <a:endParaRPr sz="1500">
              <a:latin typeface="Lato"/>
              <a:cs typeface="La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4561" y="2143195"/>
            <a:ext cx="1856105" cy="622935"/>
          </a:xfrm>
          <a:custGeom>
            <a:avLst/>
            <a:gdLst/>
            <a:ahLst/>
            <a:cxnLst/>
            <a:rect l="l" t="t" r="r" b="b"/>
            <a:pathLst>
              <a:path w="1856104" h="622935">
                <a:moveTo>
                  <a:pt x="1752046" y="622498"/>
                </a:moveTo>
                <a:lnTo>
                  <a:pt x="103749" y="622498"/>
                </a:lnTo>
                <a:lnTo>
                  <a:pt x="63365" y="614345"/>
                </a:lnTo>
                <a:lnTo>
                  <a:pt x="30387" y="592111"/>
                </a:lnTo>
                <a:lnTo>
                  <a:pt x="8153" y="559133"/>
                </a:lnTo>
                <a:lnTo>
                  <a:pt x="0" y="518748"/>
                </a:lnTo>
                <a:lnTo>
                  <a:pt x="0" y="103752"/>
                </a:lnTo>
                <a:lnTo>
                  <a:pt x="8153" y="63367"/>
                </a:lnTo>
                <a:lnTo>
                  <a:pt x="30387" y="30388"/>
                </a:lnTo>
                <a:lnTo>
                  <a:pt x="63365" y="8153"/>
                </a:lnTo>
                <a:lnTo>
                  <a:pt x="103749" y="0"/>
                </a:lnTo>
                <a:lnTo>
                  <a:pt x="1752046" y="0"/>
                </a:lnTo>
                <a:lnTo>
                  <a:pt x="1791749" y="7897"/>
                </a:lnTo>
                <a:lnTo>
                  <a:pt x="1825396" y="30387"/>
                </a:lnTo>
                <a:lnTo>
                  <a:pt x="1847899" y="64047"/>
                </a:lnTo>
                <a:lnTo>
                  <a:pt x="1855796" y="103752"/>
                </a:lnTo>
                <a:lnTo>
                  <a:pt x="1855796" y="518748"/>
                </a:lnTo>
                <a:lnTo>
                  <a:pt x="1847643" y="559133"/>
                </a:lnTo>
                <a:lnTo>
                  <a:pt x="1825408" y="592111"/>
                </a:lnTo>
                <a:lnTo>
                  <a:pt x="1792430" y="614345"/>
                </a:lnTo>
                <a:lnTo>
                  <a:pt x="1752046" y="62249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365512" y="2205523"/>
            <a:ext cx="99441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034" marR="5080" indent="-1397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Lato"/>
                <a:cs typeface="Lato"/>
              </a:rPr>
              <a:t>Continuous  </a:t>
            </a:r>
            <a:r>
              <a:rPr dirty="0" sz="1500" spc="5">
                <a:latin typeface="Lato"/>
                <a:cs typeface="Lato"/>
              </a:rPr>
              <a:t>Monitoring</a:t>
            </a:r>
            <a:endParaRPr sz="1500"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1824" y="2143195"/>
            <a:ext cx="6732905" cy="622935"/>
            <a:chOff x="201824" y="2143195"/>
            <a:chExt cx="6732905" cy="622935"/>
          </a:xfrm>
        </p:grpSpPr>
        <p:sp>
          <p:nvSpPr>
            <p:cNvPr id="9" name="object 9"/>
            <p:cNvSpPr/>
            <p:nvPr/>
          </p:nvSpPr>
          <p:spPr>
            <a:xfrm>
              <a:off x="2057615" y="2374506"/>
              <a:ext cx="4877435" cy="160020"/>
            </a:xfrm>
            <a:custGeom>
              <a:avLst/>
              <a:gdLst/>
              <a:ahLst/>
              <a:cxnLst/>
              <a:rect l="l" t="t" r="r" b="b"/>
              <a:pathLst>
                <a:path w="4877434" h="160019">
                  <a:moveTo>
                    <a:pt x="388493" y="79946"/>
                  </a:moveTo>
                  <a:lnTo>
                    <a:pt x="308546" y="0"/>
                  </a:lnTo>
                  <a:lnTo>
                    <a:pt x="308546" y="39966"/>
                  </a:lnTo>
                  <a:lnTo>
                    <a:pt x="0" y="39966"/>
                  </a:lnTo>
                  <a:lnTo>
                    <a:pt x="0" y="119926"/>
                  </a:lnTo>
                  <a:lnTo>
                    <a:pt x="308546" y="119926"/>
                  </a:lnTo>
                  <a:lnTo>
                    <a:pt x="308546" y="159893"/>
                  </a:lnTo>
                  <a:lnTo>
                    <a:pt x="388493" y="79946"/>
                  </a:lnTo>
                  <a:close/>
                </a:path>
                <a:path w="4877434" h="160019">
                  <a:moveTo>
                    <a:pt x="2632748" y="79946"/>
                  </a:moveTo>
                  <a:lnTo>
                    <a:pt x="2552789" y="0"/>
                  </a:lnTo>
                  <a:lnTo>
                    <a:pt x="2552789" y="39966"/>
                  </a:lnTo>
                  <a:lnTo>
                    <a:pt x="2244242" y="39966"/>
                  </a:lnTo>
                  <a:lnTo>
                    <a:pt x="2244242" y="119926"/>
                  </a:lnTo>
                  <a:lnTo>
                    <a:pt x="2552789" y="119926"/>
                  </a:lnTo>
                  <a:lnTo>
                    <a:pt x="2552789" y="159893"/>
                  </a:lnTo>
                  <a:lnTo>
                    <a:pt x="2632748" y="79946"/>
                  </a:lnTo>
                  <a:close/>
                </a:path>
                <a:path w="4877434" h="160019">
                  <a:moveTo>
                    <a:pt x="4876990" y="79946"/>
                  </a:moveTo>
                  <a:lnTo>
                    <a:pt x="4797044" y="0"/>
                  </a:lnTo>
                  <a:lnTo>
                    <a:pt x="4797044" y="39966"/>
                  </a:lnTo>
                  <a:lnTo>
                    <a:pt x="4488485" y="39966"/>
                  </a:lnTo>
                  <a:lnTo>
                    <a:pt x="4488485" y="119926"/>
                  </a:lnTo>
                  <a:lnTo>
                    <a:pt x="4797044" y="119926"/>
                  </a:lnTo>
                  <a:lnTo>
                    <a:pt x="4797044" y="159893"/>
                  </a:lnTo>
                  <a:lnTo>
                    <a:pt x="4876990" y="7994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1824" y="2143195"/>
              <a:ext cx="1856105" cy="622935"/>
            </a:xfrm>
            <a:custGeom>
              <a:avLst/>
              <a:gdLst/>
              <a:ahLst/>
              <a:cxnLst/>
              <a:rect l="l" t="t" r="r" b="b"/>
              <a:pathLst>
                <a:path w="1856105" h="622935">
                  <a:moveTo>
                    <a:pt x="1752043" y="622498"/>
                  </a:moveTo>
                  <a:lnTo>
                    <a:pt x="103752" y="622498"/>
                  </a:lnTo>
                  <a:lnTo>
                    <a:pt x="63367" y="614345"/>
                  </a:lnTo>
                  <a:lnTo>
                    <a:pt x="30388" y="592111"/>
                  </a:lnTo>
                  <a:lnTo>
                    <a:pt x="8153" y="559133"/>
                  </a:lnTo>
                  <a:lnTo>
                    <a:pt x="0" y="518748"/>
                  </a:lnTo>
                  <a:lnTo>
                    <a:pt x="0" y="103752"/>
                  </a:lnTo>
                  <a:lnTo>
                    <a:pt x="8153" y="63367"/>
                  </a:lnTo>
                  <a:lnTo>
                    <a:pt x="30388" y="30388"/>
                  </a:lnTo>
                  <a:lnTo>
                    <a:pt x="63367" y="8153"/>
                  </a:lnTo>
                  <a:lnTo>
                    <a:pt x="103752" y="0"/>
                  </a:lnTo>
                  <a:lnTo>
                    <a:pt x="1752043" y="0"/>
                  </a:lnTo>
                  <a:lnTo>
                    <a:pt x="1791748" y="7897"/>
                  </a:lnTo>
                  <a:lnTo>
                    <a:pt x="1825408" y="30387"/>
                  </a:lnTo>
                  <a:lnTo>
                    <a:pt x="1847899" y="64047"/>
                  </a:lnTo>
                  <a:lnTo>
                    <a:pt x="1855796" y="103752"/>
                  </a:lnTo>
                  <a:lnTo>
                    <a:pt x="1855796" y="518748"/>
                  </a:lnTo>
                  <a:lnTo>
                    <a:pt x="1847642" y="559133"/>
                  </a:lnTo>
                  <a:lnTo>
                    <a:pt x="1825407" y="592111"/>
                  </a:lnTo>
                  <a:lnTo>
                    <a:pt x="1792428" y="614345"/>
                  </a:lnTo>
                  <a:lnTo>
                    <a:pt x="1752043" y="62249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82171" y="2205523"/>
            <a:ext cx="149542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marR="5080" indent="-170815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Lato"/>
                <a:cs typeface="Lato"/>
              </a:rPr>
              <a:t>Experimentation/  </a:t>
            </a:r>
            <a:r>
              <a:rPr dirty="0" sz="1500" spc="-10">
                <a:latin typeface="Lato"/>
                <a:cs typeface="Lato"/>
              </a:rPr>
              <a:t>Development</a:t>
            </a:r>
            <a:endParaRPr sz="15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4327" y="2956138"/>
            <a:ext cx="1331595" cy="4235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33045" marR="5080" indent="-220979">
              <a:lnSpc>
                <a:spcPct val="101000"/>
              </a:lnSpc>
              <a:spcBef>
                <a:spcPts val="85"/>
              </a:spcBef>
            </a:pPr>
            <a:r>
              <a:rPr dirty="0" sz="1300" spc="5">
                <a:latin typeface="Lato"/>
                <a:cs typeface="Lato"/>
              </a:rPr>
              <a:t>Data</a:t>
            </a:r>
            <a:r>
              <a:rPr dirty="0" sz="1300" spc="-120">
                <a:latin typeface="Lato"/>
                <a:cs typeface="Lato"/>
              </a:rPr>
              <a:t> </a:t>
            </a:r>
            <a:r>
              <a:rPr dirty="0" sz="1300" spc="-10">
                <a:latin typeface="Lato"/>
                <a:cs typeface="Lato"/>
              </a:rPr>
              <a:t>Scientist/ML  </a:t>
            </a:r>
            <a:r>
              <a:rPr dirty="0" sz="1300" spc="5">
                <a:latin typeface="Lato"/>
                <a:cs typeface="Lato"/>
              </a:rPr>
              <a:t>Engineering</a:t>
            </a:r>
            <a:endParaRPr sz="13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7721" y="2956138"/>
            <a:ext cx="1573530" cy="4235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474980" marR="5080" indent="-462915">
              <a:lnSpc>
                <a:spcPct val="101000"/>
              </a:lnSpc>
              <a:spcBef>
                <a:spcPts val="85"/>
              </a:spcBef>
            </a:pPr>
            <a:r>
              <a:rPr dirty="0" sz="1300" spc="-10">
                <a:latin typeface="Lato"/>
                <a:cs typeface="Lato"/>
              </a:rPr>
              <a:t>ML</a:t>
            </a:r>
            <a:r>
              <a:rPr dirty="0" sz="1300" spc="-110">
                <a:latin typeface="Lato"/>
                <a:cs typeface="Lato"/>
              </a:rPr>
              <a:t> </a:t>
            </a:r>
            <a:r>
              <a:rPr dirty="0" sz="1300" spc="-5">
                <a:latin typeface="Lato"/>
                <a:cs typeface="Lato"/>
              </a:rPr>
              <a:t>Engineering/Data  </a:t>
            </a:r>
            <a:r>
              <a:rPr dirty="0" sz="1300">
                <a:latin typeface="Lato"/>
                <a:cs typeface="Lato"/>
              </a:rPr>
              <a:t>Scientist</a:t>
            </a:r>
            <a:endParaRPr sz="13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14759" y="2956138"/>
            <a:ext cx="1807845" cy="4235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80390" marR="5080" indent="-568325">
              <a:lnSpc>
                <a:spcPct val="101000"/>
              </a:lnSpc>
              <a:spcBef>
                <a:spcPts val="85"/>
              </a:spcBef>
            </a:pPr>
            <a:r>
              <a:rPr dirty="0" sz="1300" spc="-10">
                <a:latin typeface="Lato"/>
                <a:cs typeface="Lato"/>
              </a:rPr>
              <a:t>ML</a:t>
            </a:r>
            <a:r>
              <a:rPr dirty="0" sz="1300" spc="-95">
                <a:latin typeface="Lato"/>
                <a:cs typeface="Lato"/>
              </a:rPr>
              <a:t> </a:t>
            </a:r>
            <a:r>
              <a:rPr dirty="0" sz="1300" spc="-10">
                <a:latin typeface="Lato"/>
                <a:cs typeface="Lato"/>
              </a:rPr>
              <a:t>Engineering/DevOps  </a:t>
            </a:r>
            <a:r>
              <a:rPr dirty="0" sz="1300" spc="5">
                <a:latin typeface="Lato"/>
                <a:cs typeface="Lato"/>
              </a:rPr>
              <a:t>Engineer</a:t>
            </a:r>
            <a:endParaRPr sz="13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34873" y="2956138"/>
            <a:ext cx="1807845" cy="4235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80390" marR="5080" indent="-568325">
              <a:lnSpc>
                <a:spcPct val="101000"/>
              </a:lnSpc>
              <a:spcBef>
                <a:spcPts val="85"/>
              </a:spcBef>
            </a:pPr>
            <a:r>
              <a:rPr dirty="0" sz="1300" spc="-10">
                <a:latin typeface="Lato"/>
                <a:cs typeface="Lato"/>
              </a:rPr>
              <a:t>ML</a:t>
            </a:r>
            <a:r>
              <a:rPr dirty="0" sz="1300" spc="-95">
                <a:latin typeface="Lato"/>
                <a:cs typeface="Lato"/>
              </a:rPr>
              <a:t> </a:t>
            </a:r>
            <a:r>
              <a:rPr dirty="0" sz="1300" spc="-10">
                <a:latin typeface="Lato"/>
                <a:cs typeface="Lato"/>
              </a:rPr>
              <a:t>Engineering/DevOps  </a:t>
            </a:r>
            <a:r>
              <a:rPr dirty="0" sz="1300" spc="5">
                <a:latin typeface="Lato"/>
                <a:cs typeface="Lato"/>
              </a:rPr>
              <a:t>Engineer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88882" y="1616046"/>
            <a:ext cx="6783705" cy="537210"/>
            <a:chOff x="1088882" y="1616046"/>
            <a:chExt cx="6783705" cy="537210"/>
          </a:xfrm>
        </p:grpSpPr>
        <p:sp>
          <p:nvSpPr>
            <p:cNvPr id="17" name="object 17"/>
            <p:cNvSpPr/>
            <p:nvPr/>
          </p:nvSpPr>
          <p:spPr>
            <a:xfrm>
              <a:off x="3373868" y="1905071"/>
              <a:ext cx="4488815" cy="238125"/>
            </a:xfrm>
            <a:custGeom>
              <a:avLst/>
              <a:gdLst/>
              <a:ahLst/>
              <a:cxnLst/>
              <a:rect l="l" t="t" r="r" b="b"/>
              <a:pathLst>
                <a:path w="4488815" h="238125">
                  <a:moveTo>
                    <a:pt x="4488590" y="238124"/>
                  </a:moveTo>
                  <a:lnTo>
                    <a:pt x="4488590" y="0"/>
                  </a:lnTo>
                  <a:lnTo>
                    <a:pt x="0" y="0"/>
                  </a:lnTo>
                  <a:lnTo>
                    <a:pt x="0" y="124424"/>
                  </a:lnTo>
                </a:path>
              </a:pathLst>
            </a:custGeom>
            <a:ln w="19049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332868" y="2019970"/>
              <a:ext cx="8199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29872" y="1625571"/>
              <a:ext cx="6732905" cy="518159"/>
            </a:xfrm>
            <a:custGeom>
              <a:avLst/>
              <a:gdLst/>
              <a:ahLst/>
              <a:cxnLst/>
              <a:rect l="l" t="t" r="r" b="b"/>
              <a:pathLst>
                <a:path w="6732905" h="518160">
                  <a:moveTo>
                    <a:pt x="6732586" y="517623"/>
                  </a:moveTo>
                  <a:lnTo>
                    <a:pt x="6732586" y="0"/>
                  </a:lnTo>
                  <a:lnTo>
                    <a:pt x="0" y="0"/>
                  </a:lnTo>
                  <a:lnTo>
                    <a:pt x="0" y="403924"/>
                  </a:lnTo>
                </a:path>
              </a:pathLst>
            </a:custGeom>
            <a:ln w="19049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88882" y="2019970"/>
              <a:ext cx="8197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00291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/>
              <a:t>ML </a:t>
            </a:r>
            <a:r>
              <a:rPr dirty="0" sz="2500" spc="10"/>
              <a:t>Solution</a:t>
            </a:r>
            <a:r>
              <a:rPr dirty="0" sz="2500" spc="-355"/>
              <a:t> </a:t>
            </a:r>
            <a:r>
              <a:rPr dirty="0" sz="2500"/>
              <a:t>Lifecycle</a:t>
            </a:r>
            <a:endParaRPr sz="2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448" y="1149673"/>
            <a:ext cx="3994785" cy="2512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10">
                <a:latin typeface="Lato"/>
                <a:cs typeface="Lato"/>
              </a:rPr>
              <a:t>ML </a:t>
            </a:r>
            <a:r>
              <a:rPr dirty="0" sz="1800" spc="-5">
                <a:latin typeface="Lato"/>
                <a:cs typeface="Lato"/>
              </a:rPr>
              <a:t>Lifecycle</a:t>
            </a:r>
            <a:r>
              <a:rPr dirty="0" sz="1800" spc="-229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Management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Lato"/>
                <a:cs typeface="Lato"/>
              </a:rPr>
              <a:t>Model Versioning </a:t>
            </a:r>
            <a:r>
              <a:rPr dirty="0" sz="1800" spc="-20">
                <a:latin typeface="Lato"/>
                <a:cs typeface="Lato"/>
              </a:rPr>
              <a:t>&amp;</a:t>
            </a:r>
            <a:r>
              <a:rPr dirty="0" sz="1800" spc="-340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Iteration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Lato"/>
                <a:cs typeface="Lato"/>
              </a:rPr>
              <a:t>Model</a:t>
            </a:r>
            <a:r>
              <a:rPr dirty="0" sz="1800" spc="-13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Monitoring</a:t>
            </a:r>
            <a:r>
              <a:rPr dirty="0" sz="1800" spc="-125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25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Management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Lato"/>
                <a:cs typeface="Lato"/>
              </a:rPr>
              <a:t>Model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Governance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Lato"/>
                <a:cs typeface="Lato"/>
              </a:rPr>
              <a:t>Model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Security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Lato"/>
                <a:cs typeface="Lato"/>
              </a:rPr>
              <a:t>Model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Discovery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569023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25"/>
              <a:t>Standardizing</a:t>
            </a:r>
            <a:r>
              <a:rPr dirty="0" sz="2500" spc="-170"/>
              <a:t> </a:t>
            </a:r>
            <a:r>
              <a:rPr dirty="0" sz="2500"/>
              <a:t>ML</a:t>
            </a:r>
            <a:r>
              <a:rPr dirty="0" sz="2500" spc="-165"/>
              <a:t> </a:t>
            </a:r>
            <a:r>
              <a:rPr dirty="0" sz="2500" spc="10"/>
              <a:t>processes</a:t>
            </a:r>
            <a:r>
              <a:rPr dirty="0" sz="2500" spc="-165"/>
              <a:t> </a:t>
            </a:r>
            <a:r>
              <a:rPr dirty="0" sz="2500" spc="15"/>
              <a:t>with</a:t>
            </a:r>
            <a:r>
              <a:rPr dirty="0" sz="2500" spc="-170"/>
              <a:t> </a:t>
            </a:r>
            <a:r>
              <a:rPr dirty="0" sz="2500" spc="-20"/>
              <a:t>MLOps</a:t>
            </a:r>
            <a:endParaRPr sz="2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4835" y="1285488"/>
            <a:ext cx="354965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35">
                <a:latin typeface="Lato"/>
                <a:cs typeface="Lato"/>
              </a:rPr>
              <a:t>MLOps</a:t>
            </a:r>
            <a:r>
              <a:rPr dirty="0" sz="3000" spc="-250">
                <a:latin typeface="Lato"/>
                <a:cs typeface="Lato"/>
              </a:rPr>
              <a:t> </a:t>
            </a:r>
            <a:r>
              <a:rPr dirty="0" sz="3000" spc="-10">
                <a:latin typeface="Lato"/>
                <a:cs typeface="Lato"/>
              </a:rPr>
              <a:t>Methodology</a:t>
            </a:r>
            <a:endParaRPr sz="30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99392" y="3344538"/>
            <a:ext cx="317182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0">
                <a:latin typeface="Lato"/>
                <a:cs typeface="Lato"/>
              </a:rPr>
              <a:t>MLOps </a:t>
            </a:r>
            <a:r>
              <a:rPr dirty="0" sz="4000">
                <a:latin typeface="Lato"/>
                <a:cs typeface="Lato"/>
              </a:rPr>
              <a:t>level</a:t>
            </a:r>
            <a:r>
              <a:rPr dirty="0" sz="4000" spc="-5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0</a:t>
            </a:r>
            <a:endParaRPr sz="4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0498" y="1289423"/>
            <a:ext cx="7045959" cy="2172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5080" indent="-367030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Lato"/>
                <a:cs typeface="Lato"/>
              </a:rPr>
              <a:t>The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level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5">
                <a:latin typeface="Lato"/>
                <a:cs typeface="Lato"/>
              </a:rPr>
              <a:t>of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0" b="1">
                <a:latin typeface="Lato"/>
                <a:cs typeface="Lato"/>
              </a:rPr>
              <a:t>automation</a:t>
            </a:r>
            <a:r>
              <a:rPr dirty="0" sz="1800" spc="-70" b="1">
                <a:latin typeface="Lato"/>
                <a:cs typeface="Lato"/>
              </a:rPr>
              <a:t> </a:t>
            </a:r>
            <a:r>
              <a:rPr dirty="0" sz="1800" spc="-25">
                <a:latin typeface="Lato"/>
                <a:cs typeface="Lato"/>
              </a:rPr>
              <a:t>of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ML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pipelines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determines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the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maturity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5">
                <a:latin typeface="Lato"/>
                <a:cs typeface="Lato"/>
              </a:rPr>
              <a:t>of  </a:t>
            </a:r>
            <a:r>
              <a:rPr dirty="0" sz="1800" spc="5">
                <a:latin typeface="Lato"/>
                <a:cs typeface="Lato"/>
              </a:rPr>
              <a:t>the </a:t>
            </a:r>
            <a:r>
              <a:rPr dirty="0" sz="1800" spc="-25">
                <a:latin typeface="Lato"/>
                <a:cs typeface="Lato"/>
              </a:rPr>
              <a:t>MLOps</a:t>
            </a:r>
            <a:r>
              <a:rPr dirty="0" sz="1800" spc="-24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process</a:t>
            </a:r>
            <a:endParaRPr sz="1800">
              <a:latin typeface="Lato"/>
              <a:cs typeface="Lato"/>
            </a:endParaRPr>
          </a:p>
          <a:p>
            <a:pPr marL="379095" marR="370840" indent="-36703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Lato"/>
                <a:cs typeface="Lato"/>
              </a:rPr>
              <a:t>As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maturity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increases,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the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available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velocity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for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the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training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  </a:t>
            </a:r>
            <a:r>
              <a:rPr dirty="0" sz="1800" spc="-5">
                <a:latin typeface="Lato"/>
                <a:cs typeface="Lato"/>
              </a:rPr>
              <a:t>deployment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5">
                <a:latin typeface="Lato"/>
                <a:cs typeface="Lato"/>
              </a:rPr>
              <a:t>of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0">
                <a:latin typeface="Lato"/>
                <a:cs typeface="Lato"/>
              </a:rPr>
              <a:t>new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models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also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increases</a:t>
            </a:r>
            <a:endParaRPr sz="1800">
              <a:latin typeface="Lato"/>
              <a:cs typeface="Lato"/>
            </a:endParaRPr>
          </a:p>
          <a:p>
            <a:pPr marL="379095" marR="45720" indent="-36703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0">
                <a:latin typeface="Lato"/>
                <a:cs typeface="Lato"/>
              </a:rPr>
              <a:t>Goal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is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to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automate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training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deployment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5">
                <a:latin typeface="Lato"/>
                <a:cs typeface="Lato"/>
              </a:rPr>
              <a:t>of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ML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models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into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the  core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software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system,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provide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monitoring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75463"/>
            <a:ext cx="598170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15"/>
              <a:t>What</a:t>
            </a:r>
            <a:r>
              <a:rPr dirty="0" sz="2500" spc="-160"/>
              <a:t> </a:t>
            </a:r>
            <a:r>
              <a:rPr dirty="0" sz="2500" spc="5"/>
              <a:t>deﬁnes</a:t>
            </a:r>
            <a:r>
              <a:rPr dirty="0" sz="2500" spc="-160"/>
              <a:t> </a:t>
            </a:r>
            <a:r>
              <a:rPr dirty="0" sz="2500" spc="20"/>
              <a:t>an</a:t>
            </a:r>
            <a:r>
              <a:rPr dirty="0" sz="2500" spc="-160"/>
              <a:t> </a:t>
            </a:r>
            <a:r>
              <a:rPr dirty="0" sz="2500" spc="-20"/>
              <a:t>MLOps</a:t>
            </a:r>
            <a:r>
              <a:rPr dirty="0" sz="2500" spc="-160"/>
              <a:t> </a:t>
            </a:r>
            <a:r>
              <a:rPr dirty="0" sz="2500" spc="10"/>
              <a:t>process’</a:t>
            </a:r>
            <a:r>
              <a:rPr dirty="0" sz="2500" spc="-160"/>
              <a:t> </a:t>
            </a:r>
            <a:r>
              <a:rPr dirty="0" sz="2500" spc="15"/>
              <a:t>maturity?</a:t>
            </a:r>
            <a:endParaRPr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14015" marR="5080" indent="-286385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ML </a:t>
            </a:r>
            <a:r>
              <a:rPr dirty="0" spc="15"/>
              <a:t>Experiments</a:t>
            </a:r>
            <a:r>
              <a:rPr dirty="0" spc="-434"/>
              <a:t> </a:t>
            </a:r>
            <a:r>
              <a:rPr dirty="0"/>
              <a:t>Management  </a:t>
            </a:r>
            <a:r>
              <a:rPr dirty="0" spc="5"/>
              <a:t>and </a:t>
            </a:r>
            <a:r>
              <a:rPr dirty="0" spc="-10"/>
              <a:t>Workﬂow</a:t>
            </a:r>
            <a:r>
              <a:rPr dirty="0" spc="-395"/>
              <a:t> </a:t>
            </a:r>
            <a:r>
              <a:rPr dirty="0" spc="5"/>
              <a:t>Automation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638425">
              <a:lnSpc>
                <a:spcPct val="100000"/>
              </a:lnSpc>
              <a:spcBef>
                <a:spcPts val="100"/>
              </a:spcBef>
            </a:pPr>
            <a:r>
              <a:rPr dirty="0" spc="20"/>
              <a:t>Experiment</a:t>
            </a:r>
            <a:r>
              <a:rPr dirty="0" spc="-280"/>
              <a:t> </a:t>
            </a:r>
            <a:r>
              <a:rPr dirty="0" spc="-25"/>
              <a:t>Tracking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0"/>
            <a:ext cx="4347210" cy="854075"/>
          </a:xfrm>
          <a:prstGeom prst="rect"/>
        </p:spPr>
        <p:txBody>
          <a:bodyPr wrap="square" lIns="0" tIns="1143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2500" spc="-20"/>
              <a:t>MLOps</a:t>
            </a:r>
            <a:r>
              <a:rPr dirty="0" sz="2500" spc="-165"/>
              <a:t> </a:t>
            </a:r>
            <a:r>
              <a:rPr dirty="0" sz="2500" spc="5"/>
              <a:t>level</a:t>
            </a:r>
            <a:r>
              <a:rPr dirty="0" sz="2500" spc="-160"/>
              <a:t> </a:t>
            </a:r>
            <a:r>
              <a:rPr dirty="0" sz="2500" spc="10"/>
              <a:t>0:</a:t>
            </a:r>
            <a:r>
              <a:rPr dirty="0" sz="2500" spc="-165"/>
              <a:t> </a:t>
            </a:r>
            <a:r>
              <a:rPr dirty="0" sz="2500" spc="20"/>
              <a:t>Manual</a:t>
            </a:r>
            <a:r>
              <a:rPr dirty="0" sz="2500" spc="-160"/>
              <a:t> </a:t>
            </a:r>
            <a:r>
              <a:rPr dirty="0" sz="2500" spc="10"/>
              <a:t>process</a:t>
            </a:r>
            <a:endParaRPr sz="2500"/>
          </a:p>
          <a:p>
            <a:pPr marL="414020">
              <a:lnSpc>
                <a:spcPct val="100000"/>
              </a:lnSpc>
              <a:spcBef>
                <a:spcPts val="560"/>
              </a:spcBef>
            </a:pPr>
            <a:r>
              <a:rPr dirty="0" sz="1800"/>
              <a:t>Manual, </a:t>
            </a:r>
            <a:r>
              <a:rPr dirty="0" sz="1800" spc="5"/>
              <a:t>script-driven,</a:t>
            </a:r>
            <a:r>
              <a:rPr dirty="0" sz="1800" spc="-235"/>
              <a:t> </a:t>
            </a:r>
            <a:r>
              <a:rPr dirty="0" sz="1800" spc="5"/>
              <a:t>interactive</a:t>
            </a:r>
            <a:endParaRPr sz="1800"/>
          </a:p>
        </p:txBody>
      </p:sp>
      <p:sp>
        <p:nvSpPr>
          <p:cNvPr id="3" name="object 3"/>
          <p:cNvSpPr/>
          <p:nvPr/>
        </p:nvSpPr>
        <p:spPr>
          <a:xfrm>
            <a:off x="1755313" y="2058608"/>
            <a:ext cx="3219450" cy="1224280"/>
          </a:xfrm>
          <a:custGeom>
            <a:avLst/>
            <a:gdLst/>
            <a:ahLst/>
            <a:cxnLst/>
            <a:rect l="l" t="t" r="r" b="b"/>
            <a:pathLst>
              <a:path w="3219450" h="1224279">
                <a:moveTo>
                  <a:pt x="0" y="0"/>
                </a:moveTo>
                <a:lnTo>
                  <a:pt x="3219001" y="0"/>
                </a:lnTo>
                <a:lnTo>
                  <a:pt x="3219001" y="1223685"/>
                </a:lnTo>
                <a:lnTo>
                  <a:pt x="0" y="1223685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28335" y="2125534"/>
            <a:ext cx="17316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Manual Experiment</a:t>
            </a:r>
            <a:r>
              <a:rPr dirty="0" sz="1200" spc="-215">
                <a:latin typeface="Lato"/>
                <a:cs typeface="Lato"/>
              </a:rPr>
              <a:t> </a:t>
            </a:r>
            <a:r>
              <a:rPr dirty="0" sz="1200" spc="-5">
                <a:latin typeface="Lato"/>
                <a:cs typeface="Lato"/>
              </a:rPr>
              <a:t>Steps</a:t>
            </a:r>
            <a:endParaRPr sz="12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95598" y="2489890"/>
            <a:ext cx="923290" cy="669925"/>
          </a:xfrm>
          <a:custGeom>
            <a:avLst/>
            <a:gdLst/>
            <a:ahLst/>
            <a:cxnLst/>
            <a:rect l="l" t="t" r="r" b="b"/>
            <a:pathLst>
              <a:path w="923289" h="669925">
                <a:moveTo>
                  <a:pt x="923095" y="669603"/>
                </a:moveTo>
                <a:lnTo>
                  <a:pt x="0" y="669603"/>
                </a:lnTo>
                <a:lnTo>
                  <a:pt x="0" y="0"/>
                </a:lnTo>
                <a:lnTo>
                  <a:pt x="923095" y="0"/>
                </a:lnTo>
                <a:lnTo>
                  <a:pt x="923095" y="669603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12534" y="2654507"/>
            <a:ext cx="6896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95580"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Data  </a:t>
            </a:r>
            <a:r>
              <a:rPr dirty="0" sz="1000" spc="15">
                <a:latin typeface="Lato"/>
                <a:cs typeface="Lato"/>
              </a:rPr>
              <a:t>Prepa</a:t>
            </a:r>
            <a:r>
              <a:rPr dirty="0" sz="1000" spc="-10">
                <a:latin typeface="Lato"/>
                <a:cs typeface="Lato"/>
              </a:rPr>
              <a:t>r</a:t>
            </a:r>
            <a:r>
              <a:rPr dirty="0" sz="1000" spc="5">
                <a:latin typeface="Lato"/>
                <a:cs typeface="Lato"/>
              </a:rPr>
              <a:t>ation</a:t>
            </a:r>
            <a:endParaRPr sz="10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49393" y="2489892"/>
            <a:ext cx="723900" cy="669925"/>
          </a:xfrm>
          <a:custGeom>
            <a:avLst/>
            <a:gdLst/>
            <a:ahLst/>
            <a:cxnLst/>
            <a:rect l="l" t="t" r="r" b="b"/>
            <a:pathLst>
              <a:path w="723900" h="669925">
                <a:moveTo>
                  <a:pt x="723598" y="669601"/>
                </a:moveTo>
                <a:lnTo>
                  <a:pt x="0" y="669601"/>
                </a:lnTo>
                <a:lnTo>
                  <a:pt x="0" y="0"/>
                </a:lnTo>
                <a:lnTo>
                  <a:pt x="723598" y="0"/>
                </a:lnTo>
                <a:lnTo>
                  <a:pt x="723598" y="669601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863144" y="2654507"/>
            <a:ext cx="11341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356235" algn="l"/>
                <a:tab pos="953769" algn="l"/>
              </a:tabLst>
            </a:pPr>
            <a:r>
              <a:rPr dirty="0" u="sng" sz="1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  </a:t>
            </a:r>
            <a:r>
              <a:rPr dirty="0" u="sng" sz="1000" spc="-10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 spc="-5">
                <a:latin typeface="Lato"/>
                <a:cs typeface="Lato"/>
              </a:rPr>
              <a:t>Model	</a:t>
            </a:r>
            <a:r>
              <a:rPr dirty="0" u="sng" sz="10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 spc="-4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000">
              <a:latin typeface="Times New Roman"/>
              <a:cs typeface="Times New Roman"/>
            </a:endParaRPr>
          </a:p>
          <a:p>
            <a:pPr algn="ctr" marR="29209">
              <a:lnSpc>
                <a:spcPct val="100000"/>
              </a:lnSpc>
            </a:pPr>
            <a:r>
              <a:rPr dirty="0" sz="1000" spc="-5">
                <a:latin typeface="Lato"/>
                <a:cs typeface="Lato"/>
              </a:rPr>
              <a:t>Training</a:t>
            </a:r>
            <a:endParaRPr sz="10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12116" y="2489890"/>
            <a:ext cx="831850" cy="669925"/>
          </a:xfrm>
          <a:custGeom>
            <a:avLst/>
            <a:gdLst/>
            <a:ahLst/>
            <a:cxnLst/>
            <a:rect l="l" t="t" r="r" b="b"/>
            <a:pathLst>
              <a:path w="831850" h="669925">
                <a:moveTo>
                  <a:pt x="831598" y="669603"/>
                </a:moveTo>
                <a:lnTo>
                  <a:pt x="0" y="669603"/>
                </a:lnTo>
                <a:lnTo>
                  <a:pt x="0" y="0"/>
                </a:lnTo>
                <a:lnTo>
                  <a:pt x="831598" y="0"/>
                </a:lnTo>
                <a:lnTo>
                  <a:pt x="831598" y="669603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119428" y="2654507"/>
            <a:ext cx="6172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16839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Lato"/>
                <a:cs typeface="Lato"/>
              </a:rPr>
              <a:t>Model  </a:t>
            </a:r>
            <a:r>
              <a:rPr dirty="0" sz="1000" spc="5">
                <a:latin typeface="Lato"/>
                <a:cs typeface="Lato"/>
              </a:rPr>
              <a:t>Evaluation</a:t>
            </a:r>
            <a:endParaRPr sz="1000">
              <a:latin typeface="Lato"/>
              <a:cs typeface="La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8499" y="2489887"/>
            <a:ext cx="957580" cy="669925"/>
          </a:xfrm>
          <a:custGeom>
            <a:avLst/>
            <a:gdLst/>
            <a:ahLst/>
            <a:cxnLst/>
            <a:rect l="l" t="t" r="r" b="b"/>
            <a:pathLst>
              <a:path w="957580" h="669925">
                <a:moveTo>
                  <a:pt x="957298" y="669606"/>
                </a:moveTo>
                <a:lnTo>
                  <a:pt x="0" y="669606"/>
                </a:lnTo>
                <a:lnTo>
                  <a:pt x="0" y="0"/>
                </a:lnTo>
                <a:lnTo>
                  <a:pt x="957298" y="0"/>
                </a:lnTo>
                <a:lnTo>
                  <a:pt x="957298" y="669606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35630" y="2654507"/>
            <a:ext cx="13455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2230">
              <a:lnSpc>
                <a:spcPct val="100000"/>
              </a:lnSpc>
              <a:spcBef>
                <a:spcPts val="100"/>
              </a:spcBef>
              <a:tabLst>
                <a:tab pos="927100" algn="l"/>
                <a:tab pos="1331595" algn="l"/>
              </a:tabLst>
            </a:pPr>
            <a:r>
              <a:rPr dirty="0" sz="1000" spc="5">
                <a:latin typeface="Lato"/>
                <a:cs typeface="Lato"/>
              </a:rPr>
              <a:t>Exploratory	</a:t>
            </a:r>
            <a:r>
              <a:rPr dirty="0" u="sng" sz="1000" spc="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00" spc="5">
                <a:latin typeface="Lato"/>
                <a:cs typeface="Lato"/>
              </a:rPr>
              <a:t>Data</a:t>
            </a:r>
            <a:r>
              <a:rPr dirty="0" sz="1000" spc="-70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Analysis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14959" y="1051122"/>
            <a:ext cx="2588260" cy="1794510"/>
            <a:chOff x="1414959" y="1051122"/>
            <a:chExt cx="2588260" cy="1794510"/>
          </a:xfrm>
        </p:grpSpPr>
        <p:sp>
          <p:nvSpPr>
            <p:cNvPr id="14" name="object 14"/>
            <p:cNvSpPr/>
            <p:nvPr/>
          </p:nvSpPr>
          <p:spPr>
            <a:xfrm>
              <a:off x="1838546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838546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32619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32619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9224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9224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86917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786917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954942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954942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002793" y="1051122"/>
              <a:ext cx="723900" cy="714375"/>
            </a:xfrm>
            <a:custGeom>
              <a:avLst/>
              <a:gdLst/>
              <a:ahLst/>
              <a:cxnLst/>
              <a:rect l="l" t="t" r="r" b="b"/>
              <a:pathLst>
                <a:path w="723900" h="714375">
                  <a:moveTo>
                    <a:pt x="361799" y="714228"/>
                  </a:moveTo>
                  <a:lnTo>
                    <a:pt x="296763" y="712310"/>
                  </a:lnTo>
                  <a:lnTo>
                    <a:pt x="235552" y="706781"/>
                  </a:lnTo>
                  <a:lnTo>
                    <a:pt x="179188" y="697976"/>
                  </a:lnTo>
                  <a:lnTo>
                    <a:pt x="128693" y="686232"/>
                  </a:lnTo>
                  <a:lnTo>
                    <a:pt x="85087" y="671885"/>
                  </a:lnTo>
                  <a:lnTo>
                    <a:pt x="49394" y="655271"/>
                  </a:lnTo>
                  <a:lnTo>
                    <a:pt x="5828" y="616588"/>
                  </a:lnTo>
                  <a:lnTo>
                    <a:pt x="0" y="595191"/>
                  </a:lnTo>
                  <a:lnTo>
                    <a:pt x="0" y="119037"/>
                  </a:lnTo>
                  <a:lnTo>
                    <a:pt x="22634" y="77501"/>
                  </a:lnTo>
                  <a:lnTo>
                    <a:pt x="85087" y="42343"/>
                  </a:lnTo>
                  <a:lnTo>
                    <a:pt x="128693" y="27996"/>
                  </a:lnTo>
                  <a:lnTo>
                    <a:pt x="179188" y="16252"/>
                  </a:lnTo>
                  <a:lnTo>
                    <a:pt x="235552" y="7447"/>
                  </a:lnTo>
                  <a:lnTo>
                    <a:pt x="296763" y="1917"/>
                  </a:lnTo>
                  <a:lnTo>
                    <a:pt x="361799" y="0"/>
                  </a:lnTo>
                  <a:lnTo>
                    <a:pt x="426835" y="1917"/>
                  </a:lnTo>
                  <a:lnTo>
                    <a:pt x="488046" y="7447"/>
                  </a:lnTo>
                  <a:lnTo>
                    <a:pt x="544410" y="16252"/>
                  </a:lnTo>
                  <a:lnTo>
                    <a:pt x="594905" y="27996"/>
                  </a:lnTo>
                  <a:lnTo>
                    <a:pt x="638510" y="42343"/>
                  </a:lnTo>
                  <a:lnTo>
                    <a:pt x="674204" y="58956"/>
                  </a:lnTo>
                  <a:lnTo>
                    <a:pt x="717769" y="97640"/>
                  </a:lnTo>
                  <a:lnTo>
                    <a:pt x="723598" y="119037"/>
                  </a:lnTo>
                  <a:lnTo>
                    <a:pt x="723598" y="595191"/>
                  </a:lnTo>
                  <a:lnTo>
                    <a:pt x="700964" y="636727"/>
                  </a:lnTo>
                  <a:lnTo>
                    <a:pt x="638510" y="671885"/>
                  </a:lnTo>
                  <a:lnTo>
                    <a:pt x="594905" y="686232"/>
                  </a:lnTo>
                  <a:lnTo>
                    <a:pt x="544410" y="697976"/>
                  </a:lnTo>
                  <a:lnTo>
                    <a:pt x="488046" y="706781"/>
                  </a:lnTo>
                  <a:lnTo>
                    <a:pt x="426835" y="712310"/>
                  </a:lnTo>
                  <a:lnTo>
                    <a:pt x="361799" y="714228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002793" y="1170160"/>
              <a:ext cx="723900" cy="119380"/>
            </a:xfrm>
            <a:custGeom>
              <a:avLst/>
              <a:gdLst/>
              <a:ahLst/>
              <a:cxnLst/>
              <a:rect l="l" t="t" r="r" b="b"/>
              <a:pathLst>
                <a:path w="723900" h="119380">
                  <a:moveTo>
                    <a:pt x="723598" y="0"/>
                  </a:moveTo>
                  <a:lnTo>
                    <a:pt x="717769" y="21397"/>
                  </a:lnTo>
                  <a:lnTo>
                    <a:pt x="700964" y="41537"/>
                  </a:lnTo>
                  <a:lnTo>
                    <a:pt x="638510" y="76696"/>
                  </a:lnTo>
                  <a:lnTo>
                    <a:pt x="594905" y="91043"/>
                  </a:lnTo>
                  <a:lnTo>
                    <a:pt x="544410" y="102787"/>
                  </a:lnTo>
                  <a:lnTo>
                    <a:pt x="488046" y="111592"/>
                  </a:lnTo>
                  <a:lnTo>
                    <a:pt x="426835" y="117121"/>
                  </a:lnTo>
                  <a:lnTo>
                    <a:pt x="361799" y="119039"/>
                  </a:lnTo>
                  <a:lnTo>
                    <a:pt x="296763" y="117121"/>
                  </a:lnTo>
                  <a:lnTo>
                    <a:pt x="235552" y="111592"/>
                  </a:lnTo>
                  <a:lnTo>
                    <a:pt x="179188" y="102787"/>
                  </a:lnTo>
                  <a:lnTo>
                    <a:pt x="128693" y="91043"/>
                  </a:lnTo>
                  <a:lnTo>
                    <a:pt x="85087" y="76696"/>
                  </a:lnTo>
                  <a:lnTo>
                    <a:pt x="49394" y="60082"/>
                  </a:lnTo>
                  <a:lnTo>
                    <a:pt x="5828" y="21397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419722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419722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207047" y="1297574"/>
            <a:ext cx="3155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" marR="5080" indent="-2159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dirty="0" sz="1000">
                <a:solidFill>
                  <a:srgbClr val="FFFFFF"/>
                </a:solidFill>
                <a:latin typeface="Lato"/>
                <a:cs typeface="Lato"/>
              </a:rPr>
              <a:t>ocal  </a:t>
            </a:r>
            <a:r>
              <a:rPr dirty="0" sz="1000" spc="5">
                <a:solidFill>
                  <a:srgbClr val="FFFFFF"/>
                </a:solidFill>
                <a:latin typeface="Lato"/>
                <a:cs typeface="Lato"/>
              </a:rPr>
              <a:t>data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06595" y="1403474"/>
            <a:ext cx="2479040" cy="1077595"/>
            <a:chOff x="906595" y="1403474"/>
            <a:chExt cx="2479040" cy="1077595"/>
          </a:xfrm>
        </p:grpSpPr>
        <p:sp>
          <p:nvSpPr>
            <p:cNvPr id="30" name="object 30"/>
            <p:cNvSpPr/>
            <p:nvPr/>
          </p:nvSpPr>
          <p:spPr>
            <a:xfrm>
              <a:off x="927090" y="1408237"/>
              <a:ext cx="2075814" cy="1024890"/>
            </a:xfrm>
            <a:custGeom>
              <a:avLst/>
              <a:gdLst/>
              <a:ahLst/>
              <a:cxnLst/>
              <a:rect l="l" t="t" r="r" b="b"/>
              <a:pathLst>
                <a:path w="2075814" h="1024889">
                  <a:moveTo>
                    <a:pt x="2075703" y="0"/>
                  </a:moveTo>
                  <a:lnTo>
                    <a:pt x="0" y="0"/>
                  </a:lnTo>
                  <a:lnTo>
                    <a:pt x="0" y="102464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11358" y="24328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4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11358" y="24328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4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364593" y="1765351"/>
              <a:ext cx="635" cy="236854"/>
            </a:xfrm>
            <a:custGeom>
              <a:avLst/>
              <a:gdLst/>
              <a:ahLst/>
              <a:cxnLst/>
              <a:rect l="l" t="t" r="r" b="b"/>
              <a:pathLst>
                <a:path w="635" h="236855">
                  <a:moveTo>
                    <a:pt x="0" y="0"/>
                  </a:moveTo>
                  <a:lnTo>
                    <a:pt x="249" y="2362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349093" y="200158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74" y="43242"/>
                  </a:moveTo>
                  <a:lnTo>
                    <a:pt x="0" y="32"/>
                  </a:lnTo>
                  <a:lnTo>
                    <a:pt x="31474" y="0"/>
                  </a:lnTo>
                  <a:lnTo>
                    <a:pt x="15774" y="43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349093" y="200158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32"/>
                  </a:moveTo>
                  <a:lnTo>
                    <a:pt x="15774" y="43242"/>
                  </a:lnTo>
                  <a:lnTo>
                    <a:pt x="31474" y="0"/>
                  </a:lnTo>
                  <a:lnTo>
                    <a:pt x="0" y="3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3949241" y="3718217"/>
            <a:ext cx="957580" cy="669925"/>
          </a:xfrm>
          <a:prstGeom prst="rect">
            <a:avLst/>
          </a:prstGeom>
          <a:solidFill>
            <a:srgbClr val="EFEFEF"/>
          </a:solidFill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Times New Roman"/>
              <a:cs typeface="Times New Roman"/>
            </a:endParaRPr>
          </a:p>
          <a:p>
            <a:pPr marL="247650" marR="240029" indent="51435">
              <a:lnSpc>
                <a:spcPct val="100000"/>
              </a:lnSpc>
            </a:pPr>
            <a:r>
              <a:rPr dirty="0" sz="1000" spc="-5">
                <a:latin typeface="Lato"/>
                <a:cs typeface="Lato"/>
              </a:rPr>
              <a:t>Model  </a:t>
            </a:r>
            <a:r>
              <a:rPr dirty="0" sz="1000" spc="5">
                <a:latin typeface="Lato"/>
                <a:cs typeface="Lato"/>
              </a:rPr>
              <a:t>Analysis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344330" y="3159493"/>
            <a:ext cx="1104265" cy="898525"/>
            <a:chOff x="3344330" y="3159493"/>
            <a:chExt cx="1104265" cy="898525"/>
          </a:xfrm>
        </p:grpSpPr>
        <p:sp>
          <p:nvSpPr>
            <p:cNvPr id="38" name="object 38"/>
            <p:cNvSpPr/>
            <p:nvPr/>
          </p:nvSpPr>
          <p:spPr>
            <a:xfrm>
              <a:off x="4427916" y="3159493"/>
              <a:ext cx="0" cy="501650"/>
            </a:xfrm>
            <a:custGeom>
              <a:avLst/>
              <a:gdLst/>
              <a:ahLst/>
              <a:cxnLst/>
              <a:rect l="l" t="t" r="r" b="b"/>
              <a:pathLst>
                <a:path w="0" h="501650">
                  <a:moveTo>
                    <a:pt x="0" y="0"/>
                  </a:moveTo>
                  <a:lnTo>
                    <a:pt x="0" y="50144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412191" y="366094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412191" y="366094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364843" y="3339468"/>
              <a:ext cx="584835" cy="713740"/>
            </a:xfrm>
            <a:custGeom>
              <a:avLst/>
              <a:gdLst/>
              <a:ahLst/>
              <a:cxnLst/>
              <a:rect l="l" t="t" r="r" b="b"/>
              <a:pathLst>
                <a:path w="584835" h="713739">
                  <a:moveTo>
                    <a:pt x="584398" y="713548"/>
                  </a:moveTo>
                  <a:lnTo>
                    <a:pt x="0" y="713548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349093" y="329624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49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349093" y="329624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49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0"/>
            <a:ext cx="4693920" cy="854075"/>
          </a:xfrm>
          <a:prstGeom prst="rect"/>
        </p:spPr>
        <p:txBody>
          <a:bodyPr wrap="square" lIns="0" tIns="1143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2500" spc="-20"/>
              <a:t>MLOps</a:t>
            </a:r>
            <a:r>
              <a:rPr dirty="0" sz="2500" spc="-160"/>
              <a:t> </a:t>
            </a:r>
            <a:r>
              <a:rPr dirty="0" sz="2500" spc="5"/>
              <a:t>level</a:t>
            </a:r>
            <a:r>
              <a:rPr dirty="0" sz="2500" spc="-160"/>
              <a:t> </a:t>
            </a:r>
            <a:r>
              <a:rPr dirty="0" sz="2500" spc="10"/>
              <a:t>0:</a:t>
            </a:r>
            <a:r>
              <a:rPr dirty="0" sz="2500" spc="-155"/>
              <a:t> </a:t>
            </a:r>
            <a:r>
              <a:rPr dirty="0" sz="2500" spc="20"/>
              <a:t>Manual</a:t>
            </a:r>
            <a:r>
              <a:rPr dirty="0" sz="2500" spc="-160"/>
              <a:t> </a:t>
            </a:r>
            <a:r>
              <a:rPr dirty="0" sz="2500" spc="10"/>
              <a:t>process</a:t>
            </a:r>
            <a:endParaRPr sz="2500"/>
          </a:p>
          <a:p>
            <a:pPr marL="414020">
              <a:lnSpc>
                <a:spcPct val="100000"/>
              </a:lnSpc>
              <a:spcBef>
                <a:spcPts val="560"/>
              </a:spcBef>
            </a:pPr>
            <a:r>
              <a:rPr dirty="0" sz="1800" spc="-5"/>
              <a:t>Disconnection</a:t>
            </a:r>
            <a:r>
              <a:rPr dirty="0" sz="1800" spc="-110"/>
              <a:t> </a:t>
            </a:r>
            <a:r>
              <a:rPr dirty="0" sz="1800" spc="-10"/>
              <a:t>between</a:t>
            </a:r>
            <a:r>
              <a:rPr dirty="0" sz="1800" spc="-105"/>
              <a:t> </a:t>
            </a:r>
            <a:r>
              <a:rPr dirty="0" sz="1800" spc="-10"/>
              <a:t>ML</a:t>
            </a:r>
            <a:r>
              <a:rPr dirty="0" sz="1800" spc="-105"/>
              <a:t> </a:t>
            </a:r>
            <a:r>
              <a:rPr dirty="0" sz="1800"/>
              <a:t>and</a:t>
            </a:r>
            <a:r>
              <a:rPr dirty="0" sz="1800" spc="-105"/>
              <a:t> </a:t>
            </a:r>
            <a:r>
              <a:rPr dirty="0" sz="1800"/>
              <a:t>operations</a:t>
            </a:r>
            <a:endParaRPr sz="1800"/>
          </a:p>
        </p:txBody>
      </p:sp>
      <p:sp>
        <p:nvSpPr>
          <p:cNvPr id="3" name="object 3"/>
          <p:cNvSpPr/>
          <p:nvPr/>
        </p:nvSpPr>
        <p:spPr>
          <a:xfrm>
            <a:off x="1755313" y="2058608"/>
            <a:ext cx="3219450" cy="1224280"/>
          </a:xfrm>
          <a:custGeom>
            <a:avLst/>
            <a:gdLst/>
            <a:ahLst/>
            <a:cxnLst/>
            <a:rect l="l" t="t" r="r" b="b"/>
            <a:pathLst>
              <a:path w="3219450" h="1224279">
                <a:moveTo>
                  <a:pt x="0" y="0"/>
                </a:moveTo>
                <a:lnTo>
                  <a:pt x="3219001" y="0"/>
                </a:lnTo>
                <a:lnTo>
                  <a:pt x="3219001" y="1223685"/>
                </a:lnTo>
                <a:lnTo>
                  <a:pt x="0" y="122368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BCC1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28335" y="2125534"/>
            <a:ext cx="17316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Manual Experiment</a:t>
            </a:r>
            <a:r>
              <a:rPr dirty="0" sz="1200" spc="-215">
                <a:latin typeface="Lato"/>
                <a:cs typeface="Lato"/>
              </a:rPr>
              <a:t> </a:t>
            </a:r>
            <a:r>
              <a:rPr dirty="0" sz="1200" spc="-5">
                <a:latin typeface="Lato"/>
                <a:cs typeface="Lato"/>
              </a:rPr>
              <a:t>Steps</a:t>
            </a:r>
            <a:endParaRPr sz="12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95598" y="2489890"/>
            <a:ext cx="923290" cy="669925"/>
          </a:xfrm>
          <a:custGeom>
            <a:avLst/>
            <a:gdLst/>
            <a:ahLst/>
            <a:cxnLst/>
            <a:rect l="l" t="t" r="r" b="b"/>
            <a:pathLst>
              <a:path w="923289" h="669925">
                <a:moveTo>
                  <a:pt x="923095" y="669603"/>
                </a:moveTo>
                <a:lnTo>
                  <a:pt x="0" y="669603"/>
                </a:lnTo>
                <a:lnTo>
                  <a:pt x="0" y="0"/>
                </a:lnTo>
                <a:lnTo>
                  <a:pt x="923095" y="0"/>
                </a:lnTo>
                <a:lnTo>
                  <a:pt x="923095" y="669603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12534" y="2654507"/>
            <a:ext cx="6896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95580"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Data  </a:t>
            </a:r>
            <a:r>
              <a:rPr dirty="0" sz="1000" spc="15">
                <a:latin typeface="Lato"/>
                <a:cs typeface="Lato"/>
              </a:rPr>
              <a:t>Prepa</a:t>
            </a:r>
            <a:r>
              <a:rPr dirty="0" sz="1000" spc="-10">
                <a:latin typeface="Lato"/>
                <a:cs typeface="Lato"/>
              </a:rPr>
              <a:t>r</a:t>
            </a:r>
            <a:r>
              <a:rPr dirty="0" sz="1000" spc="5">
                <a:latin typeface="Lato"/>
                <a:cs typeface="Lato"/>
              </a:rPr>
              <a:t>ation</a:t>
            </a:r>
            <a:endParaRPr sz="10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49393" y="2489892"/>
            <a:ext cx="723900" cy="669925"/>
          </a:xfrm>
          <a:custGeom>
            <a:avLst/>
            <a:gdLst/>
            <a:ahLst/>
            <a:cxnLst/>
            <a:rect l="l" t="t" r="r" b="b"/>
            <a:pathLst>
              <a:path w="723900" h="669925">
                <a:moveTo>
                  <a:pt x="723598" y="669601"/>
                </a:moveTo>
                <a:lnTo>
                  <a:pt x="0" y="669601"/>
                </a:lnTo>
                <a:lnTo>
                  <a:pt x="0" y="0"/>
                </a:lnTo>
                <a:lnTo>
                  <a:pt x="723598" y="0"/>
                </a:lnTo>
                <a:lnTo>
                  <a:pt x="723598" y="669601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863144" y="2654507"/>
            <a:ext cx="11341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356235" algn="l"/>
                <a:tab pos="953769" algn="l"/>
              </a:tabLst>
            </a:pPr>
            <a:r>
              <a:rPr dirty="0" u="sng" sz="1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  </a:t>
            </a:r>
            <a:r>
              <a:rPr dirty="0" u="sng" sz="1000" spc="-10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 spc="-5">
                <a:latin typeface="Lato"/>
                <a:cs typeface="Lato"/>
              </a:rPr>
              <a:t>Model	</a:t>
            </a:r>
            <a:r>
              <a:rPr dirty="0" u="sng" sz="10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 spc="-4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000">
              <a:latin typeface="Times New Roman"/>
              <a:cs typeface="Times New Roman"/>
            </a:endParaRPr>
          </a:p>
          <a:p>
            <a:pPr algn="ctr" marR="29209">
              <a:lnSpc>
                <a:spcPct val="100000"/>
              </a:lnSpc>
            </a:pPr>
            <a:r>
              <a:rPr dirty="0" sz="1000" spc="-5">
                <a:latin typeface="Lato"/>
                <a:cs typeface="Lato"/>
              </a:rPr>
              <a:t>Training</a:t>
            </a:r>
            <a:endParaRPr sz="10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12116" y="2489890"/>
            <a:ext cx="831850" cy="669925"/>
          </a:xfrm>
          <a:custGeom>
            <a:avLst/>
            <a:gdLst/>
            <a:ahLst/>
            <a:cxnLst/>
            <a:rect l="l" t="t" r="r" b="b"/>
            <a:pathLst>
              <a:path w="831850" h="669925">
                <a:moveTo>
                  <a:pt x="831598" y="669603"/>
                </a:moveTo>
                <a:lnTo>
                  <a:pt x="0" y="669603"/>
                </a:lnTo>
                <a:lnTo>
                  <a:pt x="0" y="0"/>
                </a:lnTo>
                <a:lnTo>
                  <a:pt x="831598" y="0"/>
                </a:lnTo>
                <a:lnTo>
                  <a:pt x="831598" y="669603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119428" y="2654507"/>
            <a:ext cx="6172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16839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Lato"/>
                <a:cs typeface="Lato"/>
              </a:rPr>
              <a:t>Model  </a:t>
            </a:r>
            <a:r>
              <a:rPr dirty="0" sz="1000" spc="5">
                <a:latin typeface="Lato"/>
                <a:cs typeface="Lato"/>
              </a:rPr>
              <a:t>Evaluation</a:t>
            </a:r>
            <a:endParaRPr sz="10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15685" y="2547069"/>
            <a:ext cx="957580" cy="555625"/>
          </a:xfrm>
          <a:prstGeom prst="rect">
            <a:avLst/>
          </a:prstGeom>
          <a:solidFill>
            <a:srgbClr val="EFEFEF"/>
          </a:solidFill>
        </p:spPr>
        <p:txBody>
          <a:bodyPr wrap="square" lIns="0" tIns="120014" rIns="0" bIns="0" rtlCol="0" vert="horz">
            <a:spAutoFit/>
          </a:bodyPr>
          <a:lstStyle/>
          <a:p>
            <a:pPr marL="134620" marR="127000" indent="164465">
              <a:lnSpc>
                <a:spcPct val="100000"/>
              </a:lnSpc>
              <a:spcBef>
                <a:spcPts val="944"/>
              </a:spcBef>
            </a:pPr>
            <a:r>
              <a:rPr dirty="0" sz="1000" spc="-5">
                <a:latin typeface="Lato"/>
                <a:cs typeface="Lato"/>
              </a:rPr>
              <a:t>Model  </a:t>
            </a:r>
            <a:r>
              <a:rPr dirty="0" sz="1000" spc="-5">
                <a:latin typeface="Lato"/>
                <a:cs typeface="Lato"/>
              </a:rPr>
              <a:t>Depl</a:t>
            </a:r>
            <a:r>
              <a:rPr dirty="0" sz="1000" spc="-20">
                <a:latin typeface="Lato"/>
                <a:cs typeface="Lato"/>
              </a:rPr>
              <a:t>o</a:t>
            </a:r>
            <a:r>
              <a:rPr dirty="0" sz="1000">
                <a:latin typeface="Lato"/>
                <a:cs typeface="Lato"/>
              </a:rPr>
              <a:t>yment</a:t>
            </a:r>
            <a:endParaRPr sz="1000">
              <a:latin typeface="Lato"/>
              <a:cs typeface="La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8499" y="2489887"/>
            <a:ext cx="957580" cy="669925"/>
          </a:xfrm>
          <a:custGeom>
            <a:avLst/>
            <a:gdLst/>
            <a:ahLst/>
            <a:cxnLst/>
            <a:rect l="l" t="t" r="r" b="b"/>
            <a:pathLst>
              <a:path w="957580" h="669925">
                <a:moveTo>
                  <a:pt x="957298" y="669606"/>
                </a:moveTo>
                <a:lnTo>
                  <a:pt x="0" y="669606"/>
                </a:lnTo>
                <a:lnTo>
                  <a:pt x="0" y="0"/>
                </a:lnTo>
                <a:lnTo>
                  <a:pt x="957298" y="0"/>
                </a:lnTo>
                <a:lnTo>
                  <a:pt x="957298" y="669606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35630" y="2654507"/>
            <a:ext cx="13455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2230">
              <a:lnSpc>
                <a:spcPct val="100000"/>
              </a:lnSpc>
              <a:spcBef>
                <a:spcPts val="100"/>
              </a:spcBef>
              <a:tabLst>
                <a:tab pos="927100" algn="l"/>
                <a:tab pos="1331595" algn="l"/>
              </a:tabLst>
            </a:pPr>
            <a:r>
              <a:rPr dirty="0" sz="1000" spc="5">
                <a:latin typeface="Lato"/>
                <a:cs typeface="Lato"/>
              </a:rPr>
              <a:t>Exploratory	</a:t>
            </a:r>
            <a:r>
              <a:rPr dirty="0" u="sng" sz="1000" spc="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00" spc="5">
                <a:latin typeface="Lato"/>
                <a:cs typeface="Lato"/>
              </a:rPr>
              <a:t>Data</a:t>
            </a:r>
            <a:r>
              <a:rPr dirty="0" sz="1000" spc="-70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Analysis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14959" y="1051122"/>
            <a:ext cx="5045075" cy="2513330"/>
            <a:chOff x="1414959" y="1051122"/>
            <a:chExt cx="5045075" cy="2513330"/>
          </a:xfrm>
        </p:grpSpPr>
        <p:sp>
          <p:nvSpPr>
            <p:cNvPr id="15" name="object 15"/>
            <p:cNvSpPr/>
            <p:nvPr/>
          </p:nvSpPr>
          <p:spPr>
            <a:xfrm>
              <a:off x="1838546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838546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32619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32619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9224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9224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786917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86917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954942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954942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843715" y="2824694"/>
              <a:ext cx="389890" cy="0"/>
            </a:xfrm>
            <a:custGeom>
              <a:avLst/>
              <a:gdLst/>
              <a:ahLst/>
              <a:cxnLst/>
              <a:rect l="l" t="t" r="r" b="b"/>
              <a:pathLst>
                <a:path w="389889" h="0">
                  <a:moveTo>
                    <a:pt x="0" y="0"/>
                  </a:moveTo>
                  <a:lnTo>
                    <a:pt x="3898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23356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23356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002793" y="1051122"/>
              <a:ext cx="723900" cy="714375"/>
            </a:xfrm>
            <a:custGeom>
              <a:avLst/>
              <a:gdLst/>
              <a:ahLst/>
              <a:cxnLst/>
              <a:rect l="l" t="t" r="r" b="b"/>
              <a:pathLst>
                <a:path w="723900" h="714375">
                  <a:moveTo>
                    <a:pt x="361799" y="714228"/>
                  </a:moveTo>
                  <a:lnTo>
                    <a:pt x="296763" y="712310"/>
                  </a:lnTo>
                  <a:lnTo>
                    <a:pt x="235552" y="706781"/>
                  </a:lnTo>
                  <a:lnTo>
                    <a:pt x="179188" y="697976"/>
                  </a:lnTo>
                  <a:lnTo>
                    <a:pt x="128693" y="686232"/>
                  </a:lnTo>
                  <a:lnTo>
                    <a:pt x="85087" y="671885"/>
                  </a:lnTo>
                  <a:lnTo>
                    <a:pt x="49394" y="655271"/>
                  </a:lnTo>
                  <a:lnTo>
                    <a:pt x="5828" y="616588"/>
                  </a:lnTo>
                  <a:lnTo>
                    <a:pt x="0" y="595191"/>
                  </a:lnTo>
                  <a:lnTo>
                    <a:pt x="0" y="119037"/>
                  </a:lnTo>
                  <a:lnTo>
                    <a:pt x="22634" y="77501"/>
                  </a:lnTo>
                  <a:lnTo>
                    <a:pt x="85087" y="42343"/>
                  </a:lnTo>
                  <a:lnTo>
                    <a:pt x="128693" y="27996"/>
                  </a:lnTo>
                  <a:lnTo>
                    <a:pt x="179188" y="16252"/>
                  </a:lnTo>
                  <a:lnTo>
                    <a:pt x="235552" y="7447"/>
                  </a:lnTo>
                  <a:lnTo>
                    <a:pt x="296763" y="1917"/>
                  </a:lnTo>
                  <a:lnTo>
                    <a:pt x="361799" y="0"/>
                  </a:lnTo>
                  <a:lnTo>
                    <a:pt x="426835" y="1917"/>
                  </a:lnTo>
                  <a:lnTo>
                    <a:pt x="488046" y="7447"/>
                  </a:lnTo>
                  <a:lnTo>
                    <a:pt x="544410" y="16252"/>
                  </a:lnTo>
                  <a:lnTo>
                    <a:pt x="594905" y="27996"/>
                  </a:lnTo>
                  <a:lnTo>
                    <a:pt x="638510" y="42343"/>
                  </a:lnTo>
                  <a:lnTo>
                    <a:pt x="674204" y="58956"/>
                  </a:lnTo>
                  <a:lnTo>
                    <a:pt x="717769" y="97640"/>
                  </a:lnTo>
                  <a:lnTo>
                    <a:pt x="723598" y="119037"/>
                  </a:lnTo>
                  <a:lnTo>
                    <a:pt x="723598" y="595191"/>
                  </a:lnTo>
                  <a:lnTo>
                    <a:pt x="700964" y="636727"/>
                  </a:lnTo>
                  <a:lnTo>
                    <a:pt x="638510" y="671885"/>
                  </a:lnTo>
                  <a:lnTo>
                    <a:pt x="594905" y="686232"/>
                  </a:lnTo>
                  <a:lnTo>
                    <a:pt x="544410" y="697976"/>
                  </a:lnTo>
                  <a:lnTo>
                    <a:pt x="488046" y="706781"/>
                  </a:lnTo>
                  <a:lnTo>
                    <a:pt x="426835" y="712310"/>
                  </a:lnTo>
                  <a:lnTo>
                    <a:pt x="361799" y="714228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02793" y="1170160"/>
              <a:ext cx="723900" cy="119380"/>
            </a:xfrm>
            <a:custGeom>
              <a:avLst/>
              <a:gdLst/>
              <a:ahLst/>
              <a:cxnLst/>
              <a:rect l="l" t="t" r="r" b="b"/>
              <a:pathLst>
                <a:path w="723900" h="119380">
                  <a:moveTo>
                    <a:pt x="723598" y="0"/>
                  </a:moveTo>
                  <a:lnTo>
                    <a:pt x="717769" y="21397"/>
                  </a:lnTo>
                  <a:lnTo>
                    <a:pt x="700964" y="41537"/>
                  </a:lnTo>
                  <a:lnTo>
                    <a:pt x="638510" y="76696"/>
                  </a:lnTo>
                  <a:lnTo>
                    <a:pt x="594905" y="91043"/>
                  </a:lnTo>
                  <a:lnTo>
                    <a:pt x="544410" y="102787"/>
                  </a:lnTo>
                  <a:lnTo>
                    <a:pt x="488046" y="111592"/>
                  </a:lnTo>
                  <a:lnTo>
                    <a:pt x="426835" y="117121"/>
                  </a:lnTo>
                  <a:lnTo>
                    <a:pt x="361799" y="119039"/>
                  </a:lnTo>
                  <a:lnTo>
                    <a:pt x="296763" y="117121"/>
                  </a:lnTo>
                  <a:lnTo>
                    <a:pt x="235552" y="111592"/>
                  </a:lnTo>
                  <a:lnTo>
                    <a:pt x="179188" y="102787"/>
                  </a:lnTo>
                  <a:lnTo>
                    <a:pt x="128693" y="91043"/>
                  </a:lnTo>
                  <a:lnTo>
                    <a:pt x="85087" y="76696"/>
                  </a:lnTo>
                  <a:lnTo>
                    <a:pt x="49394" y="60082"/>
                  </a:lnTo>
                  <a:lnTo>
                    <a:pt x="5828" y="21397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419722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419722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438411" y="1208862"/>
              <a:ext cx="12065" cy="2346325"/>
            </a:xfrm>
            <a:custGeom>
              <a:avLst/>
              <a:gdLst/>
              <a:ahLst/>
              <a:cxnLst/>
              <a:rect l="l" t="t" r="r" b="b"/>
              <a:pathLst>
                <a:path w="12064" h="2346325">
                  <a:moveTo>
                    <a:pt x="11699" y="0"/>
                  </a:moveTo>
                  <a:lnTo>
                    <a:pt x="0" y="2346005"/>
                  </a:lnTo>
                </a:path>
              </a:pathLst>
            </a:custGeom>
            <a:ln w="19049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082689" y="1559726"/>
            <a:ext cx="1224915" cy="374015"/>
          </a:xfrm>
          <a:prstGeom prst="rect">
            <a:avLst/>
          </a:prstGeom>
          <a:ln w="38099">
            <a:solidFill>
              <a:srgbClr val="000000"/>
            </a:solidFill>
          </a:ln>
        </p:spPr>
        <p:txBody>
          <a:bodyPr wrap="square" lIns="0" tIns="79375" rIns="0" bIns="0" rtlCol="0" vert="horz">
            <a:spAutoFit/>
          </a:bodyPr>
          <a:lstStyle/>
          <a:p>
            <a:pPr marL="276860">
              <a:lnSpc>
                <a:spcPct val="100000"/>
              </a:lnSpc>
              <a:spcBef>
                <a:spcPts val="625"/>
              </a:spcBef>
            </a:pPr>
            <a:r>
              <a:rPr dirty="0" sz="1200" spc="5">
                <a:latin typeface="Lato"/>
                <a:cs typeface="Lato"/>
              </a:rPr>
              <a:t>Data</a:t>
            </a:r>
            <a:r>
              <a:rPr dirty="0" sz="1200" spc="-105">
                <a:latin typeface="Lato"/>
                <a:cs typeface="Lato"/>
              </a:rPr>
              <a:t> </a:t>
            </a:r>
            <a:r>
              <a:rPr dirty="0" sz="1200" spc="-5">
                <a:latin typeface="Lato"/>
                <a:cs typeface="Lato"/>
              </a:rPr>
              <a:t>Science</a:t>
            </a:r>
            <a:endParaRPr sz="1200">
              <a:latin typeface="Lato"/>
              <a:cs typeface="La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56986" y="1571539"/>
            <a:ext cx="1359535" cy="374015"/>
          </a:xfrm>
          <a:prstGeom prst="rect">
            <a:avLst/>
          </a:prstGeom>
          <a:ln w="38099">
            <a:solidFill>
              <a:srgbClr val="000000"/>
            </a:solidFill>
          </a:ln>
        </p:spPr>
        <p:txBody>
          <a:bodyPr wrap="square" lIns="0" tIns="79375" rIns="0" bIns="0" rtlCol="0" vert="horz">
            <a:spAutoFit/>
          </a:bodyPr>
          <a:lstStyle/>
          <a:p>
            <a:pPr marL="85090">
              <a:lnSpc>
                <a:spcPct val="100000"/>
              </a:lnSpc>
              <a:spcBef>
                <a:spcPts val="625"/>
              </a:spcBef>
            </a:pPr>
            <a:r>
              <a:rPr dirty="0" sz="1200" spc="15">
                <a:latin typeface="Lato"/>
                <a:cs typeface="Lato"/>
              </a:rPr>
              <a:t>IT</a:t>
            </a:r>
            <a:endParaRPr sz="1200">
              <a:latin typeface="Lato"/>
              <a:cs typeface="La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07047" y="1297574"/>
            <a:ext cx="3155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" marR="5080" indent="-2159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dirty="0" sz="1000">
                <a:solidFill>
                  <a:srgbClr val="FFFFFF"/>
                </a:solidFill>
                <a:latin typeface="Lato"/>
                <a:cs typeface="Lato"/>
              </a:rPr>
              <a:t>ocal  </a:t>
            </a:r>
            <a:r>
              <a:rPr dirty="0" sz="1000" spc="5">
                <a:solidFill>
                  <a:srgbClr val="FFFFFF"/>
                </a:solidFill>
                <a:latin typeface="Lato"/>
                <a:cs typeface="Lato"/>
              </a:rPr>
              <a:t>data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06595" y="1403474"/>
            <a:ext cx="5929630" cy="2743200"/>
            <a:chOff x="906595" y="1403474"/>
            <a:chExt cx="5929630" cy="2743200"/>
          </a:xfrm>
        </p:grpSpPr>
        <p:sp>
          <p:nvSpPr>
            <p:cNvPr id="37" name="object 37"/>
            <p:cNvSpPr/>
            <p:nvPr/>
          </p:nvSpPr>
          <p:spPr>
            <a:xfrm>
              <a:off x="927090" y="1408237"/>
              <a:ext cx="2075814" cy="1024890"/>
            </a:xfrm>
            <a:custGeom>
              <a:avLst/>
              <a:gdLst/>
              <a:ahLst/>
              <a:cxnLst/>
              <a:rect l="l" t="t" r="r" b="b"/>
              <a:pathLst>
                <a:path w="2075814" h="1024889">
                  <a:moveTo>
                    <a:pt x="2075703" y="0"/>
                  </a:moveTo>
                  <a:lnTo>
                    <a:pt x="0" y="0"/>
                  </a:lnTo>
                  <a:lnTo>
                    <a:pt x="0" y="102464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11358" y="24328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4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11358" y="24328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4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039412" y="3418043"/>
              <a:ext cx="782955" cy="714375"/>
            </a:xfrm>
            <a:custGeom>
              <a:avLst/>
              <a:gdLst/>
              <a:ahLst/>
              <a:cxnLst/>
              <a:rect l="l" t="t" r="r" b="b"/>
              <a:pathLst>
                <a:path w="782954" h="714375">
                  <a:moveTo>
                    <a:pt x="391249" y="714223"/>
                  </a:moveTo>
                  <a:lnTo>
                    <a:pt x="320916" y="712305"/>
                  </a:lnTo>
                  <a:lnTo>
                    <a:pt x="254722" y="706775"/>
                  </a:lnTo>
                  <a:lnTo>
                    <a:pt x="193769" y="697969"/>
                  </a:lnTo>
                  <a:lnTo>
                    <a:pt x="139164" y="686224"/>
                  </a:lnTo>
                  <a:lnTo>
                    <a:pt x="92010" y="671876"/>
                  </a:lnTo>
                  <a:lnTo>
                    <a:pt x="53412" y="655260"/>
                  </a:lnTo>
                  <a:lnTo>
                    <a:pt x="6302" y="616573"/>
                  </a:lnTo>
                  <a:lnTo>
                    <a:pt x="0" y="595173"/>
                  </a:lnTo>
                  <a:lnTo>
                    <a:pt x="0" y="119024"/>
                  </a:lnTo>
                  <a:lnTo>
                    <a:pt x="24475" y="77497"/>
                  </a:lnTo>
                  <a:lnTo>
                    <a:pt x="92010" y="42343"/>
                  </a:lnTo>
                  <a:lnTo>
                    <a:pt x="139164" y="27996"/>
                  </a:lnTo>
                  <a:lnTo>
                    <a:pt x="193769" y="16252"/>
                  </a:lnTo>
                  <a:lnTo>
                    <a:pt x="254722" y="7447"/>
                  </a:lnTo>
                  <a:lnTo>
                    <a:pt x="320916" y="1918"/>
                  </a:lnTo>
                  <a:lnTo>
                    <a:pt x="391249" y="0"/>
                  </a:lnTo>
                  <a:lnTo>
                    <a:pt x="461575" y="1918"/>
                  </a:lnTo>
                  <a:lnTo>
                    <a:pt x="527766" y="7447"/>
                  </a:lnTo>
                  <a:lnTo>
                    <a:pt x="588717" y="16252"/>
                  </a:lnTo>
                  <a:lnTo>
                    <a:pt x="643323" y="27996"/>
                  </a:lnTo>
                  <a:lnTo>
                    <a:pt x="690479" y="42343"/>
                  </a:lnTo>
                  <a:lnTo>
                    <a:pt x="729080" y="58955"/>
                  </a:lnTo>
                  <a:lnTo>
                    <a:pt x="776194" y="97632"/>
                  </a:lnTo>
                  <a:lnTo>
                    <a:pt x="782498" y="119024"/>
                  </a:lnTo>
                  <a:lnTo>
                    <a:pt x="782498" y="595173"/>
                  </a:lnTo>
                  <a:lnTo>
                    <a:pt x="758020" y="636714"/>
                  </a:lnTo>
                  <a:lnTo>
                    <a:pt x="690479" y="671876"/>
                  </a:lnTo>
                  <a:lnTo>
                    <a:pt x="643323" y="686224"/>
                  </a:lnTo>
                  <a:lnTo>
                    <a:pt x="588717" y="697969"/>
                  </a:lnTo>
                  <a:lnTo>
                    <a:pt x="527766" y="706775"/>
                  </a:lnTo>
                  <a:lnTo>
                    <a:pt x="461575" y="712305"/>
                  </a:lnTo>
                  <a:lnTo>
                    <a:pt x="391249" y="714223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039412" y="3418043"/>
              <a:ext cx="782955" cy="714375"/>
            </a:xfrm>
            <a:custGeom>
              <a:avLst/>
              <a:gdLst/>
              <a:ahLst/>
              <a:cxnLst/>
              <a:rect l="l" t="t" r="r" b="b"/>
              <a:pathLst>
                <a:path w="782954" h="714375">
                  <a:moveTo>
                    <a:pt x="782498" y="119024"/>
                  </a:moveTo>
                  <a:lnTo>
                    <a:pt x="776194" y="140424"/>
                  </a:lnTo>
                  <a:lnTo>
                    <a:pt x="758020" y="160565"/>
                  </a:lnTo>
                  <a:lnTo>
                    <a:pt x="690479" y="195727"/>
                  </a:lnTo>
                  <a:lnTo>
                    <a:pt x="643323" y="210075"/>
                  </a:lnTo>
                  <a:lnTo>
                    <a:pt x="588717" y="221820"/>
                  </a:lnTo>
                  <a:lnTo>
                    <a:pt x="527766" y="230626"/>
                  </a:lnTo>
                  <a:lnTo>
                    <a:pt x="461575" y="236156"/>
                  </a:lnTo>
                  <a:lnTo>
                    <a:pt x="391249" y="238074"/>
                  </a:lnTo>
                  <a:lnTo>
                    <a:pt x="320916" y="236156"/>
                  </a:lnTo>
                  <a:lnTo>
                    <a:pt x="254722" y="230626"/>
                  </a:lnTo>
                  <a:lnTo>
                    <a:pt x="193769" y="221820"/>
                  </a:lnTo>
                  <a:lnTo>
                    <a:pt x="139164" y="210075"/>
                  </a:lnTo>
                  <a:lnTo>
                    <a:pt x="92010" y="195727"/>
                  </a:lnTo>
                  <a:lnTo>
                    <a:pt x="53412" y="179111"/>
                  </a:lnTo>
                  <a:lnTo>
                    <a:pt x="6302" y="140424"/>
                  </a:lnTo>
                  <a:lnTo>
                    <a:pt x="0" y="119024"/>
                  </a:lnTo>
                </a:path>
                <a:path w="782954" h="714375">
                  <a:moveTo>
                    <a:pt x="0" y="119024"/>
                  </a:moveTo>
                  <a:lnTo>
                    <a:pt x="6302" y="97632"/>
                  </a:lnTo>
                  <a:lnTo>
                    <a:pt x="24475" y="77497"/>
                  </a:lnTo>
                  <a:lnTo>
                    <a:pt x="92010" y="42343"/>
                  </a:lnTo>
                  <a:lnTo>
                    <a:pt x="139164" y="27996"/>
                  </a:lnTo>
                  <a:lnTo>
                    <a:pt x="193769" y="16252"/>
                  </a:lnTo>
                  <a:lnTo>
                    <a:pt x="254722" y="7447"/>
                  </a:lnTo>
                  <a:lnTo>
                    <a:pt x="320916" y="1918"/>
                  </a:lnTo>
                  <a:lnTo>
                    <a:pt x="391249" y="0"/>
                  </a:lnTo>
                  <a:lnTo>
                    <a:pt x="461575" y="1918"/>
                  </a:lnTo>
                  <a:lnTo>
                    <a:pt x="527766" y="7447"/>
                  </a:lnTo>
                  <a:lnTo>
                    <a:pt x="588717" y="16252"/>
                  </a:lnTo>
                  <a:lnTo>
                    <a:pt x="643323" y="27996"/>
                  </a:lnTo>
                  <a:lnTo>
                    <a:pt x="690479" y="42343"/>
                  </a:lnTo>
                  <a:lnTo>
                    <a:pt x="729080" y="58955"/>
                  </a:lnTo>
                  <a:lnTo>
                    <a:pt x="776194" y="97632"/>
                  </a:lnTo>
                  <a:lnTo>
                    <a:pt x="782498" y="119024"/>
                  </a:lnTo>
                  <a:lnTo>
                    <a:pt x="782498" y="595173"/>
                  </a:lnTo>
                  <a:lnTo>
                    <a:pt x="758020" y="636714"/>
                  </a:lnTo>
                  <a:lnTo>
                    <a:pt x="690479" y="671876"/>
                  </a:lnTo>
                  <a:lnTo>
                    <a:pt x="643323" y="686224"/>
                  </a:lnTo>
                  <a:lnTo>
                    <a:pt x="588717" y="697969"/>
                  </a:lnTo>
                  <a:lnTo>
                    <a:pt x="527766" y="706775"/>
                  </a:lnTo>
                  <a:lnTo>
                    <a:pt x="461575" y="712305"/>
                  </a:lnTo>
                  <a:lnTo>
                    <a:pt x="391249" y="714223"/>
                  </a:lnTo>
                  <a:lnTo>
                    <a:pt x="320916" y="712305"/>
                  </a:lnTo>
                  <a:lnTo>
                    <a:pt x="254722" y="706775"/>
                  </a:lnTo>
                  <a:lnTo>
                    <a:pt x="193769" y="697969"/>
                  </a:lnTo>
                  <a:lnTo>
                    <a:pt x="139164" y="686224"/>
                  </a:lnTo>
                  <a:lnTo>
                    <a:pt x="92010" y="671876"/>
                  </a:lnTo>
                  <a:lnTo>
                    <a:pt x="53412" y="655260"/>
                  </a:lnTo>
                  <a:lnTo>
                    <a:pt x="6302" y="616573"/>
                  </a:lnTo>
                  <a:lnTo>
                    <a:pt x="0" y="595173"/>
                  </a:lnTo>
                  <a:lnTo>
                    <a:pt x="0" y="119024"/>
                  </a:lnTo>
                  <a:close/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6203089" y="3740693"/>
            <a:ext cx="4559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Sto</a:t>
            </a:r>
            <a:r>
              <a:rPr dirty="0" sz="1000" spc="-15">
                <a:latin typeface="Lato"/>
                <a:cs typeface="Lato"/>
              </a:rPr>
              <a:t>r</a:t>
            </a:r>
            <a:r>
              <a:rPr dirty="0" sz="1000" spc="-5">
                <a:latin typeface="Lato"/>
                <a:cs typeface="Lato"/>
              </a:rPr>
              <a:t>age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344330" y="1760588"/>
            <a:ext cx="2778125" cy="1412240"/>
            <a:chOff x="3344330" y="1760588"/>
            <a:chExt cx="2778125" cy="1412240"/>
          </a:xfrm>
        </p:grpSpPr>
        <p:sp>
          <p:nvSpPr>
            <p:cNvPr id="44" name="object 44"/>
            <p:cNvSpPr/>
            <p:nvPr/>
          </p:nvSpPr>
          <p:spPr>
            <a:xfrm>
              <a:off x="3364593" y="1765351"/>
              <a:ext cx="635" cy="236854"/>
            </a:xfrm>
            <a:custGeom>
              <a:avLst/>
              <a:gdLst/>
              <a:ahLst/>
              <a:cxnLst/>
              <a:rect l="l" t="t" r="r" b="b"/>
              <a:pathLst>
                <a:path w="635" h="236855">
                  <a:moveTo>
                    <a:pt x="0" y="0"/>
                  </a:moveTo>
                  <a:lnTo>
                    <a:pt x="249" y="2362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349093" y="20015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74" y="43242"/>
                  </a:moveTo>
                  <a:lnTo>
                    <a:pt x="0" y="32"/>
                  </a:lnTo>
                  <a:lnTo>
                    <a:pt x="31474" y="0"/>
                  </a:lnTo>
                  <a:lnTo>
                    <a:pt x="15774" y="43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349093" y="20015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32"/>
                  </a:moveTo>
                  <a:lnTo>
                    <a:pt x="15774" y="43242"/>
                  </a:lnTo>
                  <a:lnTo>
                    <a:pt x="31474" y="0"/>
                  </a:lnTo>
                  <a:lnTo>
                    <a:pt x="0" y="3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290739" y="2467687"/>
              <a:ext cx="831850" cy="705485"/>
            </a:xfrm>
            <a:custGeom>
              <a:avLst/>
              <a:gdLst/>
              <a:ahLst/>
              <a:cxnLst/>
              <a:rect l="l" t="t" r="r" b="b"/>
              <a:pathLst>
                <a:path w="831850" h="705485">
                  <a:moveTo>
                    <a:pt x="237452" y="704915"/>
                  </a:moveTo>
                  <a:lnTo>
                    <a:pt x="198041" y="704462"/>
                  </a:lnTo>
                  <a:lnTo>
                    <a:pt x="155129" y="700805"/>
                  </a:lnTo>
                  <a:lnTo>
                    <a:pt x="108177" y="693581"/>
                  </a:lnTo>
                  <a:lnTo>
                    <a:pt x="56647" y="682427"/>
                  </a:lnTo>
                  <a:lnTo>
                    <a:pt x="0" y="666981"/>
                  </a:lnTo>
                  <a:lnTo>
                    <a:pt x="0" y="0"/>
                  </a:lnTo>
                  <a:lnTo>
                    <a:pt x="831398" y="0"/>
                  </a:lnTo>
                  <a:lnTo>
                    <a:pt x="831398" y="572756"/>
                  </a:lnTo>
                  <a:lnTo>
                    <a:pt x="774750" y="574180"/>
                  </a:lnTo>
                  <a:lnTo>
                    <a:pt x="723220" y="578210"/>
                  </a:lnTo>
                  <a:lnTo>
                    <a:pt x="676268" y="584483"/>
                  </a:lnTo>
                  <a:lnTo>
                    <a:pt x="633356" y="592635"/>
                  </a:lnTo>
                  <a:lnTo>
                    <a:pt x="593945" y="602304"/>
                  </a:lnTo>
                  <a:lnTo>
                    <a:pt x="523473" y="624740"/>
                  </a:lnTo>
                  <a:lnTo>
                    <a:pt x="460541" y="648885"/>
                  </a:lnTo>
                  <a:lnTo>
                    <a:pt x="430556" y="660691"/>
                  </a:lnTo>
                  <a:lnTo>
                    <a:pt x="400841" y="671835"/>
                  </a:lnTo>
                  <a:lnTo>
                    <a:pt x="370856" y="681953"/>
                  </a:lnTo>
                  <a:lnTo>
                    <a:pt x="340064" y="690684"/>
                  </a:lnTo>
                  <a:lnTo>
                    <a:pt x="307925" y="697663"/>
                  </a:lnTo>
                  <a:lnTo>
                    <a:pt x="273900" y="702528"/>
                  </a:lnTo>
                  <a:lnTo>
                    <a:pt x="237452" y="70491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5484526" y="2583880"/>
            <a:ext cx="4445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180" marR="5080" indent="-31115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Lato"/>
                <a:cs typeface="Lato"/>
              </a:rPr>
              <a:t>T</a:t>
            </a:r>
            <a:r>
              <a:rPr dirty="0" sz="1000" spc="15">
                <a:latin typeface="Lato"/>
                <a:cs typeface="Lato"/>
              </a:rPr>
              <a:t>r</a:t>
            </a:r>
            <a:r>
              <a:rPr dirty="0" sz="1000">
                <a:latin typeface="Lato"/>
                <a:cs typeface="Lato"/>
              </a:rPr>
              <a:t>ained  </a:t>
            </a:r>
            <a:r>
              <a:rPr dirty="0" sz="1000" spc="-5">
                <a:latin typeface="Lato"/>
                <a:cs typeface="Lato"/>
              </a:rPr>
              <a:t>Model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701676" y="2804256"/>
            <a:ext cx="1605280" cy="991869"/>
            <a:chOff x="5701676" y="2804256"/>
            <a:chExt cx="1605280" cy="991869"/>
          </a:xfrm>
        </p:grpSpPr>
        <p:sp>
          <p:nvSpPr>
            <p:cNvPr id="50" name="object 50"/>
            <p:cNvSpPr/>
            <p:nvPr/>
          </p:nvSpPr>
          <p:spPr>
            <a:xfrm>
              <a:off x="5706438" y="3134668"/>
              <a:ext cx="276225" cy="640715"/>
            </a:xfrm>
            <a:custGeom>
              <a:avLst/>
              <a:gdLst/>
              <a:ahLst/>
              <a:cxnLst/>
              <a:rect l="l" t="t" r="r" b="b"/>
              <a:pathLst>
                <a:path w="276225" h="640714">
                  <a:moveTo>
                    <a:pt x="0" y="0"/>
                  </a:moveTo>
                  <a:lnTo>
                    <a:pt x="0" y="640498"/>
                  </a:lnTo>
                  <a:lnTo>
                    <a:pt x="275849" y="64049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982287" y="37594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982287" y="37594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821911" y="2824744"/>
              <a:ext cx="436880" cy="950594"/>
            </a:xfrm>
            <a:custGeom>
              <a:avLst/>
              <a:gdLst/>
              <a:ahLst/>
              <a:cxnLst/>
              <a:rect l="l" t="t" r="r" b="b"/>
              <a:pathLst>
                <a:path w="436879" h="950595">
                  <a:moveTo>
                    <a:pt x="0" y="950398"/>
                  </a:moveTo>
                  <a:lnTo>
                    <a:pt x="246874" y="950398"/>
                  </a:lnTo>
                  <a:lnTo>
                    <a:pt x="246874" y="0"/>
                  </a:lnTo>
                  <a:lnTo>
                    <a:pt x="4366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258560" y="28090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258560" y="28090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3949241" y="3718217"/>
            <a:ext cx="957580" cy="669925"/>
          </a:xfrm>
          <a:prstGeom prst="rect">
            <a:avLst/>
          </a:prstGeom>
          <a:solidFill>
            <a:srgbClr val="EFEFEF"/>
          </a:solidFill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Times New Roman"/>
              <a:cs typeface="Times New Roman"/>
            </a:endParaRPr>
          </a:p>
          <a:p>
            <a:pPr marL="247650" marR="240029" indent="51435">
              <a:lnSpc>
                <a:spcPct val="100000"/>
              </a:lnSpc>
            </a:pPr>
            <a:r>
              <a:rPr dirty="0" sz="1000" spc="-5">
                <a:latin typeface="Lato"/>
                <a:cs typeface="Lato"/>
              </a:rPr>
              <a:t>Model  </a:t>
            </a:r>
            <a:r>
              <a:rPr dirty="0" sz="1000" spc="5">
                <a:latin typeface="Lato"/>
                <a:cs typeface="Lato"/>
              </a:rPr>
              <a:t>Analysis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344330" y="3159493"/>
            <a:ext cx="1104265" cy="898525"/>
            <a:chOff x="3344330" y="3159493"/>
            <a:chExt cx="1104265" cy="898525"/>
          </a:xfrm>
        </p:grpSpPr>
        <p:sp>
          <p:nvSpPr>
            <p:cNvPr id="58" name="object 58"/>
            <p:cNvSpPr/>
            <p:nvPr/>
          </p:nvSpPr>
          <p:spPr>
            <a:xfrm>
              <a:off x="4427916" y="3159493"/>
              <a:ext cx="0" cy="501650"/>
            </a:xfrm>
            <a:custGeom>
              <a:avLst/>
              <a:gdLst/>
              <a:ahLst/>
              <a:cxnLst/>
              <a:rect l="l" t="t" r="r" b="b"/>
              <a:pathLst>
                <a:path w="0" h="501650">
                  <a:moveTo>
                    <a:pt x="0" y="0"/>
                  </a:moveTo>
                  <a:lnTo>
                    <a:pt x="0" y="50144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412191" y="366094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4412191" y="366094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364843" y="3339468"/>
              <a:ext cx="584835" cy="713740"/>
            </a:xfrm>
            <a:custGeom>
              <a:avLst/>
              <a:gdLst/>
              <a:ahLst/>
              <a:cxnLst/>
              <a:rect l="l" t="t" r="r" b="b"/>
              <a:pathLst>
                <a:path w="584835" h="713739">
                  <a:moveTo>
                    <a:pt x="584398" y="713548"/>
                  </a:moveTo>
                  <a:lnTo>
                    <a:pt x="0" y="713548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349093" y="329624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49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349093" y="329624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49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0"/>
            <a:ext cx="4347210" cy="854075"/>
          </a:xfrm>
          <a:prstGeom prst="rect"/>
        </p:spPr>
        <p:txBody>
          <a:bodyPr wrap="square" lIns="0" tIns="1143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2500" spc="-20"/>
              <a:t>MLOps</a:t>
            </a:r>
            <a:r>
              <a:rPr dirty="0" sz="2500" spc="-165"/>
              <a:t> </a:t>
            </a:r>
            <a:r>
              <a:rPr dirty="0" sz="2500" spc="5"/>
              <a:t>level</a:t>
            </a:r>
            <a:r>
              <a:rPr dirty="0" sz="2500" spc="-160"/>
              <a:t> </a:t>
            </a:r>
            <a:r>
              <a:rPr dirty="0" sz="2500" spc="10"/>
              <a:t>0:</a:t>
            </a:r>
            <a:r>
              <a:rPr dirty="0" sz="2500" spc="-165"/>
              <a:t> </a:t>
            </a:r>
            <a:r>
              <a:rPr dirty="0" sz="2500" spc="20"/>
              <a:t>Manual</a:t>
            </a:r>
            <a:r>
              <a:rPr dirty="0" sz="2500" spc="-160"/>
              <a:t> </a:t>
            </a:r>
            <a:r>
              <a:rPr dirty="0" sz="2500" spc="10"/>
              <a:t>process</a:t>
            </a:r>
            <a:endParaRPr sz="2500"/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dirty="0" sz="1800" spc="-10"/>
              <a:t>Less</a:t>
            </a:r>
            <a:r>
              <a:rPr dirty="0" sz="1800" spc="-120"/>
              <a:t> </a:t>
            </a:r>
            <a:r>
              <a:rPr dirty="0" sz="1800" spc="5"/>
              <a:t>frequent</a:t>
            </a:r>
            <a:r>
              <a:rPr dirty="0" sz="1800" spc="-114"/>
              <a:t> </a:t>
            </a:r>
            <a:r>
              <a:rPr dirty="0" sz="1800" spc="5"/>
              <a:t>releases,</a:t>
            </a:r>
            <a:r>
              <a:rPr dirty="0" sz="1800" spc="-120"/>
              <a:t> </a:t>
            </a:r>
            <a:r>
              <a:rPr dirty="0" sz="1800" spc="-10"/>
              <a:t>so</a:t>
            </a:r>
            <a:r>
              <a:rPr dirty="0" sz="1800" spc="-114"/>
              <a:t> </a:t>
            </a:r>
            <a:r>
              <a:rPr dirty="0" sz="1800" spc="-15"/>
              <a:t>no</a:t>
            </a:r>
            <a:r>
              <a:rPr dirty="0" sz="1800" spc="-120"/>
              <a:t> </a:t>
            </a:r>
            <a:r>
              <a:rPr dirty="0" sz="1800" spc="-20"/>
              <a:t>CI/CD</a:t>
            </a:r>
            <a:endParaRPr sz="1800"/>
          </a:p>
        </p:txBody>
      </p:sp>
      <p:sp>
        <p:nvSpPr>
          <p:cNvPr id="3" name="object 3"/>
          <p:cNvSpPr/>
          <p:nvPr/>
        </p:nvSpPr>
        <p:spPr>
          <a:xfrm>
            <a:off x="1755313" y="2058608"/>
            <a:ext cx="3219450" cy="1224280"/>
          </a:xfrm>
          <a:custGeom>
            <a:avLst/>
            <a:gdLst/>
            <a:ahLst/>
            <a:cxnLst/>
            <a:rect l="l" t="t" r="r" b="b"/>
            <a:pathLst>
              <a:path w="3219450" h="1224279">
                <a:moveTo>
                  <a:pt x="0" y="0"/>
                </a:moveTo>
                <a:lnTo>
                  <a:pt x="3219001" y="0"/>
                </a:lnTo>
                <a:lnTo>
                  <a:pt x="3219001" y="1223685"/>
                </a:lnTo>
                <a:lnTo>
                  <a:pt x="0" y="122368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BCC1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28335" y="2125534"/>
            <a:ext cx="17316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Manual Experiment</a:t>
            </a:r>
            <a:r>
              <a:rPr dirty="0" sz="1200" spc="-215">
                <a:latin typeface="Lato"/>
                <a:cs typeface="Lato"/>
              </a:rPr>
              <a:t> </a:t>
            </a:r>
            <a:r>
              <a:rPr dirty="0" sz="1200" spc="-5">
                <a:latin typeface="Lato"/>
                <a:cs typeface="Lato"/>
              </a:rPr>
              <a:t>Steps</a:t>
            </a:r>
            <a:endParaRPr sz="12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95598" y="2489890"/>
            <a:ext cx="923290" cy="669925"/>
          </a:xfrm>
          <a:custGeom>
            <a:avLst/>
            <a:gdLst/>
            <a:ahLst/>
            <a:cxnLst/>
            <a:rect l="l" t="t" r="r" b="b"/>
            <a:pathLst>
              <a:path w="923289" h="669925">
                <a:moveTo>
                  <a:pt x="923095" y="669603"/>
                </a:moveTo>
                <a:lnTo>
                  <a:pt x="0" y="669603"/>
                </a:lnTo>
                <a:lnTo>
                  <a:pt x="0" y="0"/>
                </a:lnTo>
                <a:lnTo>
                  <a:pt x="923095" y="0"/>
                </a:lnTo>
                <a:lnTo>
                  <a:pt x="923095" y="669603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12534" y="2654507"/>
            <a:ext cx="6896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95580"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Data  </a:t>
            </a:r>
            <a:r>
              <a:rPr dirty="0" sz="1000" spc="15">
                <a:latin typeface="Lato"/>
                <a:cs typeface="Lato"/>
              </a:rPr>
              <a:t>Prepa</a:t>
            </a:r>
            <a:r>
              <a:rPr dirty="0" sz="1000" spc="-10">
                <a:latin typeface="Lato"/>
                <a:cs typeface="Lato"/>
              </a:rPr>
              <a:t>r</a:t>
            </a:r>
            <a:r>
              <a:rPr dirty="0" sz="1000" spc="5">
                <a:latin typeface="Lato"/>
                <a:cs typeface="Lato"/>
              </a:rPr>
              <a:t>ation</a:t>
            </a:r>
            <a:endParaRPr sz="10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49393" y="2489892"/>
            <a:ext cx="723900" cy="669925"/>
          </a:xfrm>
          <a:custGeom>
            <a:avLst/>
            <a:gdLst/>
            <a:ahLst/>
            <a:cxnLst/>
            <a:rect l="l" t="t" r="r" b="b"/>
            <a:pathLst>
              <a:path w="723900" h="669925">
                <a:moveTo>
                  <a:pt x="723598" y="669601"/>
                </a:moveTo>
                <a:lnTo>
                  <a:pt x="0" y="669601"/>
                </a:lnTo>
                <a:lnTo>
                  <a:pt x="0" y="0"/>
                </a:lnTo>
                <a:lnTo>
                  <a:pt x="723598" y="0"/>
                </a:lnTo>
                <a:lnTo>
                  <a:pt x="723598" y="669601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863144" y="2654507"/>
            <a:ext cx="11341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356235" algn="l"/>
                <a:tab pos="953769" algn="l"/>
              </a:tabLst>
            </a:pPr>
            <a:r>
              <a:rPr dirty="0" u="sng" sz="1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  </a:t>
            </a:r>
            <a:r>
              <a:rPr dirty="0" u="sng" sz="1000" spc="-10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 spc="-5">
                <a:latin typeface="Lato"/>
                <a:cs typeface="Lato"/>
              </a:rPr>
              <a:t>Model	</a:t>
            </a:r>
            <a:r>
              <a:rPr dirty="0" u="sng" sz="10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 spc="-4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000">
              <a:latin typeface="Times New Roman"/>
              <a:cs typeface="Times New Roman"/>
            </a:endParaRPr>
          </a:p>
          <a:p>
            <a:pPr algn="ctr" marR="29209">
              <a:lnSpc>
                <a:spcPct val="100000"/>
              </a:lnSpc>
            </a:pPr>
            <a:r>
              <a:rPr dirty="0" sz="1000" spc="-5">
                <a:latin typeface="Lato"/>
                <a:cs typeface="Lato"/>
              </a:rPr>
              <a:t>Training</a:t>
            </a:r>
            <a:endParaRPr sz="10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12116" y="2489890"/>
            <a:ext cx="831850" cy="669925"/>
          </a:xfrm>
          <a:custGeom>
            <a:avLst/>
            <a:gdLst/>
            <a:ahLst/>
            <a:cxnLst/>
            <a:rect l="l" t="t" r="r" b="b"/>
            <a:pathLst>
              <a:path w="831850" h="669925">
                <a:moveTo>
                  <a:pt x="831598" y="669603"/>
                </a:moveTo>
                <a:lnTo>
                  <a:pt x="0" y="669603"/>
                </a:lnTo>
                <a:lnTo>
                  <a:pt x="0" y="0"/>
                </a:lnTo>
                <a:lnTo>
                  <a:pt x="831598" y="0"/>
                </a:lnTo>
                <a:lnTo>
                  <a:pt x="831598" y="669603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119428" y="2654507"/>
            <a:ext cx="6172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16839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Lato"/>
                <a:cs typeface="Lato"/>
              </a:rPr>
              <a:t>Model  </a:t>
            </a:r>
            <a:r>
              <a:rPr dirty="0" sz="1000" spc="5">
                <a:latin typeface="Lato"/>
                <a:cs typeface="Lato"/>
              </a:rPr>
              <a:t>Evaluation</a:t>
            </a:r>
            <a:endParaRPr sz="10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15685" y="2547069"/>
            <a:ext cx="957580" cy="555625"/>
          </a:xfrm>
          <a:prstGeom prst="rect">
            <a:avLst/>
          </a:prstGeom>
          <a:solidFill>
            <a:srgbClr val="EFEFEF"/>
          </a:solidFill>
        </p:spPr>
        <p:txBody>
          <a:bodyPr wrap="square" lIns="0" tIns="120014" rIns="0" bIns="0" rtlCol="0" vert="horz">
            <a:spAutoFit/>
          </a:bodyPr>
          <a:lstStyle/>
          <a:p>
            <a:pPr marL="134620" marR="127000" indent="164465">
              <a:lnSpc>
                <a:spcPct val="100000"/>
              </a:lnSpc>
              <a:spcBef>
                <a:spcPts val="944"/>
              </a:spcBef>
            </a:pPr>
            <a:r>
              <a:rPr dirty="0" sz="1000" spc="-5">
                <a:latin typeface="Lato"/>
                <a:cs typeface="Lato"/>
              </a:rPr>
              <a:t>Model  </a:t>
            </a:r>
            <a:r>
              <a:rPr dirty="0" sz="1000" spc="-5">
                <a:latin typeface="Lato"/>
                <a:cs typeface="Lato"/>
              </a:rPr>
              <a:t>Depl</a:t>
            </a:r>
            <a:r>
              <a:rPr dirty="0" sz="1000" spc="-20">
                <a:latin typeface="Lato"/>
                <a:cs typeface="Lato"/>
              </a:rPr>
              <a:t>o</a:t>
            </a:r>
            <a:r>
              <a:rPr dirty="0" sz="1000">
                <a:latin typeface="Lato"/>
                <a:cs typeface="Lato"/>
              </a:rPr>
              <a:t>yment</a:t>
            </a:r>
            <a:endParaRPr sz="1000">
              <a:latin typeface="Lato"/>
              <a:cs typeface="La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8499" y="2489887"/>
            <a:ext cx="957580" cy="669925"/>
          </a:xfrm>
          <a:custGeom>
            <a:avLst/>
            <a:gdLst/>
            <a:ahLst/>
            <a:cxnLst/>
            <a:rect l="l" t="t" r="r" b="b"/>
            <a:pathLst>
              <a:path w="957580" h="669925">
                <a:moveTo>
                  <a:pt x="957298" y="669606"/>
                </a:moveTo>
                <a:lnTo>
                  <a:pt x="0" y="669606"/>
                </a:lnTo>
                <a:lnTo>
                  <a:pt x="0" y="0"/>
                </a:lnTo>
                <a:lnTo>
                  <a:pt x="957298" y="0"/>
                </a:lnTo>
                <a:lnTo>
                  <a:pt x="957298" y="669606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35630" y="2654507"/>
            <a:ext cx="13455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2230">
              <a:lnSpc>
                <a:spcPct val="100000"/>
              </a:lnSpc>
              <a:spcBef>
                <a:spcPts val="100"/>
              </a:spcBef>
              <a:tabLst>
                <a:tab pos="927100" algn="l"/>
                <a:tab pos="1331595" algn="l"/>
              </a:tabLst>
            </a:pPr>
            <a:r>
              <a:rPr dirty="0" sz="1000" spc="5">
                <a:latin typeface="Lato"/>
                <a:cs typeface="Lato"/>
              </a:rPr>
              <a:t>Exploratory	</a:t>
            </a:r>
            <a:r>
              <a:rPr dirty="0" u="sng" sz="1000" spc="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00" spc="5">
                <a:latin typeface="Lato"/>
                <a:cs typeface="Lato"/>
              </a:rPr>
              <a:t>Data</a:t>
            </a:r>
            <a:r>
              <a:rPr dirty="0" sz="1000" spc="-70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Analysis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14959" y="1051122"/>
            <a:ext cx="5045075" cy="2513330"/>
            <a:chOff x="1414959" y="1051122"/>
            <a:chExt cx="5045075" cy="2513330"/>
          </a:xfrm>
        </p:grpSpPr>
        <p:sp>
          <p:nvSpPr>
            <p:cNvPr id="15" name="object 15"/>
            <p:cNvSpPr/>
            <p:nvPr/>
          </p:nvSpPr>
          <p:spPr>
            <a:xfrm>
              <a:off x="1838546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838546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32619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32619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9224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9224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786917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86917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954942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954942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843715" y="2824694"/>
              <a:ext cx="389890" cy="0"/>
            </a:xfrm>
            <a:custGeom>
              <a:avLst/>
              <a:gdLst/>
              <a:ahLst/>
              <a:cxnLst/>
              <a:rect l="l" t="t" r="r" b="b"/>
              <a:pathLst>
                <a:path w="389889" h="0">
                  <a:moveTo>
                    <a:pt x="0" y="0"/>
                  </a:moveTo>
                  <a:lnTo>
                    <a:pt x="3898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23356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23356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002793" y="1051122"/>
              <a:ext cx="723900" cy="714375"/>
            </a:xfrm>
            <a:custGeom>
              <a:avLst/>
              <a:gdLst/>
              <a:ahLst/>
              <a:cxnLst/>
              <a:rect l="l" t="t" r="r" b="b"/>
              <a:pathLst>
                <a:path w="723900" h="714375">
                  <a:moveTo>
                    <a:pt x="361799" y="714228"/>
                  </a:moveTo>
                  <a:lnTo>
                    <a:pt x="296763" y="712310"/>
                  </a:lnTo>
                  <a:lnTo>
                    <a:pt x="235552" y="706781"/>
                  </a:lnTo>
                  <a:lnTo>
                    <a:pt x="179188" y="697976"/>
                  </a:lnTo>
                  <a:lnTo>
                    <a:pt x="128693" y="686232"/>
                  </a:lnTo>
                  <a:lnTo>
                    <a:pt x="85087" y="671885"/>
                  </a:lnTo>
                  <a:lnTo>
                    <a:pt x="49394" y="655271"/>
                  </a:lnTo>
                  <a:lnTo>
                    <a:pt x="5828" y="616588"/>
                  </a:lnTo>
                  <a:lnTo>
                    <a:pt x="0" y="595191"/>
                  </a:lnTo>
                  <a:lnTo>
                    <a:pt x="0" y="119037"/>
                  </a:lnTo>
                  <a:lnTo>
                    <a:pt x="22634" y="77501"/>
                  </a:lnTo>
                  <a:lnTo>
                    <a:pt x="85087" y="42343"/>
                  </a:lnTo>
                  <a:lnTo>
                    <a:pt x="128693" y="27996"/>
                  </a:lnTo>
                  <a:lnTo>
                    <a:pt x="179188" y="16252"/>
                  </a:lnTo>
                  <a:lnTo>
                    <a:pt x="235552" y="7447"/>
                  </a:lnTo>
                  <a:lnTo>
                    <a:pt x="296763" y="1917"/>
                  </a:lnTo>
                  <a:lnTo>
                    <a:pt x="361799" y="0"/>
                  </a:lnTo>
                  <a:lnTo>
                    <a:pt x="426835" y="1917"/>
                  </a:lnTo>
                  <a:lnTo>
                    <a:pt x="488046" y="7447"/>
                  </a:lnTo>
                  <a:lnTo>
                    <a:pt x="544410" y="16252"/>
                  </a:lnTo>
                  <a:lnTo>
                    <a:pt x="594905" y="27996"/>
                  </a:lnTo>
                  <a:lnTo>
                    <a:pt x="638510" y="42343"/>
                  </a:lnTo>
                  <a:lnTo>
                    <a:pt x="674204" y="58956"/>
                  </a:lnTo>
                  <a:lnTo>
                    <a:pt x="717769" y="97640"/>
                  </a:lnTo>
                  <a:lnTo>
                    <a:pt x="723598" y="119037"/>
                  </a:lnTo>
                  <a:lnTo>
                    <a:pt x="723598" y="595191"/>
                  </a:lnTo>
                  <a:lnTo>
                    <a:pt x="700964" y="636727"/>
                  </a:lnTo>
                  <a:lnTo>
                    <a:pt x="638510" y="671885"/>
                  </a:lnTo>
                  <a:lnTo>
                    <a:pt x="594905" y="686232"/>
                  </a:lnTo>
                  <a:lnTo>
                    <a:pt x="544410" y="697976"/>
                  </a:lnTo>
                  <a:lnTo>
                    <a:pt x="488046" y="706781"/>
                  </a:lnTo>
                  <a:lnTo>
                    <a:pt x="426835" y="712310"/>
                  </a:lnTo>
                  <a:lnTo>
                    <a:pt x="361799" y="714228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02793" y="1170160"/>
              <a:ext cx="723900" cy="119380"/>
            </a:xfrm>
            <a:custGeom>
              <a:avLst/>
              <a:gdLst/>
              <a:ahLst/>
              <a:cxnLst/>
              <a:rect l="l" t="t" r="r" b="b"/>
              <a:pathLst>
                <a:path w="723900" h="119380">
                  <a:moveTo>
                    <a:pt x="723598" y="0"/>
                  </a:moveTo>
                  <a:lnTo>
                    <a:pt x="717769" y="21397"/>
                  </a:lnTo>
                  <a:lnTo>
                    <a:pt x="700964" y="41537"/>
                  </a:lnTo>
                  <a:lnTo>
                    <a:pt x="638510" y="76696"/>
                  </a:lnTo>
                  <a:lnTo>
                    <a:pt x="594905" y="91043"/>
                  </a:lnTo>
                  <a:lnTo>
                    <a:pt x="544410" y="102787"/>
                  </a:lnTo>
                  <a:lnTo>
                    <a:pt x="488046" y="111592"/>
                  </a:lnTo>
                  <a:lnTo>
                    <a:pt x="426835" y="117121"/>
                  </a:lnTo>
                  <a:lnTo>
                    <a:pt x="361799" y="119039"/>
                  </a:lnTo>
                  <a:lnTo>
                    <a:pt x="296763" y="117121"/>
                  </a:lnTo>
                  <a:lnTo>
                    <a:pt x="235552" y="111592"/>
                  </a:lnTo>
                  <a:lnTo>
                    <a:pt x="179188" y="102787"/>
                  </a:lnTo>
                  <a:lnTo>
                    <a:pt x="128693" y="91043"/>
                  </a:lnTo>
                  <a:lnTo>
                    <a:pt x="85087" y="76696"/>
                  </a:lnTo>
                  <a:lnTo>
                    <a:pt x="49394" y="60082"/>
                  </a:lnTo>
                  <a:lnTo>
                    <a:pt x="5828" y="21397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419722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419722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438411" y="1208862"/>
              <a:ext cx="12065" cy="2346325"/>
            </a:xfrm>
            <a:custGeom>
              <a:avLst/>
              <a:gdLst/>
              <a:ahLst/>
              <a:cxnLst/>
              <a:rect l="l" t="t" r="r" b="b"/>
              <a:pathLst>
                <a:path w="12064" h="2346325">
                  <a:moveTo>
                    <a:pt x="11699" y="0"/>
                  </a:moveTo>
                  <a:lnTo>
                    <a:pt x="0" y="2346005"/>
                  </a:lnTo>
                </a:path>
              </a:pathLst>
            </a:custGeom>
            <a:ln w="19049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347041" y="1626654"/>
            <a:ext cx="887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Data</a:t>
            </a:r>
            <a:r>
              <a:rPr dirty="0" sz="1200" spc="-140">
                <a:latin typeface="Lato"/>
                <a:cs typeface="Lato"/>
              </a:rPr>
              <a:t> </a:t>
            </a:r>
            <a:r>
              <a:rPr dirty="0" sz="1200" spc="-5">
                <a:latin typeface="Lato"/>
                <a:cs typeface="Lato"/>
              </a:rPr>
              <a:t>Science</a:t>
            </a:r>
            <a:endParaRPr sz="1200">
              <a:latin typeface="Lato"/>
              <a:cs typeface="La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30002" y="1638465"/>
            <a:ext cx="1625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latin typeface="Lato"/>
                <a:cs typeface="Lato"/>
              </a:rPr>
              <a:t>IT</a:t>
            </a:r>
            <a:endParaRPr sz="1200">
              <a:latin typeface="Lato"/>
              <a:cs typeface="La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07047" y="1297574"/>
            <a:ext cx="3155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" marR="5080" indent="-2159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dirty="0" sz="1000">
                <a:solidFill>
                  <a:srgbClr val="FFFFFF"/>
                </a:solidFill>
                <a:latin typeface="Lato"/>
                <a:cs typeface="Lato"/>
              </a:rPr>
              <a:t>ocal  </a:t>
            </a:r>
            <a:r>
              <a:rPr dirty="0" sz="1000" spc="5">
                <a:solidFill>
                  <a:srgbClr val="FFFFFF"/>
                </a:solidFill>
                <a:latin typeface="Lato"/>
                <a:cs typeface="Lato"/>
              </a:rPr>
              <a:t>data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06595" y="1403474"/>
            <a:ext cx="5929630" cy="2743200"/>
            <a:chOff x="906595" y="1403474"/>
            <a:chExt cx="5929630" cy="2743200"/>
          </a:xfrm>
        </p:grpSpPr>
        <p:sp>
          <p:nvSpPr>
            <p:cNvPr id="37" name="object 37"/>
            <p:cNvSpPr/>
            <p:nvPr/>
          </p:nvSpPr>
          <p:spPr>
            <a:xfrm>
              <a:off x="927090" y="1408237"/>
              <a:ext cx="2075814" cy="1024890"/>
            </a:xfrm>
            <a:custGeom>
              <a:avLst/>
              <a:gdLst/>
              <a:ahLst/>
              <a:cxnLst/>
              <a:rect l="l" t="t" r="r" b="b"/>
              <a:pathLst>
                <a:path w="2075814" h="1024889">
                  <a:moveTo>
                    <a:pt x="2075703" y="0"/>
                  </a:moveTo>
                  <a:lnTo>
                    <a:pt x="0" y="0"/>
                  </a:lnTo>
                  <a:lnTo>
                    <a:pt x="0" y="102464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11358" y="24328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4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11358" y="24328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4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039412" y="3418043"/>
              <a:ext cx="782955" cy="714375"/>
            </a:xfrm>
            <a:custGeom>
              <a:avLst/>
              <a:gdLst/>
              <a:ahLst/>
              <a:cxnLst/>
              <a:rect l="l" t="t" r="r" b="b"/>
              <a:pathLst>
                <a:path w="782954" h="714375">
                  <a:moveTo>
                    <a:pt x="391249" y="714223"/>
                  </a:moveTo>
                  <a:lnTo>
                    <a:pt x="320916" y="712305"/>
                  </a:lnTo>
                  <a:lnTo>
                    <a:pt x="254722" y="706775"/>
                  </a:lnTo>
                  <a:lnTo>
                    <a:pt x="193769" y="697969"/>
                  </a:lnTo>
                  <a:lnTo>
                    <a:pt x="139164" y="686224"/>
                  </a:lnTo>
                  <a:lnTo>
                    <a:pt x="92010" y="671876"/>
                  </a:lnTo>
                  <a:lnTo>
                    <a:pt x="53412" y="655260"/>
                  </a:lnTo>
                  <a:lnTo>
                    <a:pt x="6302" y="616573"/>
                  </a:lnTo>
                  <a:lnTo>
                    <a:pt x="0" y="595173"/>
                  </a:lnTo>
                  <a:lnTo>
                    <a:pt x="0" y="119024"/>
                  </a:lnTo>
                  <a:lnTo>
                    <a:pt x="24475" y="77497"/>
                  </a:lnTo>
                  <a:lnTo>
                    <a:pt x="92010" y="42343"/>
                  </a:lnTo>
                  <a:lnTo>
                    <a:pt x="139164" y="27996"/>
                  </a:lnTo>
                  <a:lnTo>
                    <a:pt x="193769" y="16252"/>
                  </a:lnTo>
                  <a:lnTo>
                    <a:pt x="254722" y="7447"/>
                  </a:lnTo>
                  <a:lnTo>
                    <a:pt x="320916" y="1918"/>
                  </a:lnTo>
                  <a:lnTo>
                    <a:pt x="391249" y="0"/>
                  </a:lnTo>
                  <a:lnTo>
                    <a:pt x="461575" y="1918"/>
                  </a:lnTo>
                  <a:lnTo>
                    <a:pt x="527766" y="7447"/>
                  </a:lnTo>
                  <a:lnTo>
                    <a:pt x="588717" y="16252"/>
                  </a:lnTo>
                  <a:lnTo>
                    <a:pt x="643323" y="27996"/>
                  </a:lnTo>
                  <a:lnTo>
                    <a:pt x="690479" y="42343"/>
                  </a:lnTo>
                  <a:lnTo>
                    <a:pt x="729080" y="58955"/>
                  </a:lnTo>
                  <a:lnTo>
                    <a:pt x="776194" y="97632"/>
                  </a:lnTo>
                  <a:lnTo>
                    <a:pt x="782498" y="119024"/>
                  </a:lnTo>
                  <a:lnTo>
                    <a:pt x="782498" y="595173"/>
                  </a:lnTo>
                  <a:lnTo>
                    <a:pt x="758020" y="636714"/>
                  </a:lnTo>
                  <a:lnTo>
                    <a:pt x="690479" y="671876"/>
                  </a:lnTo>
                  <a:lnTo>
                    <a:pt x="643323" y="686224"/>
                  </a:lnTo>
                  <a:lnTo>
                    <a:pt x="588717" y="697969"/>
                  </a:lnTo>
                  <a:lnTo>
                    <a:pt x="527766" y="706775"/>
                  </a:lnTo>
                  <a:lnTo>
                    <a:pt x="461575" y="712305"/>
                  </a:lnTo>
                  <a:lnTo>
                    <a:pt x="391249" y="714223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039412" y="3418043"/>
              <a:ext cx="782955" cy="714375"/>
            </a:xfrm>
            <a:custGeom>
              <a:avLst/>
              <a:gdLst/>
              <a:ahLst/>
              <a:cxnLst/>
              <a:rect l="l" t="t" r="r" b="b"/>
              <a:pathLst>
                <a:path w="782954" h="714375">
                  <a:moveTo>
                    <a:pt x="782498" y="119024"/>
                  </a:moveTo>
                  <a:lnTo>
                    <a:pt x="776194" y="140424"/>
                  </a:lnTo>
                  <a:lnTo>
                    <a:pt x="758020" y="160565"/>
                  </a:lnTo>
                  <a:lnTo>
                    <a:pt x="690479" y="195727"/>
                  </a:lnTo>
                  <a:lnTo>
                    <a:pt x="643323" y="210075"/>
                  </a:lnTo>
                  <a:lnTo>
                    <a:pt x="588717" y="221820"/>
                  </a:lnTo>
                  <a:lnTo>
                    <a:pt x="527766" y="230626"/>
                  </a:lnTo>
                  <a:lnTo>
                    <a:pt x="461575" y="236156"/>
                  </a:lnTo>
                  <a:lnTo>
                    <a:pt x="391249" y="238074"/>
                  </a:lnTo>
                  <a:lnTo>
                    <a:pt x="320916" y="236156"/>
                  </a:lnTo>
                  <a:lnTo>
                    <a:pt x="254722" y="230626"/>
                  </a:lnTo>
                  <a:lnTo>
                    <a:pt x="193769" y="221820"/>
                  </a:lnTo>
                  <a:lnTo>
                    <a:pt x="139164" y="210075"/>
                  </a:lnTo>
                  <a:lnTo>
                    <a:pt x="92010" y="195727"/>
                  </a:lnTo>
                  <a:lnTo>
                    <a:pt x="53412" y="179111"/>
                  </a:lnTo>
                  <a:lnTo>
                    <a:pt x="6302" y="140424"/>
                  </a:lnTo>
                  <a:lnTo>
                    <a:pt x="0" y="119024"/>
                  </a:lnTo>
                </a:path>
                <a:path w="782954" h="714375">
                  <a:moveTo>
                    <a:pt x="0" y="119024"/>
                  </a:moveTo>
                  <a:lnTo>
                    <a:pt x="6302" y="97632"/>
                  </a:lnTo>
                  <a:lnTo>
                    <a:pt x="24475" y="77497"/>
                  </a:lnTo>
                  <a:lnTo>
                    <a:pt x="92010" y="42343"/>
                  </a:lnTo>
                  <a:lnTo>
                    <a:pt x="139164" y="27996"/>
                  </a:lnTo>
                  <a:lnTo>
                    <a:pt x="193769" y="16252"/>
                  </a:lnTo>
                  <a:lnTo>
                    <a:pt x="254722" y="7447"/>
                  </a:lnTo>
                  <a:lnTo>
                    <a:pt x="320916" y="1918"/>
                  </a:lnTo>
                  <a:lnTo>
                    <a:pt x="391249" y="0"/>
                  </a:lnTo>
                  <a:lnTo>
                    <a:pt x="461575" y="1918"/>
                  </a:lnTo>
                  <a:lnTo>
                    <a:pt x="527766" y="7447"/>
                  </a:lnTo>
                  <a:lnTo>
                    <a:pt x="588717" y="16252"/>
                  </a:lnTo>
                  <a:lnTo>
                    <a:pt x="643323" y="27996"/>
                  </a:lnTo>
                  <a:lnTo>
                    <a:pt x="690479" y="42343"/>
                  </a:lnTo>
                  <a:lnTo>
                    <a:pt x="729080" y="58955"/>
                  </a:lnTo>
                  <a:lnTo>
                    <a:pt x="776194" y="97632"/>
                  </a:lnTo>
                  <a:lnTo>
                    <a:pt x="782498" y="119024"/>
                  </a:lnTo>
                  <a:lnTo>
                    <a:pt x="782498" y="595173"/>
                  </a:lnTo>
                  <a:lnTo>
                    <a:pt x="758020" y="636714"/>
                  </a:lnTo>
                  <a:lnTo>
                    <a:pt x="690479" y="671876"/>
                  </a:lnTo>
                  <a:lnTo>
                    <a:pt x="643323" y="686224"/>
                  </a:lnTo>
                  <a:lnTo>
                    <a:pt x="588717" y="697969"/>
                  </a:lnTo>
                  <a:lnTo>
                    <a:pt x="527766" y="706775"/>
                  </a:lnTo>
                  <a:lnTo>
                    <a:pt x="461575" y="712305"/>
                  </a:lnTo>
                  <a:lnTo>
                    <a:pt x="391249" y="714223"/>
                  </a:lnTo>
                  <a:lnTo>
                    <a:pt x="320916" y="712305"/>
                  </a:lnTo>
                  <a:lnTo>
                    <a:pt x="254722" y="706775"/>
                  </a:lnTo>
                  <a:lnTo>
                    <a:pt x="193769" y="697969"/>
                  </a:lnTo>
                  <a:lnTo>
                    <a:pt x="139164" y="686224"/>
                  </a:lnTo>
                  <a:lnTo>
                    <a:pt x="92010" y="671876"/>
                  </a:lnTo>
                  <a:lnTo>
                    <a:pt x="53412" y="655260"/>
                  </a:lnTo>
                  <a:lnTo>
                    <a:pt x="6302" y="616573"/>
                  </a:lnTo>
                  <a:lnTo>
                    <a:pt x="0" y="595173"/>
                  </a:lnTo>
                  <a:lnTo>
                    <a:pt x="0" y="119024"/>
                  </a:lnTo>
                  <a:close/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6203089" y="3740693"/>
            <a:ext cx="4559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Sto</a:t>
            </a:r>
            <a:r>
              <a:rPr dirty="0" sz="1000" spc="-15">
                <a:latin typeface="Lato"/>
                <a:cs typeface="Lato"/>
              </a:rPr>
              <a:t>r</a:t>
            </a:r>
            <a:r>
              <a:rPr dirty="0" sz="1000" spc="-5">
                <a:latin typeface="Lato"/>
                <a:cs typeface="Lato"/>
              </a:rPr>
              <a:t>age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344330" y="1760588"/>
            <a:ext cx="2778125" cy="1412240"/>
            <a:chOff x="3344330" y="1760588"/>
            <a:chExt cx="2778125" cy="1412240"/>
          </a:xfrm>
        </p:grpSpPr>
        <p:sp>
          <p:nvSpPr>
            <p:cNvPr id="44" name="object 44"/>
            <p:cNvSpPr/>
            <p:nvPr/>
          </p:nvSpPr>
          <p:spPr>
            <a:xfrm>
              <a:off x="3364593" y="1765351"/>
              <a:ext cx="635" cy="236854"/>
            </a:xfrm>
            <a:custGeom>
              <a:avLst/>
              <a:gdLst/>
              <a:ahLst/>
              <a:cxnLst/>
              <a:rect l="l" t="t" r="r" b="b"/>
              <a:pathLst>
                <a:path w="635" h="236855">
                  <a:moveTo>
                    <a:pt x="0" y="0"/>
                  </a:moveTo>
                  <a:lnTo>
                    <a:pt x="249" y="2362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349093" y="20015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74" y="43242"/>
                  </a:moveTo>
                  <a:lnTo>
                    <a:pt x="0" y="32"/>
                  </a:lnTo>
                  <a:lnTo>
                    <a:pt x="31474" y="0"/>
                  </a:lnTo>
                  <a:lnTo>
                    <a:pt x="15774" y="43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349093" y="20015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32"/>
                  </a:moveTo>
                  <a:lnTo>
                    <a:pt x="15774" y="43242"/>
                  </a:lnTo>
                  <a:lnTo>
                    <a:pt x="31474" y="0"/>
                  </a:lnTo>
                  <a:lnTo>
                    <a:pt x="0" y="3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290739" y="2467687"/>
              <a:ext cx="831850" cy="705485"/>
            </a:xfrm>
            <a:custGeom>
              <a:avLst/>
              <a:gdLst/>
              <a:ahLst/>
              <a:cxnLst/>
              <a:rect l="l" t="t" r="r" b="b"/>
              <a:pathLst>
                <a:path w="831850" h="705485">
                  <a:moveTo>
                    <a:pt x="237452" y="704915"/>
                  </a:moveTo>
                  <a:lnTo>
                    <a:pt x="198041" y="704462"/>
                  </a:lnTo>
                  <a:lnTo>
                    <a:pt x="155129" y="700805"/>
                  </a:lnTo>
                  <a:lnTo>
                    <a:pt x="108177" y="693581"/>
                  </a:lnTo>
                  <a:lnTo>
                    <a:pt x="56647" y="682427"/>
                  </a:lnTo>
                  <a:lnTo>
                    <a:pt x="0" y="666981"/>
                  </a:lnTo>
                  <a:lnTo>
                    <a:pt x="0" y="0"/>
                  </a:lnTo>
                  <a:lnTo>
                    <a:pt x="831398" y="0"/>
                  </a:lnTo>
                  <a:lnTo>
                    <a:pt x="831398" y="572756"/>
                  </a:lnTo>
                  <a:lnTo>
                    <a:pt x="774750" y="574180"/>
                  </a:lnTo>
                  <a:lnTo>
                    <a:pt x="723220" y="578210"/>
                  </a:lnTo>
                  <a:lnTo>
                    <a:pt x="676268" y="584483"/>
                  </a:lnTo>
                  <a:lnTo>
                    <a:pt x="633356" y="592635"/>
                  </a:lnTo>
                  <a:lnTo>
                    <a:pt x="593945" y="602304"/>
                  </a:lnTo>
                  <a:lnTo>
                    <a:pt x="523473" y="624740"/>
                  </a:lnTo>
                  <a:lnTo>
                    <a:pt x="460541" y="648885"/>
                  </a:lnTo>
                  <a:lnTo>
                    <a:pt x="430556" y="660691"/>
                  </a:lnTo>
                  <a:lnTo>
                    <a:pt x="400841" y="671835"/>
                  </a:lnTo>
                  <a:lnTo>
                    <a:pt x="370856" y="681953"/>
                  </a:lnTo>
                  <a:lnTo>
                    <a:pt x="340064" y="690684"/>
                  </a:lnTo>
                  <a:lnTo>
                    <a:pt x="307925" y="697663"/>
                  </a:lnTo>
                  <a:lnTo>
                    <a:pt x="273900" y="702528"/>
                  </a:lnTo>
                  <a:lnTo>
                    <a:pt x="237452" y="70491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5484526" y="2583880"/>
            <a:ext cx="4445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180" marR="5080" indent="-31115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Lato"/>
                <a:cs typeface="Lato"/>
              </a:rPr>
              <a:t>T</a:t>
            </a:r>
            <a:r>
              <a:rPr dirty="0" sz="1000" spc="15">
                <a:latin typeface="Lato"/>
                <a:cs typeface="Lato"/>
              </a:rPr>
              <a:t>r</a:t>
            </a:r>
            <a:r>
              <a:rPr dirty="0" sz="1000">
                <a:latin typeface="Lato"/>
                <a:cs typeface="Lato"/>
              </a:rPr>
              <a:t>ained  </a:t>
            </a:r>
            <a:r>
              <a:rPr dirty="0" sz="1000" spc="-5">
                <a:latin typeface="Lato"/>
                <a:cs typeface="Lato"/>
              </a:rPr>
              <a:t>Model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701676" y="2804256"/>
            <a:ext cx="1605280" cy="991869"/>
            <a:chOff x="5701676" y="2804256"/>
            <a:chExt cx="1605280" cy="991869"/>
          </a:xfrm>
        </p:grpSpPr>
        <p:sp>
          <p:nvSpPr>
            <p:cNvPr id="50" name="object 50"/>
            <p:cNvSpPr/>
            <p:nvPr/>
          </p:nvSpPr>
          <p:spPr>
            <a:xfrm>
              <a:off x="5706438" y="3134668"/>
              <a:ext cx="276225" cy="640715"/>
            </a:xfrm>
            <a:custGeom>
              <a:avLst/>
              <a:gdLst/>
              <a:ahLst/>
              <a:cxnLst/>
              <a:rect l="l" t="t" r="r" b="b"/>
              <a:pathLst>
                <a:path w="276225" h="640714">
                  <a:moveTo>
                    <a:pt x="0" y="0"/>
                  </a:moveTo>
                  <a:lnTo>
                    <a:pt x="0" y="640498"/>
                  </a:lnTo>
                  <a:lnTo>
                    <a:pt x="275849" y="64049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982287" y="37594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982287" y="37594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821911" y="2824744"/>
              <a:ext cx="436880" cy="950594"/>
            </a:xfrm>
            <a:custGeom>
              <a:avLst/>
              <a:gdLst/>
              <a:ahLst/>
              <a:cxnLst/>
              <a:rect l="l" t="t" r="r" b="b"/>
              <a:pathLst>
                <a:path w="436879" h="950595">
                  <a:moveTo>
                    <a:pt x="0" y="950398"/>
                  </a:moveTo>
                  <a:lnTo>
                    <a:pt x="246874" y="950398"/>
                  </a:lnTo>
                  <a:lnTo>
                    <a:pt x="246874" y="0"/>
                  </a:lnTo>
                  <a:lnTo>
                    <a:pt x="4366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258560" y="28090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258560" y="28090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3949241" y="3718217"/>
            <a:ext cx="957580" cy="669925"/>
          </a:xfrm>
          <a:prstGeom prst="rect">
            <a:avLst/>
          </a:prstGeom>
          <a:solidFill>
            <a:srgbClr val="EFEFEF"/>
          </a:solidFill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Times New Roman"/>
              <a:cs typeface="Times New Roman"/>
            </a:endParaRPr>
          </a:p>
          <a:p>
            <a:pPr marL="247650" marR="240029" indent="51435">
              <a:lnSpc>
                <a:spcPct val="100000"/>
              </a:lnSpc>
            </a:pPr>
            <a:r>
              <a:rPr dirty="0" sz="1000" spc="-5">
                <a:latin typeface="Lato"/>
                <a:cs typeface="Lato"/>
              </a:rPr>
              <a:t>Model  </a:t>
            </a:r>
            <a:r>
              <a:rPr dirty="0" sz="1000" spc="5">
                <a:latin typeface="Lato"/>
                <a:cs typeface="Lato"/>
              </a:rPr>
              <a:t>Analysis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344330" y="3159493"/>
            <a:ext cx="1104265" cy="898525"/>
            <a:chOff x="3344330" y="3159493"/>
            <a:chExt cx="1104265" cy="898525"/>
          </a:xfrm>
        </p:grpSpPr>
        <p:sp>
          <p:nvSpPr>
            <p:cNvPr id="58" name="object 58"/>
            <p:cNvSpPr/>
            <p:nvPr/>
          </p:nvSpPr>
          <p:spPr>
            <a:xfrm>
              <a:off x="4427916" y="3159493"/>
              <a:ext cx="0" cy="501650"/>
            </a:xfrm>
            <a:custGeom>
              <a:avLst/>
              <a:gdLst/>
              <a:ahLst/>
              <a:cxnLst/>
              <a:rect l="l" t="t" r="r" b="b"/>
              <a:pathLst>
                <a:path w="0" h="501650">
                  <a:moveTo>
                    <a:pt x="0" y="0"/>
                  </a:moveTo>
                  <a:lnTo>
                    <a:pt x="0" y="50144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412191" y="366094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4412191" y="366094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364843" y="3339468"/>
              <a:ext cx="584835" cy="713740"/>
            </a:xfrm>
            <a:custGeom>
              <a:avLst/>
              <a:gdLst/>
              <a:ahLst/>
              <a:cxnLst/>
              <a:rect l="l" t="t" r="r" b="b"/>
              <a:pathLst>
                <a:path w="584835" h="713739">
                  <a:moveTo>
                    <a:pt x="584398" y="713548"/>
                  </a:moveTo>
                  <a:lnTo>
                    <a:pt x="0" y="713548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349093" y="329624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49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349093" y="329624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49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5313" y="2058608"/>
            <a:ext cx="3219450" cy="1224280"/>
          </a:xfrm>
          <a:custGeom>
            <a:avLst/>
            <a:gdLst/>
            <a:ahLst/>
            <a:cxnLst/>
            <a:rect l="l" t="t" r="r" b="b"/>
            <a:pathLst>
              <a:path w="3219450" h="1224279">
                <a:moveTo>
                  <a:pt x="0" y="0"/>
                </a:moveTo>
                <a:lnTo>
                  <a:pt x="3219001" y="0"/>
                </a:lnTo>
                <a:lnTo>
                  <a:pt x="3219001" y="1223685"/>
                </a:lnTo>
                <a:lnTo>
                  <a:pt x="0" y="122368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BCC1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28335" y="2125534"/>
            <a:ext cx="17316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Manual Experiment</a:t>
            </a:r>
            <a:r>
              <a:rPr dirty="0" sz="1200" spc="-215">
                <a:latin typeface="Lato"/>
                <a:cs typeface="Lato"/>
              </a:rPr>
              <a:t> </a:t>
            </a:r>
            <a:r>
              <a:rPr dirty="0" sz="1200" spc="-5">
                <a:latin typeface="Lato"/>
                <a:cs typeface="Lato"/>
              </a:rPr>
              <a:t>Steps</a:t>
            </a:r>
            <a:endParaRPr sz="12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95598" y="2489890"/>
            <a:ext cx="923290" cy="669925"/>
          </a:xfrm>
          <a:custGeom>
            <a:avLst/>
            <a:gdLst/>
            <a:ahLst/>
            <a:cxnLst/>
            <a:rect l="l" t="t" r="r" b="b"/>
            <a:pathLst>
              <a:path w="923289" h="669925">
                <a:moveTo>
                  <a:pt x="923095" y="669603"/>
                </a:moveTo>
                <a:lnTo>
                  <a:pt x="0" y="669603"/>
                </a:lnTo>
                <a:lnTo>
                  <a:pt x="0" y="0"/>
                </a:lnTo>
                <a:lnTo>
                  <a:pt x="923095" y="0"/>
                </a:lnTo>
                <a:lnTo>
                  <a:pt x="923095" y="669603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12534" y="2654507"/>
            <a:ext cx="6896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95580"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Data  </a:t>
            </a:r>
            <a:r>
              <a:rPr dirty="0" sz="1000" spc="15">
                <a:latin typeface="Lato"/>
                <a:cs typeface="Lato"/>
              </a:rPr>
              <a:t>Prepa</a:t>
            </a:r>
            <a:r>
              <a:rPr dirty="0" sz="1000" spc="-10">
                <a:latin typeface="Lato"/>
                <a:cs typeface="Lato"/>
              </a:rPr>
              <a:t>r</a:t>
            </a:r>
            <a:r>
              <a:rPr dirty="0" sz="1000" spc="5">
                <a:latin typeface="Lato"/>
                <a:cs typeface="Lato"/>
              </a:rPr>
              <a:t>ation</a:t>
            </a:r>
            <a:endParaRPr sz="1000">
              <a:latin typeface="Lato"/>
              <a:cs typeface="La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49393" y="2489892"/>
            <a:ext cx="723900" cy="669925"/>
          </a:xfrm>
          <a:custGeom>
            <a:avLst/>
            <a:gdLst/>
            <a:ahLst/>
            <a:cxnLst/>
            <a:rect l="l" t="t" r="r" b="b"/>
            <a:pathLst>
              <a:path w="723900" h="669925">
                <a:moveTo>
                  <a:pt x="723598" y="669601"/>
                </a:moveTo>
                <a:lnTo>
                  <a:pt x="0" y="669601"/>
                </a:lnTo>
                <a:lnTo>
                  <a:pt x="0" y="0"/>
                </a:lnTo>
                <a:lnTo>
                  <a:pt x="723598" y="0"/>
                </a:lnTo>
                <a:lnTo>
                  <a:pt x="723598" y="669601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863144" y="2654507"/>
            <a:ext cx="11341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356235" algn="l"/>
                <a:tab pos="953769" algn="l"/>
              </a:tabLst>
            </a:pPr>
            <a:r>
              <a:rPr dirty="0" u="sng" sz="1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  </a:t>
            </a:r>
            <a:r>
              <a:rPr dirty="0" u="sng" sz="1000" spc="-10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 spc="-5">
                <a:latin typeface="Lato"/>
                <a:cs typeface="Lato"/>
              </a:rPr>
              <a:t>Model	</a:t>
            </a:r>
            <a:r>
              <a:rPr dirty="0" u="sng" sz="10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 spc="-4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000">
              <a:latin typeface="Times New Roman"/>
              <a:cs typeface="Times New Roman"/>
            </a:endParaRPr>
          </a:p>
          <a:p>
            <a:pPr algn="ctr" marR="29209">
              <a:lnSpc>
                <a:spcPct val="100000"/>
              </a:lnSpc>
            </a:pPr>
            <a:r>
              <a:rPr dirty="0" sz="1000" spc="-5">
                <a:latin typeface="Lato"/>
                <a:cs typeface="Lato"/>
              </a:rPr>
              <a:t>Training</a:t>
            </a:r>
            <a:endParaRPr sz="10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12116" y="2489890"/>
            <a:ext cx="831850" cy="669925"/>
          </a:xfrm>
          <a:custGeom>
            <a:avLst/>
            <a:gdLst/>
            <a:ahLst/>
            <a:cxnLst/>
            <a:rect l="l" t="t" r="r" b="b"/>
            <a:pathLst>
              <a:path w="831850" h="669925">
                <a:moveTo>
                  <a:pt x="831598" y="669603"/>
                </a:moveTo>
                <a:lnTo>
                  <a:pt x="0" y="669603"/>
                </a:lnTo>
                <a:lnTo>
                  <a:pt x="0" y="0"/>
                </a:lnTo>
                <a:lnTo>
                  <a:pt x="831598" y="0"/>
                </a:lnTo>
                <a:lnTo>
                  <a:pt x="831598" y="669603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119428" y="2654507"/>
            <a:ext cx="6172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16839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Lato"/>
                <a:cs typeface="Lato"/>
              </a:rPr>
              <a:t>Model  </a:t>
            </a:r>
            <a:r>
              <a:rPr dirty="0" sz="1000" spc="5">
                <a:latin typeface="Lato"/>
                <a:cs typeface="Lato"/>
              </a:rPr>
              <a:t>Evaluation</a:t>
            </a:r>
            <a:endParaRPr sz="10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15685" y="2547069"/>
            <a:ext cx="957580" cy="555625"/>
          </a:xfrm>
          <a:prstGeom prst="rect">
            <a:avLst/>
          </a:prstGeom>
          <a:solidFill>
            <a:srgbClr val="EFEFEF"/>
          </a:solidFill>
          <a:ln w="38099">
            <a:solidFill>
              <a:srgbClr val="000000"/>
            </a:solidFill>
          </a:ln>
        </p:spPr>
        <p:txBody>
          <a:bodyPr wrap="square" lIns="0" tIns="120014" rIns="0" bIns="0" rtlCol="0" vert="horz">
            <a:spAutoFit/>
          </a:bodyPr>
          <a:lstStyle/>
          <a:p>
            <a:pPr marL="134620" marR="127000" indent="164465">
              <a:lnSpc>
                <a:spcPct val="100000"/>
              </a:lnSpc>
              <a:spcBef>
                <a:spcPts val="944"/>
              </a:spcBef>
            </a:pPr>
            <a:r>
              <a:rPr dirty="0" sz="1000" spc="-5">
                <a:latin typeface="Lato"/>
                <a:cs typeface="Lato"/>
              </a:rPr>
              <a:t>Model  </a:t>
            </a:r>
            <a:r>
              <a:rPr dirty="0" sz="1000" spc="-5">
                <a:latin typeface="Lato"/>
                <a:cs typeface="Lato"/>
              </a:rPr>
              <a:t>Depl</a:t>
            </a:r>
            <a:r>
              <a:rPr dirty="0" sz="1000" spc="-20">
                <a:latin typeface="Lato"/>
                <a:cs typeface="Lato"/>
              </a:rPr>
              <a:t>o</a:t>
            </a:r>
            <a:r>
              <a:rPr dirty="0" sz="1000">
                <a:latin typeface="Lato"/>
                <a:cs typeface="Lato"/>
              </a:rPr>
              <a:t>yment</a:t>
            </a:r>
            <a:endParaRPr sz="1000">
              <a:latin typeface="Lato"/>
              <a:cs typeface="La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8499" y="2489887"/>
            <a:ext cx="957580" cy="669925"/>
          </a:xfrm>
          <a:custGeom>
            <a:avLst/>
            <a:gdLst/>
            <a:ahLst/>
            <a:cxnLst/>
            <a:rect l="l" t="t" r="r" b="b"/>
            <a:pathLst>
              <a:path w="957580" h="669925">
                <a:moveTo>
                  <a:pt x="957298" y="669606"/>
                </a:moveTo>
                <a:lnTo>
                  <a:pt x="0" y="669606"/>
                </a:lnTo>
                <a:lnTo>
                  <a:pt x="0" y="0"/>
                </a:lnTo>
                <a:lnTo>
                  <a:pt x="957298" y="0"/>
                </a:lnTo>
                <a:lnTo>
                  <a:pt x="957298" y="669606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35630" y="2654507"/>
            <a:ext cx="13455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2230">
              <a:lnSpc>
                <a:spcPct val="100000"/>
              </a:lnSpc>
              <a:spcBef>
                <a:spcPts val="100"/>
              </a:spcBef>
              <a:tabLst>
                <a:tab pos="927100" algn="l"/>
                <a:tab pos="1331595" algn="l"/>
              </a:tabLst>
            </a:pPr>
            <a:r>
              <a:rPr dirty="0" sz="1000" spc="5">
                <a:latin typeface="Lato"/>
                <a:cs typeface="Lato"/>
              </a:rPr>
              <a:t>Exploratory	</a:t>
            </a:r>
            <a:r>
              <a:rPr dirty="0" u="sng" sz="1000" spc="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00" spc="5">
                <a:latin typeface="Lato"/>
                <a:cs typeface="Lato"/>
              </a:rPr>
              <a:t>Data</a:t>
            </a:r>
            <a:r>
              <a:rPr dirty="0" sz="1000" spc="-70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Analysis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14959" y="1051122"/>
            <a:ext cx="5045075" cy="2513330"/>
            <a:chOff x="1414959" y="1051122"/>
            <a:chExt cx="5045075" cy="2513330"/>
          </a:xfrm>
        </p:grpSpPr>
        <p:sp>
          <p:nvSpPr>
            <p:cNvPr id="14" name="object 14"/>
            <p:cNvSpPr/>
            <p:nvPr/>
          </p:nvSpPr>
          <p:spPr>
            <a:xfrm>
              <a:off x="1838546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838546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32619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32619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9224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9224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86917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786917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954942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954942" y="28089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43715" y="2824694"/>
              <a:ext cx="389890" cy="0"/>
            </a:xfrm>
            <a:custGeom>
              <a:avLst/>
              <a:gdLst/>
              <a:ahLst/>
              <a:cxnLst/>
              <a:rect l="l" t="t" r="r" b="b"/>
              <a:pathLst>
                <a:path w="389889" h="0">
                  <a:moveTo>
                    <a:pt x="0" y="0"/>
                  </a:moveTo>
                  <a:lnTo>
                    <a:pt x="3898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23356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233564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002793" y="1051122"/>
              <a:ext cx="723900" cy="714375"/>
            </a:xfrm>
            <a:custGeom>
              <a:avLst/>
              <a:gdLst/>
              <a:ahLst/>
              <a:cxnLst/>
              <a:rect l="l" t="t" r="r" b="b"/>
              <a:pathLst>
                <a:path w="723900" h="714375">
                  <a:moveTo>
                    <a:pt x="361799" y="714228"/>
                  </a:moveTo>
                  <a:lnTo>
                    <a:pt x="296763" y="712310"/>
                  </a:lnTo>
                  <a:lnTo>
                    <a:pt x="235552" y="706781"/>
                  </a:lnTo>
                  <a:lnTo>
                    <a:pt x="179188" y="697976"/>
                  </a:lnTo>
                  <a:lnTo>
                    <a:pt x="128693" y="686232"/>
                  </a:lnTo>
                  <a:lnTo>
                    <a:pt x="85087" y="671885"/>
                  </a:lnTo>
                  <a:lnTo>
                    <a:pt x="49394" y="655271"/>
                  </a:lnTo>
                  <a:lnTo>
                    <a:pt x="5828" y="616588"/>
                  </a:lnTo>
                  <a:lnTo>
                    <a:pt x="0" y="595191"/>
                  </a:lnTo>
                  <a:lnTo>
                    <a:pt x="0" y="119037"/>
                  </a:lnTo>
                  <a:lnTo>
                    <a:pt x="22634" y="77501"/>
                  </a:lnTo>
                  <a:lnTo>
                    <a:pt x="85087" y="42343"/>
                  </a:lnTo>
                  <a:lnTo>
                    <a:pt x="128693" y="27996"/>
                  </a:lnTo>
                  <a:lnTo>
                    <a:pt x="179188" y="16252"/>
                  </a:lnTo>
                  <a:lnTo>
                    <a:pt x="235552" y="7447"/>
                  </a:lnTo>
                  <a:lnTo>
                    <a:pt x="296763" y="1917"/>
                  </a:lnTo>
                  <a:lnTo>
                    <a:pt x="361799" y="0"/>
                  </a:lnTo>
                  <a:lnTo>
                    <a:pt x="426835" y="1917"/>
                  </a:lnTo>
                  <a:lnTo>
                    <a:pt x="488046" y="7447"/>
                  </a:lnTo>
                  <a:lnTo>
                    <a:pt x="544410" y="16252"/>
                  </a:lnTo>
                  <a:lnTo>
                    <a:pt x="594905" y="27996"/>
                  </a:lnTo>
                  <a:lnTo>
                    <a:pt x="638510" y="42343"/>
                  </a:lnTo>
                  <a:lnTo>
                    <a:pt x="674204" y="58956"/>
                  </a:lnTo>
                  <a:lnTo>
                    <a:pt x="717769" y="97640"/>
                  </a:lnTo>
                  <a:lnTo>
                    <a:pt x="723598" y="119037"/>
                  </a:lnTo>
                  <a:lnTo>
                    <a:pt x="723598" y="595191"/>
                  </a:lnTo>
                  <a:lnTo>
                    <a:pt x="700964" y="636727"/>
                  </a:lnTo>
                  <a:lnTo>
                    <a:pt x="638510" y="671885"/>
                  </a:lnTo>
                  <a:lnTo>
                    <a:pt x="594905" y="686232"/>
                  </a:lnTo>
                  <a:lnTo>
                    <a:pt x="544410" y="697976"/>
                  </a:lnTo>
                  <a:lnTo>
                    <a:pt x="488046" y="706781"/>
                  </a:lnTo>
                  <a:lnTo>
                    <a:pt x="426835" y="712310"/>
                  </a:lnTo>
                  <a:lnTo>
                    <a:pt x="361799" y="714228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002793" y="1170160"/>
              <a:ext cx="723900" cy="119380"/>
            </a:xfrm>
            <a:custGeom>
              <a:avLst/>
              <a:gdLst/>
              <a:ahLst/>
              <a:cxnLst/>
              <a:rect l="l" t="t" r="r" b="b"/>
              <a:pathLst>
                <a:path w="723900" h="119380">
                  <a:moveTo>
                    <a:pt x="723598" y="0"/>
                  </a:moveTo>
                  <a:lnTo>
                    <a:pt x="717769" y="21397"/>
                  </a:lnTo>
                  <a:lnTo>
                    <a:pt x="700964" y="41537"/>
                  </a:lnTo>
                  <a:lnTo>
                    <a:pt x="638510" y="76696"/>
                  </a:lnTo>
                  <a:lnTo>
                    <a:pt x="594905" y="91043"/>
                  </a:lnTo>
                  <a:lnTo>
                    <a:pt x="544410" y="102787"/>
                  </a:lnTo>
                  <a:lnTo>
                    <a:pt x="488046" y="111592"/>
                  </a:lnTo>
                  <a:lnTo>
                    <a:pt x="426835" y="117121"/>
                  </a:lnTo>
                  <a:lnTo>
                    <a:pt x="361799" y="119039"/>
                  </a:lnTo>
                  <a:lnTo>
                    <a:pt x="296763" y="117121"/>
                  </a:lnTo>
                  <a:lnTo>
                    <a:pt x="235552" y="111592"/>
                  </a:lnTo>
                  <a:lnTo>
                    <a:pt x="179188" y="102787"/>
                  </a:lnTo>
                  <a:lnTo>
                    <a:pt x="128693" y="91043"/>
                  </a:lnTo>
                  <a:lnTo>
                    <a:pt x="85087" y="76696"/>
                  </a:lnTo>
                  <a:lnTo>
                    <a:pt x="49394" y="60082"/>
                  </a:lnTo>
                  <a:lnTo>
                    <a:pt x="5828" y="21397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19722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419722" y="2808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438411" y="1208862"/>
              <a:ext cx="12065" cy="2346325"/>
            </a:xfrm>
            <a:custGeom>
              <a:avLst/>
              <a:gdLst/>
              <a:ahLst/>
              <a:cxnLst/>
              <a:rect l="l" t="t" r="r" b="b"/>
              <a:pathLst>
                <a:path w="12064" h="2346325">
                  <a:moveTo>
                    <a:pt x="11699" y="0"/>
                  </a:moveTo>
                  <a:lnTo>
                    <a:pt x="0" y="2346005"/>
                  </a:lnTo>
                </a:path>
              </a:pathLst>
            </a:custGeom>
            <a:ln w="19049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347041" y="1626654"/>
            <a:ext cx="887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Data</a:t>
            </a:r>
            <a:r>
              <a:rPr dirty="0" sz="1200" spc="-140">
                <a:latin typeface="Lato"/>
                <a:cs typeface="Lato"/>
              </a:rPr>
              <a:t> </a:t>
            </a:r>
            <a:r>
              <a:rPr dirty="0" sz="1200" spc="-5">
                <a:latin typeface="Lato"/>
                <a:cs typeface="Lato"/>
              </a:rPr>
              <a:t>Science</a:t>
            </a:r>
            <a:endParaRPr sz="1200">
              <a:latin typeface="Lato"/>
              <a:cs typeface="La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30002" y="1638465"/>
            <a:ext cx="1625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latin typeface="Lato"/>
                <a:cs typeface="Lato"/>
              </a:rPr>
              <a:t>IT</a:t>
            </a:r>
            <a:endParaRPr sz="1200">
              <a:latin typeface="Lato"/>
              <a:cs typeface="La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07047" y="1297574"/>
            <a:ext cx="3155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" marR="5080" indent="-2159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dirty="0" sz="1000">
                <a:solidFill>
                  <a:srgbClr val="FFFFFF"/>
                </a:solidFill>
                <a:latin typeface="Lato"/>
                <a:cs typeface="Lato"/>
              </a:rPr>
              <a:t>ocal  </a:t>
            </a:r>
            <a:r>
              <a:rPr dirty="0" sz="1000" spc="5">
                <a:solidFill>
                  <a:srgbClr val="FFFFFF"/>
                </a:solidFill>
                <a:latin typeface="Lato"/>
                <a:cs typeface="Lato"/>
              </a:rPr>
              <a:t>data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06595" y="1403474"/>
            <a:ext cx="5929630" cy="2743200"/>
            <a:chOff x="906595" y="1403474"/>
            <a:chExt cx="5929630" cy="2743200"/>
          </a:xfrm>
        </p:grpSpPr>
        <p:sp>
          <p:nvSpPr>
            <p:cNvPr id="36" name="object 36"/>
            <p:cNvSpPr/>
            <p:nvPr/>
          </p:nvSpPr>
          <p:spPr>
            <a:xfrm>
              <a:off x="927090" y="1408237"/>
              <a:ext cx="2075814" cy="1024890"/>
            </a:xfrm>
            <a:custGeom>
              <a:avLst/>
              <a:gdLst/>
              <a:ahLst/>
              <a:cxnLst/>
              <a:rect l="l" t="t" r="r" b="b"/>
              <a:pathLst>
                <a:path w="2075814" h="1024889">
                  <a:moveTo>
                    <a:pt x="2075703" y="0"/>
                  </a:moveTo>
                  <a:lnTo>
                    <a:pt x="0" y="0"/>
                  </a:lnTo>
                  <a:lnTo>
                    <a:pt x="0" y="102464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11358" y="24328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4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11358" y="24328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4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039412" y="3418043"/>
              <a:ext cx="782955" cy="714375"/>
            </a:xfrm>
            <a:custGeom>
              <a:avLst/>
              <a:gdLst/>
              <a:ahLst/>
              <a:cxnLst/>
              <a:rect l="l" t="t" r="r" b="b"/>
              <a:pathLst>
                <a:path w="782954" h="714375">
                  <a:moveTo>
                    <a:pt x="391249" y="714223"/>
                  </a:moveTo>
                  <a:lnTo>
                    <a:pt x="320916" y="712305"/>
                  </a:lnTo>
                  <a:lnTo>
                    <a:pt x="254722" y="706775"/>
                  </a:lnTo>
                  <a:lnTo>
                    <a:pt x="193769" y="697969"/>
                  </a:lnTo>
                  <a:lnTo>
                    <a:pt x="139164" y="686224"/>
                  </a:lnTo>
                  <a:lnTo>
                    <a:pt x="92010" y="671876"/>
                  </a:lnTo>
                  <a:lnTo>
                    <a:pt x="53412" y="655260"/>
                  </a:lnTo>
                  <a:lnTo>
                    <a:pt x="6302" y="616573"/>
                  </a:lnTo>
                  <a:lnTo>
                    <a:pt x="0" y="595173"/>
                  </a:lnTo>
                  <a:lnTo>
                    <a:pt x="0" y="119024"/>
                  </a:lnTo>
                  <a:lnTo>
                    <a:pt x="24475" y="77497"/>
                  </a:lnTo>
                  <a:lnTo>
                    <a:pt x="92010" y="42343"/>
                  </a:lnTo>
                  <a:lnTo>
                    <a:pt x="139164" y="27996"/>
                  </a:lnTo>
                  <a:lnTo>
                    <a:pt x="193769" y="16252"/>
                  </a:lnTo>
                  <a:lnTo>
                    <a:pt x="254722" y="7447"/>
                  </a:lnTo>
                  <a:lnTo>
                    <a:pt x="320916" y="1918"/>
                  </a:lnTo>
                  <a:lnTo>
                    <a:pt x="391249" y="0"/>
                  </a:lnTo>
                  <a:lnTo>
                    <a:pt x="461575" y="1918"/>
                  </a:lnTo>
                  <a:lnTo>
                    <a:pt x="527766" y="7447"/>
                  </a:lnTo>
                  <a:lnTo>
                    <a:pt x="588717" y="16252"/>
                  </a:lnTo>
                  <a:lnTo>
                    <a:pt x="643323" y="27996"/>
                  </a:lnTo>
                  <a:lnTo>
                    <a:pt x="690479" y="42343"/>
                  </a:lnTo>
                  <a:lnTo>
                    <a:pt x="729080" y="58955"/>
                  </a:lnTo>
                  <a:lnTo>
                    <a:pt x="776194" y="97632"/>
                  </a:lnTo>
                  <a:lnTo>
                    <a:pt x="782498" y="119024"/>
                  </a:lnTo>
                  <a:lnTo>
                    <a:pt x="782498" y="595173"/>
                  </a:lnTo>
                  <a:lnTo>
                    <a:pt x="758020" y="636714"/>
                  </a:lnTo>
                  <a:lnTo>
                    <a:pt x="690479" y="671876"/>
                  </a:lnTo>
                  <a:lnTo>
                    <a:pt x="643323" y="686224"/>
                  </a:lnTo>
                  <a:lnTo>
                    <a:pt x="588717" y="697969"/>
                  </a:lnTo>
                  <a:lnTo>
                    <a:pt x="527766" y="706775"/>
                  </a:lnTo>
                  <a:lnTo>
                    <a:pt x="461575" y="712305"/>
                  </a:lnTo>
                  <a:lnTo>
                    <a:pt x="391249" y="714223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039412" y="3418043"/>
              <a:ext cx="782955" cy="714375"/>
            </a:xfrm>
            <a:custGeom>
              <a:avLst/>
              <a:gdLst/>
              <a:ahLst/>
              <a:cxnLst/>
              <a:rect l="l" t="t" r="r" b="b"/>
              <a:pathLst>
                <a:path w="782954" h="714375">
                  <a:moveTo>
                    <a:pt x="782498" y="119024"/>
                  </a:moveTo>
                  <a:lnTo>
                    <a:pt x="776194" y="140424"/>
                  </a:lnTo>
                  <a:lnTo>
                    <a:pt x="758020" y="160565"/>
                  </a:lnTo>
                  <a:lnTo>
                    <a:pt x="690479" y="195727"/>
                  </a:lnTo>
                  <a:lnTo>
                    <a:pt x="643323" y="210075"/>
                  </a:lnTo>
                  <a:lnTo>
                    <a:pt x="588717" y="221820"/>
                  </a:lnTo>
                  <a:lnTo>
                    <a:pt x="527766" y="230626"/>
                  </a:lnTo>
                  <a:lnTo>
                    <a:pt x="461575" y="236156"/>
                  </a:lnTo>
                  <a:lnTo>
                    <a:pt x="391249" y="238074"/>
                  </a:lnTo>
                  <a:lnTo>
                    <a:pt x="320916" y="236156"/>
                  </a:lnTo>
                  <a:lnTo>
                    <a:pt x="254722" y="230626"/>
                  </a:lnTo>
                  <a:lnTo>
                    <a:pt x="193769" y="221820"/>
                  </a:lnTo>
                  <a:lnTo>
                    <a:pt x="139164" y="210075"/>
                  </a:lnTo>
                  <a:lnTo>
                    <a:pt x="92010" y="195727"/>
                  </a:lnTo>
                  <a:lnTo>
                    <a:pt x="53412" y="179111"/>
                  </a:lnTo>
                  <a:lnTo>
                    <a:pt x="6302" y="140424"/>
                  </a:lnTo>
                  <a:lnTo>
                    <a:pt x="0" y="119024"/>
                  </a:lnTo>
                </a:path>
                <a:path w="782954" h="714375">
                  <a:moveTo>
                    <a:pt x="0" y="119024"/>
                  </a:moveTo>
                  <a:lnTo>
                    <a:pt x="6302" y="97632"/>
                  </a:lnTo>
                  <a:lnTo>
                    <a:pt x="24475" y="77497"/>
                  </a:lnTo>
                  <a:lnTo>
                    <a:pt x="92010" y="42343"/>
                  </a:lnTo>
                  <a:lnTo>
                    <a:pt x="139164" y="27996"/>
                  </a:lnTo>
                  <a:lnTo>
                    <a:pt x="193769" y="16252"/>
                  </a:lnTo>
                  <a:lnTo>
                    <a:pt x="254722" y="7447"/>
                  </a:lnTo>
                  <a:lnTo>
                    <a:pt x="320916" y="1918"/>
                  </a:lnTo>
                  <a:lnTo>
                    <a:pt x="391249" y="0"/>
                  </a:lnTo>
                  <a:lnTo>
                    <a:pt x="461575" y="1918"/>
                  </a:lnTo>
                  <a:lnTo>
                    <a:pt x="527766" y="7447"/>
                  </a:lnTo>
                  <a:lnTo>
                    <a:pt x="588717" y="16252"/>
                  </a:lnTo>
                  <a:lnTo>
                    <a:pt x="643323" y="27996"/>
                  </a:lnTo>
                  <a:lnTo>
                    <a:pt x="690479" y="42343"/>
                  </a:lnTo>
                  <a:lnTo>
                    <a:pt x="729080" y="58955"/>
                  </a:lnTo>
                  <a:lnTo>
                    <a:pt x="776194" y="97632"/>
                  </a:lnTo>
                  <a:lnTo>
                    <a:pt x="782498" y="119024"/>
                  </a:lnTo>
                  <a:lnTo>
                    <a:pt x="782498" y="595173"/>
                  </a:lnTo>
                  <a:lnTo>
                    <a:pt x="758020" y="636714"/>
                  </a:lnTo>
                  <a:lnTo>
                    <a:pt x="690479" y="671876"/>
                  </a:lnTo>
                  <a:lnTo>
                    <a:pt x="643323" y="686224"/>
                  </a:lnTo>
                  <a:lnTo>
                    <a:pt x="588717" y="697969"/>
                  </a:lnTo>
                  <a:lnTo>
                    <a:pt x="527766" y="706775"/>
                  </a:lnTo>
                  <a:lnTo>
                    <a:pt x="461575" y="712305"/>
                  </a:lnTo>
                  <a:lnTo>
                    <a:pt x="391249" y="714223"/>
                  </a:lnTo>
                  <a:lnTo>
                    <a:pt x="320916" y="712305"/>
                  </a:lnTo>
                  <a:lnTo>
                    <a:pt x="254722" y="706775"/>
                  </a:lnTo>
                  <a:lnTo>
                    <a:pt x="193769" y="697969"/>
                  </a:lnTo>
                  <a:lnTo>
                    <a:pt x="139164" y="686224"/>
                  </a:lnTo>
                  <a:lnTo>
                    <a:pt x="92010" y="671876"/>
                  </a:lnTo>
                  <a:lnTo>
                    <a:pt x="53412" y="655260"/>
                  </a:lnTo>
                  <a:lnTo>
                    <a:pt x="6302" y="616573"/>
                  </a:lnTo>
                  <a:lnTo>
                    <a:pt x="0" y="595173"/>
                  </a:lnTo>
                  <a:lnTo>
                    <a:pt x="0" y="119024"/>
                  </a:lnTo>
                  <a:close/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6203089" y="3740693"/>
            <a:ext cx="4559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Sto</a:t>
            </a:r>
            <a:r>
              <a:rPr dirty="0" sz="1000" spc="-15">
                <a:latin typeface="Lato"/>
                <a:cs typeface="Lato"/>
              </a:rPr>
              <a:t>r</a:t>
            </a:r>
            <a:r>
              <a:rPr dirty="0" sz="1000" spc="-5">
                <a:latin typeface="Lato"/>
                <a:cs typeface="Lato"/>
              </a:rPr>
              <a:t>age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344330" y="1760588"/>
            <a:ext cx="2778125" cy="1412240"/>
            <a:chOff x="3344330" y="1760588"/>
            <a:chExt cx="2778125" cy="1412240"/>
          </a:xfrm>
        </p:grpSpPr>
        <p:sp>
          <p:nvSpPr>
            <p:cNvPr id="43" name="object 43"/>
            <p:cNvSpPr/>
            <p:nvPr/>
          </p:nvSpPr>
          <p:spPr>
            <a:xfrm>
              <a:off x="3364593" y="1765351"/>
              <a:ext cx="635" cy="236854"/>
            </a:xfrm>
            <a:custGeom>
              <a:avLst/>
              <a:gdLst/>
              <a:ahLst/>
              <a:cxnLst/>
              <a:rect l="l" t="t" r="r" b="b"/>
              <a:pathLst>
                <a:path w="635" h="236855">
                  <a:moveTo>
                    <a:pt x="0" y="0"/>
                  </a:moveTo>
                  <a:lnTo>
                    <a:pt x="249" y="2362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349093" y="20015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74" y="43242"/>
                  </a:moveTo>
                  <a:lnTo>
                    <a:pt x="0" y="32"/>
                  </a:lnTo>
                  <a:lnTo>
                    <a:pt x="31474" y="0"/>
                  </a:lnTo>
                  <a:lnTo>
                    <a:pt x="15774" y="43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349093" y="200158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32"/>
                  </a:moveTo>
                  <a:lnTo>
                    <a:pt x="15774" y="43242"/>
                  </a:lnTo>
                  <a:lnTo>
                    <a:pt x="31474" y="0"/>
                  </a:lnTo>
                  <a:lnTo>
                    <a:pt x="0" y="3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290739" y="2467687"/>
              <a:ext cx="831850" cy="705485"/>
            </a:xfrm>
            <a:custGeom>
              <a:avLst/>
              <a:gdLst/>
              <a:ahLst/>
              <a:cxnLst/>
              <a:rect l="l" t="t" r="r" b="b"/>
              <a:pathLst>
                <a:path w="831850" h="705485">
                  <a:moveTo>
                    <a:pt x="237452" y="704915"/>
                  </a:moveTo>
                  <a:lnTo>
                    <a:pt x="198041" y="704462"/>
                  </a:lnTo>
                  <a:lnTo>
                    <a:pt x="155129" y="700805"/>
                  </a:lnTo>
                  <a:lnTo>
                    <a:pt x="108177" y="693581"/>
                  </a:lnTo>
                  <a:lnTo>
                    <a:pt x="56647" y="682427"/>
                  </a:lnTo>
                  <a:lnTo>
                    <a:pt x="0" y="666981"/>
                  </a:lnTo>
                  <a:lnTo>
                    <a:pt x="0" y="0"/>
                  </a:lnTo>
                  <a:lnTo>
                    <a:pt x="831398" y="0"/>
                  </a:lnTo>
                  <a:lnTo>
                    <a:pt x="831398" y="572756"/>
                  </a:lnTo>
                  <a:lnTo>
                    <a:pt x="774750" y="574180"/>
                  </a:lnTo>
                  <a:lnTo>
                    <a:pt x="723220" y="578210"/>
                  </a:lnTo>
                  <a:lnTo>
                    <a:pt x="676268" y="584483"/>
                  </a:lnTo>
                  <a:lnTo>
                    <a:pt x="633356" y="592635"/>
                  </a:lnTo>
                  <a:lnTo>
                    <a:pt x="593945" y="602304"/>
                  </a:lnTo>
                  <a:lnTo>
                    <a:pt x="523473" y="624740"/>
                  </a:lnTo>
                  <a:lnTo>
                    <a:pt x="460541" y="648885"/>
                  </a:lnTo>
                  <a:lnTo>
                    <a:pt x="430556" y="660691"/>
                  </a:lnTo>
                  <a:lnTo>
                    <a:pt x="400841" y="671835"/>
                  </a:lnTo>
                  <a:lnTo>
                    <a:pt x="370856" y="681953"/>
                  </a:lnTo>
                  <a:lnTo>
                    <a:pt x="340064" y="690684"/>
                  </a:lnTo>
                  <a:lnTo>
                    <a:pt x="307925" y="697663"/>
                  </a:lnTo>
                  <a:lnTo>
                    <a:pt x="273900" y="702528"/>
                  </a:lnTo>
                  <a:lnTo>
                    <a:pt x="237452" y="70491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5484526" y="2583880"/>
            <a:ext cx="4445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180" marR="5080" indent="-31115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Lato"/>
                <a:cs typeface="Lato"/>
              </a:rPr>
              <a:t>T</a:t>
            </a:r>
            <a:r>
              <a:rPr dirty="0" sz="1000" spc="15">
                <a:latin typeface="Lato"/>
                <a:cs typeface="Lato"/>
              </a:rPr>
              <a:t>r</a:t>
            </a:r>
            <a:r>
              <a:rPr dirty="0" sz="1000">
                <a:latin typeface="Lato"/>
                <a:cs typeface="Lato"/>
              </a:rPr>
              <a:t>ained  </a:t>
            </a:r>
            <a:r>
              <a:rPr dirty="0" sz="1000" spc="-5">
                <a:latin typeface="Lato"/>
                <a:cs typeface="Lato"/>
              </a:rPr>
              <a:t>Model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701676" y="2804256"/>
            <a:ext cx="1605280" cy="991869"/>
            <a:chOff x="5701676" y="2804256"/>
            <a:chExt cx="1605280" cy="991869"/>
          </a:xfrm>
        </p:grpSpPr>
        <p:sp>
          <p:nvSpPr>
            <p:cNvPr id="49" name="object 49"/>
            <p:cNvSpPr/>
            <p:nvPr/>
          </p:nvSpPr>
          <p:spPr>
            <a:xfrm>
              <a:off x="5706438" y="3134668"/>
              <a:ext cx="276225" cy="640715"/>
            </a:xfrm>
            <a:custGeom>
              <a:avLst/>
              <a:gdLst/>
              <a:ahLst/>
              <a:cxnLst/>
              <a:rect l="l" t="t" r="r" b="b"/>
              <a:pathLst>
                <a:path w="276225" h="640714">
                  <a:moveTo>
                    <a:pt x="0" y="0"/>
                  </a:moveTo>
                  <a:lnTo>
                    <a:pt x="0" y="640498"/>
                  </a:lnTo>
                  <a:lnTo>
                    <a:pt x="275849" y="64049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982287" y="37594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982287" y="37594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821911" y="2824744"/>
              <a:ext cx="436880" cy="950594"/>
            </a:xfrm>
            <a:custGeom>
              <a:avLst/>
              <a:gdLst/>
              <a:ahLst/>
              <a:cxnLst/>
              <a:rect l="l" t="t" r="r" b="b"/>
              <a:pathLst>
                <a:path w="436879" h="950595">
                  <a:moveTo>
                    <a:pt x="0" y="950398"/>
                  </a:moveTo>
                  <a:lnTo>
                    <a:pt x="246874" y="950398"/>
                  </a:lnTo>
                  <a:lnTo>
                    <a:pt x="246874" y="0"/>
                  </a:lnTo>
                  <a:lnTo>
                    <a:pt x="4366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258560" y="28090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258560" y="28090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3949241" y="3718217"/>
            <a:ext cx="957580" cy="669925"/>
          </a:xfrm>
          <a:prstGeom prst="rect">
            <a:avLst/>
          </a:prstGeom>
          <a:solidFill>
            <a:srgbClr val="EFEFEF"/>
          </a:solidFill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Times New Roman"/>
              <a:cs typeface="Times New Roman"/>
            </a:endParaRPr>
          </a:p>
          <a:p>
            <a:pPr marL="247650" marR="240029" indent="51435">
              <a:lnSpc>
                <a:spcPct val="100000"/>
              </a:lnSpc>
            </a:pPr>
            <a:r>
              <a:rPr dirty="0" sz="1000" spc="-5">
                <a:latin typeface="Lato"/>
                <a:cs typeface="Lato"/>
              </a:rPr>
              <a:t>Model  </a:t>
            </a:r>
            <a:r>
              <a:rPr dirty="0" sz="1000" spc="5">
                <a:latin typeface="Lato"/>
                <a:cs typeface="Lato"/>
              </a:rPr>
              <a:t>Analysis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344330" y="3159493"/>
            <a:ext cx="1104265" cy="898525"/>
            <a:chOff x="3344330" y="3159493"/>
            <a:chExt cx="1104265" cy="898525"/>
          </a:xfrm>
        </p:grpSpPr>
        <p:sp>
          <p:nvSpPr>
            <p:cNvPr id="57" name="object 57"/>
            <p:cNvSpPr/>
            <p:nvPr/>
          </p:nvSpPr>
          <p:spPr>
            <a:xfrm>
              <a:off x="4427916" y="3159493"/>
              <a:ext cx="0" cy="501650"/>
            </a:xfrm>
            <a:custGeom>
              <a:avLst/>
              <a:gdLst/>
              <a:ahLst/>
              <a:cxnLst/>
              <a:rect l="l" t="t" r="r" b="b"/>
              <a:pathLst>
                <a:path w="0" h="501650">
                  <a:moveTo>
                    <a:pt x="0" y="0"/>
                  </a:moveTo>
                  <a:lnTo>
                    <a:pt x="0" y="50144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412191" y="366094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412191" y="366094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364843" y="3339468"/>
              <a:ext cx="584835" cy="713740"/>
            </a:xfrm>
            <a:custGeom>
              <a:avLst/>
              <a:gdLst/>
              <a:ahLst/>
              <a:cxnLst/>
              <a:rect l="l" t="t" r="r" b="b"/>
              <a:pathLst>
                <a:path w="584835" h="713739">
                  <a:moveTo>
                    <a:pt x="584398" y="713548"/>
                  </a:moveTo>
                  <a:lnTo>
                    <a:pt x="0" y="713548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349093" y="329624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49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349093" y="329624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49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347344" y="0"/>
            <a:ext cx="5905500" cy="854075"/>
          </a:xfrm>
          <a:prstGeom prst="rect"/>
        </p:spPr>
        <p:txBody>
          <a:bodyPr wrap="square" lIns="0" tIns="1143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2500" spc="-20"/>
              <a:t>How </a:t>
            </a:r>
            <a:r>
              <a:rPr dirty="0" sz="2500" spc="-5"/>
              <a:t>do </a:t>
            </a:r>
            <a:r>
              <a:rPr dirty="0" sz="2500" spc="-15"/>
              <a:t>you</a:t>
            </a:r>
            <a:r>
              <a:rPr dirty="0" sz="2500" spc="-445"/>
              <a:t> </a:t>
            </a:r>
            <a:r>
              <a:rPr dirty="0" sz="2500" spc="-10"/>
              <a:t>scale?</a:t>
            </a:r>
            <a:endParaRPr sz="2500"/>
          </a:p>
          <a:p>
            <a:pPr marL="414020">
              <a:lnSpc>
                <a:spcPct val="100000"/>
              </a:lnSpc>
              <a:spcBef>
                <a:spcPts val="560"/>
              </a:spcBef>
            </a:pPr>
            <a:r>
              <a:rPr dirty="0" sz="1800" spc="-5"/>
              <a:t>Deployment</a:t>
            </a:r>
            <a:r>
              <a:rPr dirty="0" sz="1800" spc="-120"/>
              <a:t> </a:t>
            </a:r>
            <a:r>
              <a:rPr dirty="0" sz="1800"/>
              <a:t>and</a:t>
            </a:r>
            <a:r>
              <a:rPr dirty="0" sz="1800" spc="-114"/>
              <a:t> </a:t>
            </a:r>
            <a:r>
              <a:rPr dirty="0" sz="1800" spc="15"/>
              <a:t>lack</a:t>
            </a:r>
            <a:r>
              <a:rPr dirty="0" sz="1800" spc="-114"/>
              <a:t> </a:t>
            </a:r>
            <a:r>
              <a:rPr dirty="0" sz="1800" spc="-25"/>
              <a:t>of</a:t>
            </a:r>
            <a:r>
              <a:rPr dirty="0" sz="1800" spc="-120"/>
              <a:t> </a:t>
            </a:r>
            <a:r>
              <a:rPr dirty="0" sz="1800"/>
              <a:t>active</a:t>
            </a:r>
            <a:r>
              <a:rPr dirty="0" sz="1800" spc="-114"/>
              <a:t> </a:t>
            </a:r>
            <a:r>
              <a:rPr dirty="0" sz="1800" spc="5"/>
              <a:t>performance</a:t>
            </a:r>
            <a:r>
              <a:rPr dirty="0" sz="1800" spc="-114"/>
              <a:t> </a:t>
            </a:r>
            <a:r>
              <a:rPr dirty="0" sz="1800" spc="5"/>
              <a:t>monitoring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9248" y="1236688"/>
            <a:ext cx="7152005" cy="1500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10">
                <a:latin typeface="Lato"/>
                <a:cs typeface="Lato"/>
              </a:rPr>
              <a:t>Need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for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actively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monitoring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the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quality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25">
                <a:latin typeface="Lato"/>
                <a:cs typeface="Lato"/>
              </a:rPr>
              <a:t>of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your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model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in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production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0">
                <a:latin typeface="Lato"/>
                <a:cs typeface="Lato"/>
              </a:rPr>
              <a:t>Retraining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your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production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models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with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0">
                <a:latin typeface="Lato"/>
                <a:cs typeface="Lato"/>
              </a:rPr>
              <a:t>new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data</a:t>
            </a:r>
            <a:endParaRPr sz="1800">
              <a:latin typeface="Lato"/>
              <a:cs typeface="Lato"/>
            </a:endParaRPr>
          </a:p>
          <a:p>
            <a:pPr marL="379095" marR="128270" indent="-36703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5">
                <a:latin typeface="Lato"/>
                <a:cs typeface="Lato"/>
              </a:rPr>
              <a:t>Continuously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experimenting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with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20">
                <a:latin typeface="Lato"/>
                <a:cs typeface="Lato"/>
              </a:rPr>
              <a:t>new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implementations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to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improve  </a:t>
            </a:r>
            <a:r>
              <a:rPr dirty="0" sz="1800" spc="5">
                <a:latin typeface="Lato"/>
                <a:cs typeface="Lato"/>
              </a:rPr>
              <a:t>the </a:t>
            </a:r>
            <a:r>
              <a:rPr dirty="0" sz="1800" spc="15">
                <a:latin typeface="Lato"/>
                <a:cs typeface="Lato"/>
              </a:rPr>
              <a:t>data</a:t>
            </a:r>
            <a:r>
              <a:rPr dirty="0" sz="1800" spc="-355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 model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74041"/>
            <a:ext cx="45351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0"/>
              <a:t>Challenges</a:t>
            </a:r>
            <a:r>
              <a:rPr dirty="0" sz="2800" spc="-185"/>
              <a:t> </a:t>
            </a:r>
            <a:r>
              <a:rPr dirty="0" sz="2800" spc="10"/>
              <a:t>for</a:t>
            </a:r>
            <a:r>
              <a:rPr dirty="0" sz="2800" spc="-185"/>
              <a:t> </a:t>
            </a:r>
            <a:r>
              <a:rPr dirty="0" sz="2800" spc="-35"/>
              <a:t>MLOps</a:t>
            </a:r>
            <a:r>
              <a:rPr dirty="0" sz="2800" spc="-185"/>
              <a:t> </a:t>
            </a:r>
            <a:r>
              <a:rPr dirty="0" sz="2800" spc="-5"/>
              <a:t>level</a:t>
            </a:r>
            <a:r>
              <a:rPr dirty="0" sz="2800" spc="-185"/>
              <a:t> </a:t>
            </a:r>
            <a:r>
              <a:rPr dirty="0" sz="2800"/>
              <a:t>0</a:t>
            </a:r>
            <a:endParaRPr sz="2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4835" y="1285488"/>
            <a:ext cx="354965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35">
                <a:latin typeface="Lato"/>
                <a:cs typeface="Lato"/>
              </a:rPr>
              <a:t>MLOps</a:t>
            </a:r>
            <a:r>
              <a:rPr dirty="0" sz="3000" spc="-250">
                <a:latin typeface="Lato"/>
                <a:cs typeface="Lato"/>
              </a:rPr>
              <a:t> </a:t>
            </a:r>
            <a:r>
              <a:rPr dirty="0" sz="3000" spc="-10">
                <a:latin typeface="Lato"/>
                <a:cs typeface="Lato"/>
              </a:rPr>
              <a:t>Methodology</a:t>
            </a:r>
            <a:endParaRPr sz="30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31879" y="3344538"/>
            <a:ext cx="470662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0">
                <a:latin typeface="Lato"/>
                <a:cs typeface="Lato"/>
              </a:rPr>
              <a:t>MLOps</a:t>
            </a:r>
            <a:r>
              <a:rPr dirty="0" sz="4000" spc="-270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levels</a:t>
            </a:r>
            <a:r>
              <a:rPr dirty="0" sz="4000" spc="-270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1</a:t>
            </a:r>
            <a:r>
              <a:rPr dirty="0" sz="4000" spc="-265">
                <a:latin typeface="Lato"/>
                <a:cs typeface="Lato"/>
              </a:rPr>
              <a:t> </a:t>
            </a:r>
            <a:r>
              <a:rPr dirty="0" sz="4000" spc="5">
                <a:latin typeface="Lato"/>
                <a:cs typeface="Lato"/>
              </a:rPr>
              <a:t>and</a:t>
            </a:r>
            <a:r>
              <a:rPr dirty="0" sz="4000" spc="-270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2</a:t>
            </a:r>
            <a:endParaRPr sz="4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248" y="909347"/>
            <a:ext cx="286131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5">
                <a:latin typeface="Trebuchet MS"/>
                <a:cs typeface="Trebuchet MS"/>
              </a:rPr>
              <a:t>Rapid</a:t>
            </a:r>
            <a:r>
              <a:rPr dirty="0" sz="2200" spc="-85">
                <a:latin typeface="Trebuchet MS"/>
                <a:cs typeface="Trebuchet MS"/>
              </a:rPr>
              <a:t> </a:t>
            </a:r>
            <a:r>
              <a:rPr dirty="0" sz="2200" spc="-10">
                <a:latin typeface="Trebuchet MS"/>
                <a:cs typeface="Trebuchet MS"/>
              </a:rPr>
              <a:t>experimentation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30586" y="2104465"/>
            <a:ext cx="957580" cy="606425"/>
            <a:chOff x="730586" y="2104465"/>
            <a:chExt cx="957580" cy="606425"/>
          </a:xfrm>
        </p:grpSpPr>
        <p:sp>
          <p:nvSpPr>
            <p:cNvPr id="4" name="object 4"/>
            <p:cNvSpPr/>
            <p:nvPr/>
          </p:nvSpPr>
          <p:spPr>
            <a:xfrm>
              <a:off x="735348" y="2104465"/>
              <a:ext cx="948055" cy="606425"/>
            </a:xfrm>
            <a:custGeom>
              <a:avLst/>
              <a:gdLst/>
              <a:ahLst/>
              <a:cxnLst/>
              <a:rect l="l" t="t" r="r" b="b"/>
              <a:pathLst>
                <a:path w="948055" h="606425">
                  <a:moveTo>
                    <a:pt x="473836" y="606028"/>
                  </a:moveTo>
                  <a:lnTo>
                    <a:pt x="403816" y="604933"/>
                  </a:lnTo>
                  <a:lnTo>
                    <a:pt x="336986" y="601752"/>
                  </a:lnTo>
                  <a:lnTo>
                    <a:pt x="274079" y="596640"/>
                  </a:lnTo>
                  <a:lnTo>
                    <a:pt x="215827" y="589755"/>
                  </a:lnTo>
                  <a:lnTo>
                    <a:pt x="162965" y="581253"/>
                  </a:lnTo>
                  <a:lnTo>
                    <a:pt x="116224" y="571289"/>
                  </a:lnTo>
                  <a:lnTo>
                    <a:pt x="76338" y="560021"/>
                  </a:lnTo>
                  <a:lnTo>
                    <a:pt x="20061" y="534196"/>
                  </a:lnTo>
                  <a:lnTo>
                    <a:pt x="0" y="505028"/>
                  </a:lnTo>
                  <a:lnTo>
                    <a:pt x="0" y="101002"/>
                  </a:lnTo>
                  <a:lnTo>
                    <a:pt x="44039" y="58422"/>
                  </a:lnTo>
                  <a:lnTo>
                    <a:pt x="116224" y="34737"/>
                  </a:lnTo>
                  <a:lnTo>
                    <a:pt x="162965" y="24774"/>
                  </a:lnTo>
                  <a:lnTo>
                    <a:pt x="215827" y="16272"/>
                  </a:lnTo>
                  <a:lnTo>
                    <a:pt x="274079" y="9387"/>
                  </a:lnTo>
                  <a:lnTo>
                    <a:pt x="336986" y="4276"/>
                  </a:lnTo>
                  <a:lnTo>
                    <a:pt x="403816" y="1095"/>
                  </a:lnTo>
                  <a:lnTo>
                    <a:pt x="473836" y="0"/>
                  </a:lnTo>
                  <a:lnTo>
                    <a:pt x="543856" y="1095"/>
                  </a:lnTo>
                  <a:lnTo>
                    <a:pt x="610686" y="4276"/>
                  </a:lnTo>
                  <a:lnTo>
                    <a:pt x="673593" y="9387"/>
                  </a:lnTo>
                  <a:lnTo>
                    <a:pt x="731845" y="16272"/>
                  </a:lnTo>
                  <a:lnTo>
                    <a:pt x="784707" y="24774"/>
                  </a:lnTo>
                  <a:lnTo>
                    <a:pt x="831448" y="34737"/>
                  </a:lnTo>
                  <a:lnTo>
                    <a:pt x="871334" y="46005"/>
                  </a:lnTo>
                  <a:lnTo>
                    <a:pt x="927611" y="71831"/>
                  </a:lnTo>
                  <a:lnTo>
                    <a:pt x="947673" y="101002"/>
                  </a:lnTo>
                  <a:lnTo>
                    <a:pt x="947673" y="505028"/>
                  </a:lnTo>
                  <a:lnTo>
                    <a:pt x="903633" y="547605"/>
                  </a:lnTo>
                  <a:lnTo>
                    <a:pt x="831448" y="571289"/>
                  </a:lnTo>
                  <a:lnTo>
                    <a:pt x="784707" y="581253"/>
                  </a:lnTo>
                  <a:lnTo>
                    <a:pt x="731845" y="589755"/>
                  </a:lnTo>
                  <a:lnTo>
                    <a:pt x="673593" y="596640"/>
                  </a:lnTo>
                  <a:lnTo>
                    <a:pt x="610686" y="601752"/>
                  </a:lnTo>
                  <a:lnTo>
                    <a:pt x="543856" y="604933"/>
                  </a:lnTo>
                  <a:lnTo>
                    <a:pt x="473836" y="606028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35348" y="2205468"/>
              <a:ext cx="948055" cy="101600"/>
            </a:xfrm>
            <a:custGeom>
              <a:avLst/>
              <a:gdLst/>
              <a:ahLst/>
              <a:cxnLst/>
              <a:rect l="l" t="t" r="r" b="b"/>
              <a:pathLst>
                <a:path w="948055" h="101600">
                  <a:moveTo>
                    <a:pt x="947673" y="0"/>
                  </a:moveTo>
                  <a:lnTo>
                    <a:pt x="942535" y="14926"/>
                  </a:lnTo>
                  <a:lnTo>
                    <a:pt x="927611" y="29172"/>
                  </a:lnTo>
                  <a:lnTo>
                    <a:pt x="871334" y="54998"/>
                  </a:lnTo>
                  <a:lnTo>
                    <a:pt x="831448" y="66267"/>
                  </a:lnTo>
                  <a:lnTo>
                    <a:pt x="784707" y="76230"/>
                  </a:lnTo>
                  <a:lnTo>
                    <a:pt x="731845" y="84732"/>
                  </a:lnTo>
                  <a:lnTo>
                    <a:pt x="673593" y="91617"/>
                  </a:lnTo>
                  <a:lnTo>
                    <a:pt x="610686" y="96728"/>
                  </a:lnTo>
                  <a:lnTo>
                    <a:pt x="543856" y="99909"/>
                  </a:lnTo>
                  <a:lnTo>
                    <a:pt x="473836" y="101004"/>
                  </a:lnTo>
                  <a:lnTo>
                    <a:pt x="403816" y="99909"/>
                  </a:lnTo>
                  <a:lnTo>
                    <a:pt x="336986" y="96728"/>
                  </a:lnTo>
                  <a:lnTo>
                    <a:pt x="274079" y="91617"/>
                  </a:lnTo>
                  <a:lnTo>
                    <a:pt x="215827" y="84732"/>
                  </a:lnTo>
                  <a:lnTo>
                    <a:pt x="162965" y="76230"/>
                  </a:lnTo>
                  <a:lnTo>
                    <a:pt x="116224" y="66267"/>
                  </a:lnTo>
                  <a:lnTo>
                    <a:pt x="76338" y="54998"/>
                  </a:lnTo>
                  <a:lnTo>
                    <a:pt x="20061" y="29172"/>
                  </a:lnTo>
                  <a:lnTo>
                    <a:pt x="5137" y="14926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20397" y="2287801"/>
            <a:ext cx="7778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3035" marR="5080" indent="-14097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Lato"/>
                <a:cs typeface="Lato"/>
              </a:rPr>
              <a:t>D</a:t>
            </a:r>
            <a:r>
              <a:rPr dirty="0" sz="1000" spc="-20">
                <a:latin typeface="Lato"/>
                <a:cs typeface="Lato"/>
              </a:rPr>
              <a:t>e</a:t>
            </a:r>
            <a:r>
              <a:rPr dirty="0" sz="1000" spc="-20">
                <a:latin typeface="Lato"/>
                <a:cs typeface="Lato"/>
              </a:rPr>
              <a:t>v</a:t>
            </a:r>
            <a:r>
              <a:rPr dirty="0" sz="1000">
                <a:latin typeface="Lato"/>
                <a:cs typeface="Lato"/>
              </a:rPr>
              <a:t>elopment  </a:t>
            </a:r>
            <a:r>
              <a:rPr dirty="0" sz="1000" spc="5">
                <a:latin typeface="Lato"/>
                <a:cs typeface="Lato"/>
              </a:rPr>
              <a:t>datasets</a:t>
            </a:r>
            <a:endParaRPr sz="10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0535" y="3095543"/>
            <a:ext cx="897890" cy="603250"/>
          </a:xfrm>
          <a:prstGeom prst="rect">
            <a:avLst/>
          </a:prstGeom>
          <a:solidFill>
            <a:srgbClr val="EFEFEF"/>
          </a:solidFill>
        </p:spPr>
        <p:txBody>
          <a:bodyPr wrap="square" lIns="0" tIns="67310" rIns="0" bIns="0" rtlCol="0" vert="horz">
            <a:spAutoFit/>
          </a:bodyPr>
          <a:lstStyle/>
          <a:p>
            <a:pPr algn="ctr" marL="119380" marR="111125">
              <a:lnSpc>
                <a:spcPct val="100000"/>
              </a:lnSpc>
              <a:spcBef>
                <a:spcPts val="530"/>
              </a:spcBef>
            </a:pPr>
            <a:r>
              <a:rPr dirty="0" sz="1000" spc="5">
                <a:latin typeface="Lato"/>
                <a:cs typeface="Lato"/>
              </a:rPr>
              <a:t>Explo</a:t>
            </a:r>
            <a:r>
              <a:rPr dirty="0" sz="1000" spc="-15">
                <a:latin typeface="Lato"/>
                <a:cs typeface="Lato"/>
              </a:rPr>
              <a:t>r</a:t>
            </a:r>
            <a:r>
              <a:rPr dirty="0" sz="1000" spc="5">
                <a:latin typeface="Lato"/>
                <a:cs typeface="Lato"/>
              </a:rPr>
              <a:t>atory  </a:t>
            </a:r>
            <a:r>
              <a:rPr dirty="0" sz="1000" spc="5">
                <a:latin typeface="Lato"/>
                <a:cs typeface="Lato"/>
              </a:rPr>
              <a:t>Data  Analysis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88690" y="1981016"/>
            <a:ext cx="4860290" cy="1119505"/>
            <a:chOff x="1188690" y="1981016"/>
            <a:chExt cx="4860290" cy="1119505"/>
          </a:xfrm>
        </p:grpSpPr>
        <p:sp>
          <p:nvSpPr>
            <p:cNvPr id="9" name="object 9"/>
            <p:cNvSpPr/>
            <p:nvPr/>
          </p:nvSpPr>
          <p:spPr>
            <a:xfrm>
              <a:off x="1209185" y="2767494"/>
              <a:ext cx="0" cy="328295"/>
            </a:xfrm>
            <a:custGeom>
              <a:avLst/>
              <a:gdLst/>
              <a:ahLst/>
              <a:cxnLst/>
              <a:rect l="l" t="t" r="r" b="b"/>
              <a:pathLst>
                <a:path w="0" h="328294">
                  <a:moveTo>
                    <a:pt x="0" y="3280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3452" y="27242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0" y="43224"/>
                  </a:lnTo>
                  <a:lnTo>
                    <a:pt x="15732" y="0"/>
                  </a:lnTo>
                  <a:lnTo>
                    <a:pt x="31464" y="43224"/>
                  </a:lnTo>
                  <a:close/>
                </a:path>
              </a:pathLst>
            </a:custGeom>
            <a:solidFill>
              <a:srgbClr val="BCC1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93452" y="27242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15732" y="0"/>
                  </a:lnTo>
                  <a:lnTo>
                    <a:pt x="0" y="43224"/>
                  </a:lnTo>
                  <a:lnTo>
                    <a:pt x="31464" y="43224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51323" y="1981016"/>
              <a:ext cx="3997960" cy="666750"/>
            </a:xfrm>
            <a:custGeom>
              <a:avLst/>
              <a:gdLst/>
              <a:ahLst/>
              <a:cxnLst/>
              <a:rect l="l" t="t" r="r" b="b"/>
              <a:pathLst>
                <a:path w="3997960" h="666750">
                  <a:moveTo>
                    <a:pt x="3997489" y="666603"/>
                  </a:moveTo>
                  <a:lnTo>
                    <a:pt x="0" y="666603"/>
                  </a:lnTo>
                  <a:lnTo>
                    <a:pt x="0" y="0"/>
                  </a:lnTo>
                  <a:lnTo>
                    <a:pt x="3997489" y="0"/>
                  </a:lnTo>
                  <a:lnTo>
                    <a:pt x="3997489" y="666603"/>
                  </a:lnTo>
                  <a:close/>
                </a:path>
              </a:pathLst>
            </a:custGeom>
            <a:solidFill>
              <a:srgbClr val="DFE9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023618" y="2248298"/>
            <a:ext cx="607060" cy="346710"/>
          </a:xfrm>
          <a:prstGeom prst="rect">
            <a:avLst/>
          </a:prstGeom>
          <a:solidFill>
            <a:srgbClr val="CCCCCC"/>
          </a:solidFill>
        </p:spPr>
        <p:txBody>
          <a:bodyPr wrap="square" lIns="0" tIns="71120" rIns="0" bIns="0" rtlCol="0" vert="horz">
            <a:spAutoFit/>
          </a:bodyPr>
          <a:lstStyle/>
          <a:p>
            <a:pPr algn="ctr" marL="215265" marR="207645">
              <a:lnSpc>
                <a:spcPct val="104200"/>
              </a:lnSpc>
              <a:spcBef>
                <a:spcPts val="560"/>
              </a:spcBef>
            </a:pPr>
            <a:r>
              <a:rPr dirty="0" sz="600">
                <a:latin typeface="Lato"/>
                <a:cs typeface="Lato"/>
              </a:rPr>
              <a:t>Data  </a:t>
            </a:r>
            <a:r>
              <a:rPr dirty="0" sz="600">
                <a:latin typeface="Lato"/>
                <a:cs typeface="Lato"/>
              </a:rPr>
              <a:t>Prep.</a:t>
            </a:r>
            <a:endParaRPr sz="6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17517" y="2310547"/>
            <a:ext cx="19240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070" algn="l"/>
              </a:tabLst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1065" y="2310509"/>
            <a:ext cx="19240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070" algn="l"/>
              </a:tabLst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7167" y="2248255"/>
            <a:ext cx="607060" cy="346710"/>
          </a:xfrm>
          <a:prstGeom prst="rect">
            <a:avLst/>
          </a:prstGeom>
          <a:solidFill>
            <a:srgbClr val="CCCCCC"/>
          </a:solidFill>
        </p:spPr>
        <p:txBody>
          <a:bodyPr wrap="square" lIns="0" tIns="71120" rIns="0" bIns="0" rtlCol="0" vert="horz">
            <a:spAutoFit/>
          </a:bodyPr>
          <a:lstStyle/>
          <a:p>
            <a:pPr marL="168275" marR="160655" indent="27305">
              <a:lnSpc>
                <a:spcPct val="104200"/>
              </a:lnSpc>
              <a:spcBef>
                <a:spcPts val="560"/>
              </a:spcBef>
            </a:pPr>
            <a:r>
              <a:rPr dirty="0" sz="600" spc="-5">
                <a:latin typeface="Lato"/>
                <a:cs typeface="Lato"/>
              </a:rPr>
              <a:t>Model  </a:t>
            </a:r>
            <a:r>
              <a:rPr dirty="0" sz="600" spc="-55">
                <a:latin typeface="Lato"/>
                <a:cs typeface="Lato"/>
              </a:rPr>
              <a:t>T</a:t>
            </a:r>
            <a:r>
              <a:rPr dirty="0" sz="600" spc="5">
                <a:latin typeface="Lato"/>
                <a:cs typeface="Lato"/>
              </a:rPr>
              <a:t>r</a:t>
            </a:r>
            <a:r>
              <a:rPr dirty="0" sz="600">
                <a:latin typeface="Lato"/>
                <a:cs typeface="Lato"/>
              </a:rPr>
              <a:t>aining</a:t>
            </a:r>
            <a:endParaRPr sz="6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50740" y="2248255"/>
            <a:ext cx="539750" cy="346710"/>
          </a:xfrm>
          <a:prstGeom prst="rect">
            <a:avLst/>
          </a:prstGeom>
          <a:solidFill>
            <a:srgbClr val="CCCCCC"/>
          </a:solidFill>
        </p:spPr>
        <p:txBody>
          <a:bodyPr wrap="square" lIns="0" tIns="71120" rIns="0" bIns="0" rtlCol="0" vert="horz">
            <a:spAutoFit/>
          </a:bodyPr>
          <a:lstStyle/>
          <a:p>
            <a:pPr marL="190500" marR="154940" indent="-28575">
              <a:lnSpc>
                <a:spcPct val="104200"/>
              </a:lnSpc>
              <a:spcBef>
                <a:spcPts val="560"/>
              </a:spcBef>
            </a:pPr>
            <a:r>
              <a:rPr dirty="0" sz="600" spc="-5">
                <a:latin typeface="Lato"/>
                <a:cs typeface="Lato"/>
              </a:rPr>
              <a:t>Model  </a:t>
            </a:r>
            <a:r>
              <a:rPr dirty="0" sz="600" spc="-5">
                <a:latin typeface="Lato"/>
                <a:cs typeface="Lato"/>
              </a:rPr>
              <a:t>Eval.</a:t>
            </a:r>
            <a:endParaRPr sz="600"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77739" y="2310509"/>
            <a:ext cx="1746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1290" algn="l"/>
              </a:tabLst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775304" y="2401010"/>
            <a:ext cx="866775" cy="41275"/>
            <a:chOff x="3775304" y="2401010"/>
            <a:chExt cx="866775" cy="41275"/>
          </a:xfrm>
        </p:grpSpPr>
        <p:sp>
          <p:nvSpPr>
            <p:cNvPr id="20" name="object 20"/>
            <p:cNvSpPr/>
            <p:nvPr/>
          </p:nvSpPr>
          <p:spPr>
            <a:xfrm>
              <a:off x="3780067" y="24058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7"/>
                  </a:moveTo>
                  <a:lnTo>
                    <a:pt x="0" y="0"/>
                  </a:lnTo>
                  <a:lnTo>
                    <a:pt x="43224" y="15734"/>
                  </a:lnTo>
                  <a:lnTo>
                    <a:pt x="0" y="314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780067" y="24058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7"/>
                  </a:moveTo>
                  <a:lnTo>
                    <a:pt x="43224" y="15734"/>
                  </a:lnTo>
                  <a:lnTo>
                    <a:pt x="0" y="0"/>
                  </a:lnTo>
                  <a:lnTo>
                    <a:pt x="0" y="3146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593615" y="24057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593615" y="24057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241520" y="1996835"/>
            <a:ext cx="14465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Orchestrated</a:t>
            </a:r>
            <a:r>
              <a:rPr dirty="0" sz="1000" spc="-114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Experiment</a:t>
            </a:r>
            <a:endParaRPr sz="1000"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27244" y="2310509"/>
            <a:ext cx="16891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600" spc="-7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33340" y="2248255"/>
            <a:ext cx="607060" cy="346710"/>
          </a:xfrm>
          <a:prstGeom prst="rect">
            <a:avLst/>
          </a:prstGeom>
          <a:solidFill>
            <a:srgbClr val="CCCCCC"/>
          </a:solidFill>
        </p:spPr>
        <p:txBody>
          <a:bodyPr wrap="square" lIns="0" tIns="71120" rIns="0" bIns="0" rtlCol="0" vert="horz">
            <a:spAutoFit/>
          </a:bodyPr>
          <a:lstStyle/>
          <a:p>
            <a:pPr marL="133350" marR="125730" indent="87630">
              <a:lnSpc>
                <a:spcPct val="104200"/>
              </a:lnSpc>
              <a:spcBef>
                <a:spcPts val="560"/>
              </a:spcBef>
            </a:pPr>
            <a:r>
              <a:rPr dirty="0" sz="600">
                <a:latin typeface="Lato"/>
                <a:cs typeface="Lato"/>
              </a:rPr>
              <a:t>Data  </a:t>
            </a:r>
            <a:r>
              <a:rPr dirty="0" sz="600" spc="-35">
                <a:latin typeface="Lato"/>
                <a:cs typeface="Lato"/>
              </a:rPr>
              <a:t>V</a:t>
            </a:r>
            <a:r>
              <a:rPr dirty="0" sz="600">
                <a:latin typeface="Lato"/>
                <a:cs typeface="Lato"/>
              </a:rPr>
              <a:t>alidation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961631" y="2401010"/>
            <a:ext cx="2409190" cy="41275"/>
            <a:chOff x="2961631" y="2401010"/>
            <a:chExt cx="2409190" cy="41275"/>
          </a:xfrm>
        </p:grpSpPr>
        <p:sp>
          <p:nvSpPr>
            <p:cNvPr id="28" name="object 28"/>
            <p:cNvSpPr/>
            <p:nvPr/>
          </p:nvSpPr>
          <p:spPr>
            <a:xfrm>
              <a:off x="5322589" y="24057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322589" y="24057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66393" y="24057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966393" y="24057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379664" y="2248255"/>
            <a:ext cx="539750" cy="346710"/>
          </a:xfrm>
          <a:prstGeom prst="rect">
            <a:avLst/>
          </a:prstGeom>
          <a:solidFill>
            <a:srgbClr val="CCCCCC"/>
          </a:solidFill>
        </p:spPr>
        <p:txBody>
          <a:bodyPr wrap="square" lIns="0" tIns="71120" rIns="0" bIns="0" rtlCol="0" vert="horz">
            <a:spAutoFit/>
          </a:bodyPr>
          <a:lstStyle/>
          <a:p>
            <a:pPr marL="177800" marR="154940" indent="-15875">
              <a:lnSpc>
                <a:spcPct val="104200"/>
              </a:lnSpc>
              <a:spcBef>
                <a:spcPts val="560"/>
              </a:spcBef>
            </a:pPr>
            <a:r>
              <a:rPr dirty="0" sz="600" spc="-5">
                <a:latin typeface="Lato"/>
                <a:cs typeface="Lato"/>
              </a:rPr>
              <a:t>Model  </a:t>
            </a:r>
            <a:r>
              <a:rPr dirty="0" sz="600" spc="-35">
                <a:latin typeface="Lato"/>
                <a:cs typeface="Lato"/>
              </a:rPr>
              <a:t>V</a:t>
            </a:r>
            <a:r>
              <a:rPr dirty="0" sz="600">
                <a:latin typeface="Lato"/>
                <a:cs typeface="Lato"/>
              </a:rPr>
              <a:t>alid.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678259" y="2117058"/>
            <a:ext cx="6216650" cy="612775"/>
            <a:chOff x="1678259" y="2117058"/>
            <a:chExt cx="6216650" cy="612775"/>
          </a:xfrm>
        </p:grpSpPr>
        <p:sp>
          <p:nvSpPr>
            <p:cNvPr id="34" name="object 34"/>
            <p:cNvSpPr/>
            <p:nvPr/>
          </p:nvSpPr>
          <p:spPr>
            <a:xfrm>
              <a:off x="1683021" y="2407477"/>
              <a:ext cx="469900" cy="10795"/>
            </a:xfrm>
            <a:custGeom>
              <a:avLst/>
              <a:gdLst/>
              <a:ahLst/>
              <a:cxnLst/>
              <a:rect l="l" t="t" r="r" b="b"/>
              <a:pathLst>
                <a:path w="469900" h="10794">
                  <a:moveTo>
                    <a:pt x="0" y="0"/>
                  </a:moveTo>
                  <a:lnTo>
                    <a:pt x="469664" y="10429"/>
                  </a:lnTo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152335" y="240217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59"/>
                  </a:moveTo>
                  <a:lnTo>
                    <a:pt x="697" y="0"/>
                  </a:lnTo>
                  <a:lnTo>
                    <a:pt x="43564" y="16689"/>
                  </a:lnTo>
                  <a:lnTo>
                    <a:pt x="0" y="31459"/>
                  </a:lnTo>
                  <a:close/>
                </a:path>
              </a:pathLst>
            </a:custGeom>
            <a:solidFill>
              <a:srgbClr val="BCC1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152335" y="240217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59"/>
                  </a:moveTo>
                  <a:lnTo>
                    <a:pt x="43564" y="16689"/>
                  </a:lnTo>
                  <a:lnTo>
                    <a:pt x="697" y="0"/>
                  </a:lnTo>
                  <a:lnTo>
                    <a:pt x="0" y="31459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084535" y="2117058"/>
              <a:ext cx="805815" cy="612775"/>
            </a:xfrm>
            <a:custGeom>
              <a:avLst/>
              <a:gdLst/>
              <a:ahLst/>
              <a:cxnLst/>
              <a:rect l="l" t="t" r="r" b="b"/>
              <a:pathLst>
                <a:path w="805815" h="612775">
                  <a:moveTo>
                    <a:pt x="402649" y="612686"/>
                  </a:moveTo>
                  <a:lnTo>
                    <a:pt x="330273" y="611040"/>
                  </a:lnTo>
                  <a:lnTo>
                    <a:pt x="262152" y="606296"/>
                  </a:lnTo>
                  <a:lnTo>
                    <a:pt x="199425" y="598742"/>
                  </a:lnTo>
                  <a:lnTo>
                    <a:pt x="143228" y="588667"/>
                  </a:lnTo>
                  <a:lnTo>
                    <a:pt x="94698" y="576358"/>
                  </a:lnTo>
                  <a:lnTo>
                    <a:pt x="54973" y="562104"/>
                  </a:lnTo>
                  <a:lnTo>
                    <a:pt x="6487" y="528917"/>
                  </a:lnTo>
                  <a:lnTo>
                    <a:pt x="0" y="510561"/>
                  </a:lnTo>
                  <a:lnTo>
                    <a:pt x="0" y="102114"/>
                  </a:lnTo>
                  <a:lnTo>
                    <a:pt x="25191" y="66483"/>
                  </a:lnTo>
                  <a:lnTo>
                    <a:pt x="94698" y="36323"/>
                  </a:lnTo>
                  <a:lnTo>
                    <a:pt x="143228" y="24015"/>
                  </a:lnTo>
                  <a:lnTo>
                    <a:pt x="199425" y="13941"/>
                  </a:lnTo>
                  <a:lnTo>
                    <a:pt x="262152" y="6388"/>
                  </a:lnTo>
                  <a:lnTo>
                    <a:pt x="330273" y="1645"/>
                  </a:lnTo>
                  <a:lnTo>
                    <a:pt x="402649" y="0"/>
                  </a:lnTo>
                  <a:lnTo>
                    <a:pt x="475017" y="1645"/>
                  </a:lnTo>
                  <a:lnTo>
                    <a:pt x="543132" y="6388"/>
                  </a:lnTo>
                  <a:lnTo>
                    <a:pt x="605855" y="13941"/>
                  </a:lnTo>
                  <a:lnTo>
                    <a:pt x="662049" y="24015"/>
                  </a:lnTo>
                  <a:lnTo>
                    <a:pt x="710576" y="36323"/>
                  </a:lnTo>
                  <a:lnTo>
                    <a:pt x="750300" y="50575"/>
                  </a:lnTo>
                  <a:lnTo>
                    <a:pt x="798786" y="83759"/>
                  </a:lnTo>
                  <a:lnTo>
                    <a:pt x="805273" y="102114"/>
                  </a:lnTo>
                  <a:lnTo>
                    <a:pt x="805273" y="510561"/>
                  </a:lnTo>
                  <a:lnTo>
                    <a:pt x="780082" y="546195"/>
                  </a:lnTo>
                  <a:lnTo>
                    <a:pt x="710576" y="576358"/>
                  </a:lnTo>
                  <a:lnTo>
                    <a:pt x="662049" y="588667"/>
                  </a:lnTo>
                  <a:lnTo>
                    <a:pt x="605855" y="598742"/>
                  </a:lnTo>
                  <a:lnTo>
                    <a:pt x="543132" y="606296"/>
                  </a:lnTo>
                  <a:lnTo>
                    <a:pt x="475017" y="611040"/>
                  </a:lnTo>
                  <a:lnTo>
                    <a:pt x="402649" y="612686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084535" y="2219172"/>
              <a:ext cx="805815" cy="102235"/>
            </a:xfrm>
            <a:custGeom>
              <a:avLst/>
              <a:gdLst/>
              <a:ahLst/>
              <a:cxnLst/>
              <a:rect l="l" t="t" r="r" b="b"/>
              <a:pathLst>
                <a:path w="805815" h="102235">
                  <a:moveTo>
                    <a:pt x="805273" y="0"/>
                  </a:moveTo>
                  <a:lnTo>
                    <a:pt x="798786" y="18354"/>
                  </a:lnTo>
                  <a:lnTo>
                    <a:pt x="780082" y="35630"/>
                  </a:lnTo>
                  <a:lnTo>
                    <a:pt x="710576" y="65790"/>
                  </a:lnTo>
                  <a:lnTo>
                    <a:pt x="662049" y="78098"/>
                  </a:lnTo>
                  <a:lnTo>
                    <a:pt x="605855" y="88172"/>
                  </a:lnTo>
                  <a:lnTo>
                    <a:pt x="543132" y="95726"/>
                  </a:lnTo>
                  <a:lnTo>
                    <a:pt x="475017" y="100469"/>
                  </a:lnTo>
                  <a:lnTo>
                    <a:pt x="402649" y="102114"/>
                  </a:lnTo>
                  <a:lnTo>
                    <a:pt x="330273" y="100469"/>
                  </a:lnTo>
                  <a:lnTo>
                    <a:pt x="262152" y="95726"/>
                  </a:lnTo>
                  <a:lnTo>
                    <a:pt x="199425" y="88172"/>
                  </a:lnTo>
                  <a:lnTo>
                    <a:pt x="143228" y="78098"/>
                  </a:lnTo>
                  <a:lnTo>
                    <a:pt x="94698" y="65790"/>
                  </a:lnTo>
                  <a:lnTo>
                    <a:pt x="54973" y="51538"/>
                  </a:lnTo>
                  <a:lnTo>
                    <a:pt x="6487" y="1835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47344" y="75463"/>
            <a:ext cx="546481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-20"/>
              <a:t>MLOps</a:t>
            </a:r>
            <a:r>
              <a:rPr dirty="0" sz="2500" spc="-155"/>
              <a:t> </a:t>
            </a:r>
            <a:r>
              <a:rPr dirty="0" sz="2500" spc="5"/>
              <a:t>level</a:t>
            </a:r>
            <a:r>
              <a:rPr dirty="0" sz="2500" spc="-155"/>
              <a:t> </a:t>
            </a:r>
            <a:r>
              <a:rPr dirty="0" sz="2500" spc="10"/>
              <a:t>1:</a:t>
            </a:r>
            <a:r>
              <a:rPr dirty="0" sz="2500" spc="-155"/>
              <a:t> </a:t>
            </a:r>
            <a:r>
              <a:rPr dirty="0" sz="2500"/>
              <a:t>ML</a:t>
            </a:r>
            <a:r>
              <a:rPr dirty="0" sz="2500" spc="-155"/>
              <a:t> </a:t>
            </a:r>
            <a:r>
              <a:rPr dirty="0" sz="2500" spc="15"/>
              <a:t>pipeline</a:t>
            </a:r>
            <a:r>
              <a:rPr dirty="0" sz="2500" spc="-155"/>
              <a:t> </a:t>
            </a:r>
            <a:r>
              <a:rPr dirty="0" sz="2500" spc="15"/>
              <a:t>automation</a:t>
            </a:r>
            <a:endParaRPr sz="2500"/>
          </a:p>
        </p:txBody>
      </p:sp>
      <p:sp>
        <p:nvSpPr>
          <p:cNvPr id="40" name="object 40"/>
          <p:cNvSpPr txBox="1"/>
          <p:nvPr/>
        </p:nvSpPr>
        <p:spPr>
          <a:xfrm>
            <a:off x="7169157" y="2304277"/>
            <a:ext cx="6362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12395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Lato"/>
                <a:cs typeface="Lato"/>
              </a:rPr>
              <a:t>Source  </a:t>
            </a:r>
            <a:r>
              <a:rPr dirty="0" sz="1000" spc="5">
                <a:latin typeface="Lato"/>
                <a:cs typeface="Lato"/>
              </a:rPr>
              <a:t>Repository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884575" y="2402905"/>
            <a:ext cx="1191260" cy="41275"/>
            <a:chOff x="5884575" y="2402905"/>
            <a:chExt cx="1191260" cy="41275"/>
          </a:xfrm>
        </p:grpSpPr>
        <p:sp>
          <p:nvSpPr>
            <p:cNvPr id="42" name="object 42"/>
            <p:cNvSpPr/>
            <p:nvPr/>
          </p:nvSpPr>
          <p:spPr>
            <a:xfrm>
              <a:off x="5889338" y="2423400"/>
              <a:ext cx="1138555" cy="0"/>
            </a:xfrm>
            <a:custGeom>
              <a:avLst/>
              <a:gdLst/>
              <a:ahLst/>
              <a:cxnLst/>
              <a:rect l="l" t="t" r="r" b="b"/>
              <a:pathLst>
                <a:path w="1138554" h="0">
                  <a:moveTo>
                    <a:pt x="0" y="0"/>
                  </a:moveTo>
                  <a:lnTo>
                    <a:pt x="1138047" y="0"/>
                  </a:lnTo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027385" y="2407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7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7"/>
                  </a:lnTo>
                  <a:close/>
                </a:path>
              </a:pathLst>
            </a:custGeom>
            <a:solidFill>
              <a:srgbClr val="BCC1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027385" y="2407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7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7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6448008" y="2068267"/>
            <a:ext cx="4114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Lato"/>
                <a:cs typeface="Lato"/>
              </a:rPr>
              <a:t>Source  </a:t>
            </a:r>
            <a:r>
              <a:rPr dirty="0" sz="1000" spc="-10">
                <a:latin typeface="Lato"/>
                <a:cs typeface="Lato"/>
              </a:rPr>
              <a:t>code</a:t>
            </a:r>
            <a:endParaRPr sz="1000">
              <a:latin typeface="Lato"/>
              <a:cs typeface="Lato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135875" y="2115200"/>
            <a:ext cx="295024" cy="236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058820" y="1988070"/>
            <a:ext cx="3997960" cy="666750"/>
          </a:xfrm>
          <a:custGeom>
            <a:avLst/>
            <a:gdLst/>
            <a:ahLst/>
            <a:cxnLst/>
            <a:rect l="l" t="t" r="r" b="b"/>
            <a:pathLst>
              <a:path w="3997960" h="666750">
                <a:moveTo>
                  <a:pt x="0" y="0"/>
                </a:moveTo>
                <a:lnTo>
                  <a:pt x="3997491" y="0"/>
                </a:lnTo>
                <a:lnTo>
                  <a:pt x="3997491" y="666598"/>
                </a:lnTo>
                <a:lnTo>
                  <a:pt x="0" y="6665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4121" y="527621"/>
            <a:ext cx="3997960" cy="824865"/>
            <a:chOff x="1594121" y="527621"/>
            <a:chExt cx="3997960" cy="824865"/>
          </a:xfrm>
        </p:grpSpPr>
        <p:sp>
          <p:nvSpPr>
            <p:cNvPr id="3" name="object 3"/>
            <p:cNvSpPr/>
            <p:nvPr/>
          </p:nvSpPr>
          <p:spPr>
            <a:xfrm>
              <a:off x="5192314" y="575608"/>
              <a:ext cx="0" cy="110489"/>
            </a:xfrm>
            <a:custGeom>
              <a:avLst/>
              <a:gdLst/>
              <a:ahLst/>
              <a:cxnLst/>
              <a:rect l="l" t="t" r="r" b="b"/>
              <a:pathLst>
                <a:path w="0" h="110490">
                  <a:moveTo>
                    <a:pt x="0" y="0"/>
                  </a:moveTo>
                  <a:lnTo>
                    <a:pt x="0" y="11000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176589" y="53238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176589" y="53238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94121" y="685618"/>
              <a:ext cx="3997960" cy="666750"/>
            </a:xfrm>
            <a:custGeom>
              <a:avLst/>
              <a:gdLst/>
              <a:ahLst/>
              <a:cxnLst/>
              <a:rect l="l" t="t" r="r" b="b"/>
              <a:pathLst>
                <a:path w="3997960" h="666750">
                  <a:moveTo>
                    <a:pt x="3997491" y="666598"/>
                  </a:moveTo>
                  <a:lnTo>
                    <a:pt x="0" y="666598"/>
                  </a:lnTo>
                  <a:lnTo>
                    <a:pt x="0" y="0"/>
                  </a:lnTo>
                  <a:lnTo>
                    <a:pt x="3997491" y="0"/>
                  </a:lnTo>
                  <a:lnTo>
                    <a:pt x="3997491" y="666598"/>
                  </a:lnTo>
                  <a:close/>
                </a:path>
              </a:pathLst>
            </a:custGeom>
            <a:solidFill>
              <a:srgbClr val="DFE9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566419" y="952900"/>
              <a:ext cx="607060" cy="346710"/>
            </a:xfrm>
            <a:custGeom>
              <a:avLst/>
              <a:gdLst/>
              <a:ahLst/>
              <a:cxnLst/>
              <a:rect l="l" t="t" r="r" b="b"/>
              <a:pathLst>
                <a:path w="607060" h="346709">
                  <a:moveTo>
                    <a:pt x="606598" y="346499"/>
                  </a:moveTo>
                  <a:lnTo>
                    <a:pt x="0" y="346499"/>
                  </a:lnTo>
                  <a:lnTo>
                    <a:pt x="0" y="0"/>
                  </a:lnTo>
                  <a:lnTo>
                    <a:pt x="606598" y="0"/>
                  </a:lnTo>
                  <a:lnTo>
                    <a:pt x="606598" y="3464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173018" y="1015150"/>
            <a:ext cx="17970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66370" algn="l"/>
              </a:tabLst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66419" y="952900"/>
            <a:ext cx="60706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algn="ctr" marL="215265" marR="207645">
              <a:lnSpc>
                <a:spcPct val="104200"/>
              </a:lnSpc>
              <a:spcBef>
                <a:spcPts val="560"/>
              </a:spcBef>
            </a:pPr>
            <a:r>
              <a:rPr dirty="0" sz="600">
                <a:latin typeface="Lato"/>
                <a:cs typeface="Lato"/>
              </a:rPr>
              <a:t>Data  </a:t>
            </a:r>
            <a:r>
              <a:rPr dirty="0" sz="600">
                <a:latin typeface="Lato"/>
                <a:cs typeface="Lato"/>
              </a:rPr>
              <a:t>Prep.</a:t>
            </a:r>
            <a:endParaRPr sz="600">
              <a:latin typeface="Lato"/>
              <a:cs typeface="La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79968" y="952858"/>
            <a:ext cx="607060" cy="346710"/>
          </a:xfrm>
          <a:custGeom>
            <a:avLst/>
            <a:gdLst/>
            <a:ahLst/>
            <a:cxnLst/>
            <a:rect l="l" t="t" r="r" b="b"/>
            <a:pathLst>
              <a:path w="607060" h="346709">
                <a:moveTo>
                  <a:pt x="6065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606598" y="0"/>
                </a:lnTo>
                <a:lnTo>
                  <a:pt x="6065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986567" y="1015112"/>
            <a:ext cx="17970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66370" algn="l"/>
              </a:tabLst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9968" y="952858"/>
            <a:ext cx="60706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68275" marR="160655" indent="27305">
              <a:lnSpc>
                <a:spcPct val="104200"/>
              </a:lnSpc>
              <a:spcBef>
                <a:spcPts val="560"/>
              </a:spcBef>
            </a:pPr>
            <a:r>
              <a:rPr dirty="0" sz="600" spc="-5">
                <a:latin typeface="Lato"/>
                <a:cs typeface="Lato"/>
              </a:rPr>
              <a:t>Model  </a:t>
            </a:r>
            <a:r>
              <a:rPr dirty="0" sz="600" spc="-55">
                <a:latin typeface="Lato"/>
                <a:cs typeface="Lato"/>
              </a:rPr>
              <a:t>T</a:t>
            </a:r>
            <a:r>
              <a:rPr dirty="0" sz="600" spc="5">
                <a:latin typeface="Lato"/>
                <a:cs typeface="Lato"/>
              </a:rPr>
              <a:t>r</a:t>
            </a:r>
            <a:r>
              <a:rPr dirty="0" sz="600">
                <a:latin typeface="Lato"/>
                <a:cs typeface="Lato"/>
              </a:rPr>
              <a:t>aining</a:t>
            </a:r>
            <a:endParaRPr sz="600">
              <a:latin typeface="Lato"/>
              <a:cs typeface="La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93541" y="952858"/>
            <a:ext cx="539750" cy="346710"/>
          </a:xfrm>
          <a:custGeom>
            <a:avLst/>
            <a:gdLst/>
            <a:ahLst/>
            <a:cxnLst/>
            <a:rect l="l" t="t" r="r" b="b"/>
            <a:pathLst>
              <a:path w="539750" h="346709">
                <a:moveTo>
                  <a:pt x="5396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539698" y="0"/>
                </a:lnTo>
                <a:lnTo>
                  <a:pt x="5396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733240" y="1015112"/>
            <a:ext cx="1619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48590" algn="l"/>
              </a:tabLst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93541" y="952858"/>
            <a:ext cx="53975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90500" marR="154940" indent="-28575">
              <a:lnSpc>
                <a:spcPct val="104200"/>
              </a:lnSpc>
              <a:spcBef>
                <a:spcPts val="560"/>
              </a:spcBef>
            </a:pPr>
            <a:r>
              <a:rPr dirty="0" sz="600" spc="-5">
                <a:latin typeface="Lato"/>
                <a:cs typeface="Lato"/>
              </a:rPr>
              <a:t>Model  </a:t>
            </a:r>
            <a:r>
              <a:rPr dirty="0" sz="600" spc="-5">
                <a:latin typeface="Lato"/>
                <a:cs typeface="Lato"/>
              </a:rPr>
              <a:t>Eval.</a:t>
            </a:r>
            <a:endParaRPr sz="6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30535" y="780168"/>
            <a:ext cx="1067435" cy="456565"/>
          </a:xfrm>
          <a:prstGeom prst="rect">
            <a:avLst/>
          </a:prstGeom>
          <a:solidFill>
            <a:srgbClr val="EFEFEF"/>
          </a:solidFill>
        </p:spPr>
        <p:txBody>
          <a:bodyPr wrap="square" lIns="0" tIns="98425" rIns="0" bIns="0" rtlCol="0" vert="horz">
            <a:spAutoFit/>
          </a:bodyPr>
          <a:lstStyle/>
          <a:p>
            <a:pPr marL="258445" marR="250190" indent="95250">
              <a:lnSpc>
                <a:spcPct val="101600"/>
              </a:lnSpc>
              <a:spcBef>
                <a:spcPts val="775"/>
              </a:spcBef>
            </a:pPr>
            <a:r>
              <a:rPr dirty="0" sz="800">
                <a:latin typeface="Lato"/>
                <a:cs typeface="Lato"/>
              </a:rPr>
              <a:t>Pipeline  </a:t>
            </a:r>
            <a:r>
              <a:rPr dirty="0" sz="800" spc="-5">
                <a:latin typeface="Lato"/>
                <a:cs typeface="Lato"/>
              </a:rPr>
              <a:t>Depl</a:t>
            </a:r>
            <a:r>
              <a:rPr dirty="0" sz="800" spc="-20">
                <a:latin typeface="Lato"/>
                <a:cs typeface="Lato"/>
              </a:rPr>
              <a:t>o</a:t>
            </a:r>
            <a:r>
              <a:rPr dirty="0" sz="800">
                <a:latin typeface="Lato"/>
                <a:cs typeface="Lato"/>
              </a:rPr>
              <a:t>yment</a:t>
            </a:r>
            <a:endParaRPr sz="800">
              <a:latin typeface="Lato"/>
              <a:cs typeface="La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0601" y="845690"/>
            <a:ext cx="774700" cy="346710"/>
          </a:xfrm>
          <a:custGeom>
            <a:avLst/>
            <a:gdLst/>
            <a:ahLst/>
            <a:cxnLst/>
            <a:rect l="l" t="t" r="r" b="b"/>
            <a:pathLst>
              <a:path w="774700" h="346709">
                <a:moveTo>
                  <a:pt x="7742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774298" y="0"/>
                </a:lnTo>
                <a:lnTo>
                  <a:pt x="774298" y="3464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30601" y="845690"/>
            <a:ext cx="774700" cy="34671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202565" marR="194310" indent="75565">
              <a:lnSpc>
                <a:spcPct val="101600"/>
              </a:lnSpc>
              <a:spcBef>
                <a:spcPts val="340"/>
              </a:spcBef>
            </a:pPr>
            <a:r>
              <a:rPr dirty="0" sz="800" spc="5">
                <a:latin typeface="Lato"/>
                <a:cs typeface="Lato"/>
              </a:rPr>
              <a:t>Data  </a:t>
            </a:r>
            <a:r>
              <a:rPr dirty="0" sz="800">
                <a:latin typeface="Lato"/>
                <a:cs typeface="Lato"/>
              </a:rPr>
              <a:t>Analysis</a:t>
            </a:r>
            <a:endParaRPr sz="8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92199" y="878351"/>
            <a:ext cx="1809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64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32286" y="998445"/>
            <a:ext cx="7081520" cy="3327400"/>
            <a:chOff x="1532286" y="998445"/>
            <a:chExt cx="7081520" cy="3327400"/>
          </a:xfrm>
        </p:grpSpPr>
        <p:sp>
          <p:nvSpPr>
            <p:cNvPr id="21" name="object 21"/>
            <p:cNvSpPr/>
            <p:nvPr/>
          </p:nvSpPr>
          <p:spPr>
            <a:xfrm>
              <a:off x="1537049" y="10032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37049" y="10032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322868" y="111041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7"/>
                  </a:moveTo>
                  <a:lnTo>
                    <a:pt x="0" y="0"/>
                  </a:lnTo>
                  <a:lnTo>
                    <a:pt x="43224" y="15734"/>
                  </a:lnTo>
                  <a:lnTo>
                    <a:pt x="0" y="314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322868" y="111041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7"/>
                  </a:moveTo>
                  <a:lnTo>
                    <a:pt x="43224" y="15734"/>
                  </a:lnTo>
                  <a:lnTo>
                    <a:pt x="0" y="0"/>
                  </a:lnTo>
                  <a:lnTo>
                    <a:pt x="0" y="3146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36416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36416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757109" y="3947867"/>
              <a:ext cx="856615" cy="378460"/>
            </a:xfrm>
            <a:custGeom>
              <a:avLst/>
              <a:gdLst/>
              <a:ahLst/>
              <a:cxnLst/>
              <a:rect l="l" t="t" r="r" b="b"/>
              <a:pathLst>
                <a:path w="856615" h="378460">
                  <a:moveTo>
                    <a:pt x="718748" y="377949"/>
                  </a:moveTo>
                  <a:lnTo>
                    <a:pt x="137799" y="377949"/>
                  </a:lnTo>
                  <a:lnTo>
                    <a:pt x="101168" y="371199"/>
                  </a:lnTo>
                  <a:lnTo>
                    <a:pt x="40362" y="322602"/>
                  </a:lnTo>
                  <a:lnTo>
                    <a:pt x="18814" y="284356"/>
                  </a:lnTo>
                  <a:lnTo>
                    <a:pt x="4922" y="239213"/>
                  </a:lnTo>
                  <a:lnTo>
                    <a:pt x="0" y="188974"/>
                  </a:lnTo>
                  <a:lnTo>
                    <a:pt x="4922" y="138735"/>
                  </a:lnTo>
                  <a:lnTo>
                    <a:pt x="18814" y="93592"/>
                  </a:lnTo>
                  <a:lnTo>
                    <a:pt x="40362" y="55346"/>
                  </a:lnTo>
                  <a:lnTo>
                    <a:pt x="68251" y="25799"/>
                  </a:lnTo>
                  <a:lnTo>
                    <a:pt x="137799" y="0"/>
                  </a:lnTo>
                  <a:lnTo>
                    <a:pt x="718748" y="0"/>
                  </a:lnTo>
                  <a:lnTo>
                    <a:pt x="788296" y="25799"/>
                  </a:lnTo>
                  <a:lnTo>
                    <a:pt x="816185" y="55346"/>
                  </a:lnTo>
                  <a:lnTo>
                    <a:pt x="837733" y="93592"/>
                  </a:lnTo>
                  <a:lnTo>
                    <a:pt x="851625" y="138735"/>
                  </a:lnTo>
                  <a:lnTo>
                    <a:pt x="856548" y="188974"/>
                  </a:lnTo>
                  <a:lnTo>
                    <a:pt x="851625" y="239213"/>
                  </a:lnTo>
                  <a:lnTo>
                    <a:pt x="837733" y="284356"/>
                  </a:lnTo>
                  <a:lnTo>
                    <a:pt x="816185" y="322602"/>
                  </a:lnTo>
                  <a:lnTo>
                    <a:pt x="788296" y="352150"/>
                  </a:lnTo>
                  <a:lnTo>
                    <a:pt x="718748" y="377949"/>
                  </a:lnTo>
                  <a:close/>
                </a:path>
              </a:pathLst>
            </a:custGeom>
            <a:solidFill>
              <a:srgbClr val="A5918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7941202" y="3996254"/>
            <a:ext cx="488950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80645" marR="5080" indent="-68580">
              <a:lnSpc>
                <a:spcPct val="101600"/>
              </a:lnSpc>
              <a:spcBef>
                <a:spcPts val="85"/>
              </a:spcBef>
            </a:pPr>
            <a:r>
              <a:rPr dirty="0" sz="800" spc="5">
                <a:latin typeface="Lato"/>
                <a:cs typeface="Lato"/>
              </a:rPr>
              <a:t>Prediction  </a:t>
            </a:r>
            <a:r>
              <a:rPr dirty="0" sz="800" spc="5">
                <a:latin typeface="Lato"/>
                <a:cs typeface="Lato"/>
              </a:rPr>
              <a:t>Service</a:t>
            </a:r>
            <a:endParaRPr sz="800">
              <a:latin typeface="Lato"/>
              <a:cs typeface="Lato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14792" y="1919423"/>
            <a:ext cx="7296150" cy="51435"/>
          </a:xfrm>
          <a:custGeom>
            <a:avLst/>
            <a:gdLst/>
            <a:ahLst/>
            <a:cxnLst/>
            <a:rect l="l" t="t" r="r" b="b"/>
            <a:pathLst>
              <a:path w="7296150" h="51435">
                <a:moveTo>
                  <a:pt x="0" y="0"/>
                </a:moveTo>
                <a:lnTo>
                  <a:pt x="7295990" y="512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654257" y="2038501"/>
            <a:ext cx="12223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Lato"/>
                <a:cs typeface="Lato"/>
              </a:rPr>
              <a:t>staging/preprod/prod</a:t>
            </a:r>
            <a:endParaRPr sz="1000">
              <a:latin typeface="Lato"/>
              <a:cs typeface="La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001261" y="251924"/>
            <a:ext cx="17145" cy="1718945"/>
          </a:xfrm>
          <a:custGeom>
            <a:avLst/>
            <a:gdLst/>
            <a:ahLst/>
            <a:cxnLst/>
            <a:rect l="l" t="t" r="r" b="b"/>
            <a:pathLst>
              <a:path w="17145" h="1718945">
                <a:moveTo>
                  <a:pt x="0" y="0"/>
                </a:moveTo>
                <a:lnTo>
                  <a:pt x="16799" y="171869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732110" y="352006"/>
            <a:ext cx="6057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5760" algn="l"/>
              </a:tabLst>
            </a:pPr>
            <a:r>
              <a:rPr dirty="0" sz="1000" spc="-5">
                <a:latin typeface="Lato"/>
                <a:cs typeface="Lato"/>
              </a:rPr>
              <a:t>ML</a:t>
            </a:r>
            <a:r>
              <a:rPr dirty="0" sz="1000" spc="-5">
                <a:latin typeface="Lato"/>
                <a:cs typeface="Lato"/>
              </a:rPr>
              <a:t>	</a:t>
            </a:r>
            <a:r>
              <a:rPr dirty="0" sz="1000" spc="-5">
                <a:latin typeface="Lato"/>
                <a:cs typeface="Lato"/>
              </a:rPr>
              <a:t>Ops</a:t>
            </a:r>
            <a:endParaRPr sz="1000">
              <a:latin typeface="Lato"/>
              <a:cs typeface="La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97020" y="701440"/>
            <a:ext cx="14338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Orchestrated</a:t>
            </a:r>
            <a:r>
              <a:rPr dirty="0" sz="1000" spc="-114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Experiment</a:t>
            </a:r>
            <a:endParaRPr sz="1000">
              <a:latin typeface="Lato"/>
              <a:cs typeface="Lato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76141" y="952858"/>
            <a:ext cx="607060" cy="346710"/>
          </a:xfrm>
          <a:custGeom>
            <a:avLst/>
            <a:gdLst/>
            <a:ahLst/>
            <a:cxnLst/>
            <a:rect l="l" t="t" r="r" b="b"/>
            <a:pathLst>
              <a:path w="607060" h="346709">
                <a:moveTo>
                  <a:pt x="6065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606598" y="0"/>
                </a:lnTo>
                <a:lnTo>
                  <a:pt x="6065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382740" y="1015112"/>
            <a:ext cx="15621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600" spc="-7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76141" y="952858"/>
            <a:ext cx="60706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33350" marR="125730" indent="87630">
              <a:lnSpc>
                <a:spcPct val="104200"/>
              </a:lnSpc>
              <a:spcBef>
                <a:spcPts val="560"/>
              </a:spcBef>
            </a:pPr>
            <a:r>
              <a:rPr dirty="0" sz="600">
                <a:latin typeface="Lato"/>
                <a:cs typeface="Lato"/>
              </a:rPr>
              <a:t>Data  </a:t>
            </a:r>
            <a:r>
              <a:rPr dirty="0" sz="600" spc="-35">
                <a:latin typeface="Lato"/>
                <a:cs typeface="Lato"/>
              </a:rPr>
              <a:t>V</a:t>
            </a:r>
            <a:r>
              <a:rPr dirty="0" sz="600">
                <a:latin typeface="Lato"/>
                <a:cs typeface="Lato"/>
              </a:rPr>
              <a:t>alidation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504432" y="952858"/>
            <a:ext cx="2957830" cy="346710"/>
            <a:chOff x="2504432" y="952858"/>
            <a:chExt cx="2957830" cy="346710"/>
          </a:xfrm>
        </p:grpSpPr>
        <p:sp>
          <p:nvSpPr>
            <p:cNvPr id="38" name="object 38"/>
            <p:cNvSpPr/>
            <p:nvPr/>
          </p:nvSpPr>
          <p:spPr>
            <a:xfrm>
              <a:off x="4865390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865390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509194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509194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922465" y="952858"/>
              <a:ext cx="539750" cy="346710"/>
            </a:xfrm>
            <a:custGeom>
              <a:avLst/>
              <a:gdLst/>
              <a:ahLst/>
              <a:cxnLst/>
              <a:rect l="l" t="t" r="r" b="b"/>
              <a:pathLst>
                <a:path w="539750" h="346709">
                  <a:moveTo>
                    <a:pt x="539698" y="346499"/>
                  </a:moveTo>
                  <a:lnTo>
                    <a:pt x="0" y="346499"/>
                  </a:lnTo>
                  <a:lnTo>
                    <a:pt x="0" y="0"/>
                  </a:lnTo>
                  <a:lnTo>
                    <a:pt x="539698" y="0"/>
                  </a:lnTo>
                  <a:lnTo>
                    <a:pt x="539698" y="3464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4922465" y="952858"/>
            <a:ext cx="53975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77800" marR="154940" indent="-15875">
              <a:lnSpc>
                <a:spcPct val="104200"/>
              </a:lnSpc>
              <a:spcBef>
                <a:spcPts val="560"/>
              </a:spcBef>
            </a:pPr>
            <a:r>
              <a:rPr dirty="0" sz="600" spc="-5">
                <a:latin typeface="Lato"/>
                <a:cs typeface="Lato"/>
              </a:rPr>
              <a:t>Model  </a:t>
            </a:r>
            <a:r>
              <a:rPr dirty="0" sz="600" spc="-35">
                <a:latin typeface="Lato"/>
                <a:cs typeface="Lato"/>
              </a:rPr>
              <a:t>V</a:t>
            </a:r>
            <a:r>
              <a:rPr dirty="0" sz="600">
                <a:latin typeface="Lato"/>
                <a:cs typeface="Lato"/>
              </a:rPr>
              <a:t>alid.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914153" y="2731944"/>
            <a:ext cx="5553710" cy="775335"/>
            <a:chOff x="1914153" y="2731944"/>
            <a:chExt cx="5553710" cy="775335"/>
          </a:xfrm>
        </p:grpSpPr>
        <p:sp>
          <p:nvSpPr>
            <p:cNvPr id="45" name="object 45"/>
            <p:cNvSpPr/>
            <p:nvPr/>
          </p:nvSpPr>
          <p:spPr>
            <a:xfrm>
              <a:off x="1914153" y="2731944"/>
              <a:ext cx="5553710" cy="775335"/>
            </a:xfrm>
            <a:custGeom>
              <a:avLst/>
              <a:gdLst/>
              <a:ahLst/>
              <a:cxnLst/>
              <a:rect l="l" t="t" r="r" b="b"/>
              <a:pathLst>
                <a:path w="5553709" h="775335">
                  <a:moveTo>
                    <a:pt x="5553581" y="774898"/>
                  </a:moveTo>
                  <a:lnTo>
                    <a:pt x="0" y="774898"/>
                  </a:lnTo>
                  <a:lnTo>
                    <a:pt x="0" y="0"/>
                  </a:lnTo>
                  <a:lnTo>
                    <a:pt x="5553581" y="0"/>
                  </a:lnTo>
                  <a:lnTo>
                    <a:pt x="5553581" y="774898"/>
                  </a:lnTo>
                  <a:close/>
                </a:path>
              </a:pathLst>
            </a:custGeom>
            <a:solidFill>
              <a:srgbClr val="DFE9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872255" y="3005950"/>
              <a:ext cx="1647825" cy="456565"/>
            </a:xfrm>
            <a:custGeom>
              <a:avLst/>
              <a:gdLst/>
              <a:ahLst/>
              <a:cxnLst/>
              <a:rect l="l" t="t" r="r" b="b"/>
              <a:pathLst>
                <a:path w="1647825" h="456564">
                  <a:moveTo>
                    <a:pt x="714298" y="0"/>
                  </a:moveTo>
                  <a:lnTo>
                    <a:pt x="0" y="0"/>
                  </a:lnTo>
                  <a:lnTo>
                    <a:pt x="0" y="456298"/>
                  </a:lnTo>
                  <a:lnTo>
                    <a:pt x="714298" y="456298"/>
                  </a:lnTo>
                  <a:lnTo>
                    <a:pt x="714298" y="0"/>
                  </a:lnTo>
                  <a:close/>
                </a:path>
                <a:path w="1647825" h="456564">
                  <a:moveTo>
                    <a:pt x="1647431" y="0"/>
                  </a:moveTo>
                  <a:lnTo>
                    <a:pt x="933132" y="0"/>
                  </a:lnTo>
                  <a:lnTo>
                    <a:pt x="933132" y="456298"/>
                  </a:lnTo>
                  <a:lnTo>
                    <a:pt x="1647431" y="456298"/>
                  </a:lnTo>
                  <a:lnTo>
                    <a:pt x="1647431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4085165" y="3083478"/>
            <a:ext cx="1292860" cy="29591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 indent="8890">
              <a:lnSpc>
                <a:spcPts val="1050"/>
              </a:lnSpc>
              <a:spcBef>
                <a:spcPts val="160"/>
              </a:spcBef>
              <a:tabLst>
                <a:tab pos="501015" algn="l"/>
                <a:tab pos="688975" algn="l"/>
                <a:tab pos="875030" algn="l"/>
                <a:tab pos="916305" algn="l"/>
              </a:tabLst>
            </a:pPr>
            <a:r>
              <a:rPr dirty="0" sz="900" spc="5">
                <a:latin typeface="Lato"/>
                <a:cs typeface="Lato"/>
              </a:rPr>
              <a:t>Data	</a:t>
            </a:r>
            <a:r>
              <a:rPr dirty="0" u="sng" sz="900" spc="5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 	</a:t>
            </a:r>
            <a:r>
              <a:rPr dirty="0" sz="900" spc="5">
                <a:latin typeface="Lato"/>
                <a:cs typeface="Lato"/>
              </a:rPr>
              <a:t>		</a:t>
            </a:r>
            <a:r>
              <a:rPr dirty="0" sz="900" spc="-5">
                <a:latin typeface="Lato"/>
                <a:cs typeface="Lato"/>
              </a:rPr>
              <a:t>Model  </a:t>
            </a:r>
            <a:r>
              <a:rPr dirty="0" sz="900">
                <a:latin typeface="Lato"/>
                <a:cs typeface="Lato"/>
              </a:rPr>
              <a:t>Prep.</a:t>
            </a:r>
            <a:r>
              <a:rPr dirty="0" sz="900">
                <a:latin typeface="Lato"/>
                <a:cs typeface="Lato"/>
              </a:rPr>
              <a:t>			</a:t>
            </a:r>
            <a:r>
              <a:rPr dirty="0" sz="900" spc="-80">
                <a:latin typeface="Lato"/>
                <a:cs typeface="Lato"/>
              </a:rPr>
              <a:t>T</a:t>
            </a:r>
            <a:r>
              <a:rPr dirty="0" sz="900" spc="15">
                <a:latin typeface="Lato"/>
                <a:cs typeface="Lato"/>
              </a:rPr>
              <a:t>r</a:t>
            </a:r>
            <a:r>
              <a:rPr dirty="0" sz="900">
                <a:latin typeface="Lato"/>
                <a:cs typeface="Lato"/>
              </a:rPr>
              <a:t>aining</a:t>
            </a:r>
            <a:endParaRPr sz="900">
              <a:latin typeface="Lato"/>
              <a:cs typeface="Lato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738488" y="3005944"/>
            <a:ext cx="714375" cy="456565"/>
          </a:xfrm>
          <a:custGeom>
            <a:avLst/>
            <a:gdLst/>
            <a:ahLst/>
            <a:cxnLst/>
            <a:rect l="l" t="t" r="r" b="b"/>
            <a:pathLst>
              <a:path w="714375" h="456564">
                <a:moveTo>
                  <a:pt x="714298" y="456299"/>
                </a:moveTo>
                <a:lnTo>
                  <a:pt x="0" y="456299"/>
                </a:lnTo>
                <a:lnTo>
                  <a:pt x="0" y="0"/>
                </a:lnTo>
                <a:lnTo>
                  <a:pt x="714298" y="0"/>
                </a:lnTo>
                <a:lnTo>
                  <a:pt x="714298" y="456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5506989" y="3083478"/>
            <a:ext cx="1146810" cy="295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065"/>
              </a:lnSpc>
              <a:spcBef>
                <a:spcPts val="100"/>
              </a:spcBef>
              <a:tabLst>
                <a:tab pos="187325" algn="l"/>
                <a:tab pos="414655" algn="l"/>
                <a:tab pos="932815" algn="l"/>
                <a:tab pos="1120775" algn="l"/>
              </a:tabLst>
            </a:pPr>
            <a:r>
              <a:rPr dirty="0" u="sng" sz="9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900">
                <a:latin typeface="Times New Roman"/>
                <a:cs typeface="Times New Roman"/>
              </a:rPr>
              <a:t>	</a:t>
            </a:r>
            <a:r>
              <a:rPr dirty="0" sz="900" spc="-5">
                <a:latin typeface="Lato"/>
                <a:cs typeface="Lato"/>
              </a:rPr>
              <a:t>Model	</a:t>
            </a:r>
            <a:r>
              <a:rPr dirty="0" u="sng" sz="9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900">
              <a:latin typeface="Times New Roman"/>
              <a:cs typeface="Times New Roman"/>
            </a:endParaRPr>
          </a:p>
          <a:p>
            <a:pPr algn="ctr" marL="30480">
              <a:lnSpc>
                <a:spcPts val="1065"/>
              </a:lnSpc>
            </a:pPr>
            <a:r>
              <a:rPr dirty="0" sz="900">
                <a:latin typeface="Lato"/>
                <a:cs typeface="Lato"/>
              </a:rPr>
              <a:t>Eval.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939169" y="3005944"/>
            <a:ext cx="2790190" cy="456565"/>
            <a:chOff x="2939169" y="3005944"/>
            <a:chExt cx="2790190" cy="456565"/>
          </a:xfrm>
        </p:grpSpPr>
        <p:sp>
          <p:nvSpPr>
            <p:cNvPr id="51" name="object 51"/>
            <p:cNvSpPr/>
            <p:nvPr/>
          </p:nvSpPr>
          <p:spPr>
            <a:xfrm>
              <a:off x="4748115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748115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681238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5681238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939169" y="3005944"/>
              <a:ext cx="714375" cy="456565"/>
            </a:xfrm>
            <a:custGeom>
              <a:avLst/>
              <a:gdLst/>
              <a:ahLst/>
              <a:cxnLst/>
              <a:rect l="l" t="t" r="r" b="b"/>
              <a:pathLst>
                <a:path w="714375" h="456564">
                  <a:moveTo>
                    <a:pt x="714298" y="456299"/>
                  </a:moveTo>
                  <a:lnTo>
                    <a:pt x="0" y="456299"/>
                  </a:lnTo>
                  <a:lnTo>
                    <a:pt x="0" y="0"/>
                  </a:lnTo>
                  <a:lnTo>
                    <a:pt x="714298" y="0"/>
                  </a:lnTo>
                  <a:lnTo>
                    <a:pt x="714298" y="456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3029416" y="3083478"/>
            <a:ext cx="824865" cy="295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4145">
              <a:lnSpc>
                <a:spcPts val="1065"/>
              </a:lnSpc>
              <a:spcBef>
                <a:spcPts val="100"/>
              </a:spcBef>
              <a:tabLst>
                <a:tab pos="623570" algn="l"/>
                <a:tab pos="811530" algn="l"/>
              </a:tabLst>
            </a:pPr>
            <a:r>
              <a:rPr dirty="0" sz="900" spc="5">
                <a:latin typeface="Lato"/>
                <a:cs typeface="Lato"/>
              </a:rPr>
              <a:t>Data	</a:t>
            </a:r>
            <a:r>
              <a:rPr dirty="0" u="sng" sz="900" spc="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1065"/>
              </a:lnSpc>
            </a:pPr>
            <a:r>
              <a:rPr dirty="0" sz="900">
                <a:latin typeface="Lato"/>
                <a:cs typeface="Lato"/>
              </a:rPr>
              <a:t>Validation</a:t>
            </a:r>
            <a:endParaRPr sz="900">
              <a:latin typeface="Lato"/>
              <a:cs typeface="Lato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636634" y="2891269"/>
            <a:ext cx="1097915" cy="456565"/>
          </a:xfrm>
          <a:custGeom>
            <a:avLst/>
            <a:gdLst/>
            <a:ahLst/>
            <a:cxnLst/>
            <a:rect l="l" t="t" r="r" b="b"/>
            <a:pathLst>
              <a:path w="1097915" h="456564">
                <a:moveTo>
                  <a:pt x="1097397" y="456299"/>
                </a:moveTo>
                <a:lnTo>
                  <a:pt x="0" y="456299"/>
                </a:lnTo>
                <a:lnTo>
                  <a:pt x="0" y="0"/>
                </a:lnTo>
                <a:lnTo>
                  <a:pt x="1097397" y="0"/>
                </a:lnTo>
                <a:lnTo>
                  <a:pt x="1097397" y="456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7636634" y="2891269"/>
            <a:ext cx="1097915" cy="45656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360045" marR="272415" indent="-80645">
              <a:lnSpc>
                <a:spcPts val="1050"/>
              </a:lnSpc>
              <a:spcBef>
                <a:spcPts val="770"/>
              </a:spcBef>
            </a:pPr>
            <a:r>
              <a:rPr dirty="0" sz="900">
                <a:latin typeface="Lato"/>
                <a:cs typeface="Lato"/>
              </a:rPr>
              <a:t>CD:</a:t>
            </a:r>
            <a:r>
              <a:rPr dirty="0" sz="900" spc="-120">
                <a:latin typeface="Lato"/>
                <a:cs typeface="Lato"/>
              </a:rPr>
              <a:t> </a:t>
            </a:r>
            <a:r>
              <a:rPr dirty="0" sz="900" spc="-5">
                <a:latin typeface="Lato"/>
                <a:cs typeface="Lato"/>
              </a:rPr>
              <a:t>Model  </a:t>
            </a:r>
            <a:r>
              <a:rPr dirty="0" sz="900">
                <a:latin typeface="Lato"/>
                <a:cs typeface="Lato"/>
              </a:rPr>
              <a:t>Serving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810254" y="3213605"/>
            <a:ext cx="2852420" cy="41275"/>
            <a:chOff x="3810254" y="3213605"/>
            <a:chExt cx="2852420" cy="41275"/>
          </a:xfrm>
        </p:grpSpPr>
        <p:sp>
          <p:nvSpPr>
            <p:cNvPr id="60" name="object 60"/>
            <p:cNvSpPr/>
            <p:nvPr/>
          </p:nvSpPr>
          <p:spPr>
            <a:xfrm>
              <a:off x="6614336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6614336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815017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815017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6671586" y="3005944"/>
            <a:ext cx="714375" cy="50101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97790" rIns="0" bIns="0" rtlCol="0" vert="horz">
            <a:spAutoFit/>
          </a:bodyPr>
          <a:lstStyle/>
          <a:p>
            <a:pPr marL="219075" marR="188595" indent="-23495">
              <a:lnSpc>
                <a:spcPts val="1050"/>
              </a:lnSpc>
              <a:spcBef>
                <a:spcPts val="770"/>
              </a:spcBef>
            </a:pPr>
            <a:r>
              <a:rPr dirty="0" sz="900" spc="-5">
                <a:latin typeface="Lato"/>
                <a:cs typeface="Lato"/>
              </a:rPr>
              <a:t>Model  </a:t>
            </a:r>
            <a:r>
              <a:rPr dirty="0" sz="900" spc="-10">
                <a:latin typeface="Lato"/>
                <a:cs typeface="Lato"/>
              </a:rPr>
              <a:t>Valid.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7462972" y="3098906"/>
            <a:ext cx="165100" cy="41275"/>
            <a:chOff x="7462972" y="3098906"/>
            <a:chExt cx="165100" cy="41275"/>
          </a:xfrm>
        </p:grpSpPr>
        <p:sp>
          <p:nvSpPr>
            <p:cNvPr id="66" name="object 66"/>
            <p:cNvSpPr/>
            <p:nvPr/>
          </p:nvSpPr>
          <p:spPr>
            <a:xfrm>
              <a:off x="7467734" y="3119393"/>
              <a:ext cx="111760" cy="0"/>
            </a:xfrm>
            <a:custGeom>
              <a:avLst/>
              <a:gdLst/>
              <a:ahLst/>
              <a:cxnLst/>
              <a:rect l="l" t="t" r="r" b="b"/>
              <a:pathLst>
                <a:path w="111759" h="0">
                  <a:moveTo>
                    <a:pt x="0" y="0"/>
                  </a:moveTo>
                  <a:lnTo>
                    <a:pt x="1117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7579484" y="31036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579484" y="31036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2546157" y="2810564"/>
            <a:ext cx="112776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Lato"/>
                <a:cs typeface="Lato"/>
              </a:rPr>
              <a:t>Automated</a:t>
            </a:r>
            <a:r>
              <a:rPr dirty="0" sz="1000" spc="-114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Pipeline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819395" y="1231705"/>
            <a:ext cx="7386955" cy="2707005"/>
            <a:chOff x="819395" y="1231705"/>
            <a:chExt cx="7386955" cy="2707005"/>
          </a:xfrm>
        </p:grpSpPr>
        <p:sp>
          <p:nvSpPr>
            <p:cNvPr id="71" name="object 71"/>
            <p:cNvSpPr/>
            <p:nvPr/>
          </p:nvSpPr>
          <p:spPr>
            <a:xfrm>
              <a:off x="4690990" y="1236467"/>
              <a:ext cx="3494404" cy="2654300"/>
            </a:xfrm>
            <a:custGeom>
              <a:avLst/>
              <a:gdLst/>
              <a:ahLst/>
              <a:cxnLst/>
              <a:rect l="l" t="t" r="r" b="b"/>
              <a:pathLst>
                <a:path w="3494404" h="2654300">
                  <a:moveTo>
                    <a:pt x="3473093" y="0"/>
                  </a:moveTo>
                  <a:lnTo>
                    <a:pt x="3473093" y="747748"/>
                  </a:lnTo>
                  <a:lnTo>
                    <a:pt x="0" y="747748"/>
                  </a:lnTo>
                  <a:lnTo>
                    <a:pt x="0" y="1438352"/>
                  </a:lnTo>
                </a:path>
                <a:path w="3494404" h="2654300">
                  <a:moveTo>
                    <a:pt x="3494342" y="2111100"/>
                  </a:moveTo>
                  <a:lnTo>
                    <a:pt x="3494342" y="26542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8169608" y="38907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8169608" y="38907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675265" y="26748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4675265" y="26748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675894" y="3119468"/>
              <a:ext cx="181610" cy="0"/>
            </a:xfrm>
            <a:custGeom>
              <a:avLst/>
              <a:gdLst/>
              <a:ahLst/>
              <a:cxnLst/>
              <a:rect l="l" t="t" r="r" b="b"/>
              <a:pathLst>
                <a:path w="181610" h="0">
                  <a:moveTo>
                    <a:pt x="0" y="0"/>
                  </a:moveTo>
                  <a:lnTo>
                    <a:pt x="1810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856943" y="31037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856943" y="31037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819395" y="2930469"/>
              <a:ext cx="856615" cy="378460"/>
            </a:xfrm>
            <a:custGeom>
              <a:avLst/>
              <a:gdLst/>
              <a:ahLst/>
              <a:cxnLst/>
              <a:rect l="l" t="t" r="r" b="b"/>
              <a:pathLst>
                <a:path w="856614" h="378460">
                  <a:moveTo>
                    <a:pt x="428249" y="377999"/>
                  </a:moveTo>
                  <a:lnTo>
                    <a:pt x="364965" y="375949"/>
                  </a:lnTo>
                  <a:lnTo>
                    <a:pt x="304564" y="369996"/>
                  </a:lnTo>
                  <a:lnTo>
                    <a:pt x="247709" y="360432"/>
                  </a:lnTo>
                  <a:lnTo>
                    <a:pt x="195062" y="347548"/>
                  </a:lnTo>
                  <a:lnTo>
                    <a:pt x="147285" y="331638"/>
                  </a:lnTo>
                  <a:lnTo>
                    <a:pt x="105041" y="312994"/>
                  </a:lnTo>
                  <a:lnTo>
                    <a:pt x="68993" y="291908"/>
                  </a:lnTo>
                  <a:lnTo>
                    <a:pt x="18131" y="243582"/>
                  </a:lnTo>
                  <a:lnTo>
                    <a:pt x="0" y="188999"/>
                  </a:lnTo>
                  <a:lnTo>
                    <a:pt x="4643" y="161072"/>
                  </a:lnTo>
                  <a:lnTo>
                    <a:pt x="39802" y="109325"/>
                  </a:lnTo>
                  <a:lnTo>
                    <a:pt x="105041" y="65004"/>
                  </a:lnTo>
                  <a:lnTo>
                    <a:pt x="147285" y="46360"/>
                  </a:lnTo>
                  <a:lnTo>
                    <a:pt x="195062" y="30450"/>
                  </a:lnTo>
                  <a:lnTo>
                    <a:pt x="247709" y="17567"/>
                  </a:lnTo>
                  <a:lnTo>
                    <a:pt x="304564" y="8002"/>
                  </a:lnTo>
                  <a:lnTo>
                    <a:pt x="364965" y="2049"/>
                  </a:lnTo>
                  <a:lnTo>
                    <a:pt x="428249" y="0"/>
                  </a:lnTo>
                  <a:lnTo>
                    <a:pt x="491532" y="2049"/>
                  </a:lnTo>
                  <a:lnTo>
                    <a:pt x="551932" y="8002"/>
                  </a:lnTo>
                  <a:lnTo>
                    <a:pt x="608787" y="17567"/>
                  </a:lnTo>
                  <a:lnTo>
                    <a:pt x="661434" y="30450"/>
                  </a:lnTo>
                  <a:lnTo>
                    <a:pt x="709211" y="46360"/>
                  </a:lnTo>
                  <a:lnTo>
                    <a:pt x="751455" y="65004"/>
                  </a:lnTo>
                  <a:lnTo>
                    <a:pt x="787504" y="86090"/>
                  </a:lnTo>
                  <a:lnTo>
                    <a:pt x="838366" y="134416"/>
                  </a:lnTo>
                  <a:lnTo>
                    <a:pt x="856498" y="188999"/>
                  </a:lnTo>
                  <a:lnTo>
                    <a:pt x="851854" y="216927"/>
                  </a:lnTo>
                  <a:lnTo>
                    <a:pt x="816695" y="268674"/>
                  </a:lnTo>
                  <a:lnTo>
                    <a:pt x="751455" y="312994"/>
                  </a:lnTo>
                  <a:lnTo>
                    <a:pt x="709211" y="331638"/>
                  </a:lnTo>
                  <a:lnTo>
                    <a:pt x="661434" y="347548"/>
                  </a:lnTo>
                  <a:lnTo>
                    <a:pt x="608787" y="360432"/>
                  </a:lnTo>
                  <a:lnTo>
                    <a:pt x="551932" y="369996"/>
                  </a:lnTo>
                  <a:lnTo>
                    <a:pt x="491532" y="375949"/>
                  </a:lnTo>
                  <a:lnTo>
                    <a:pt x="428249" y="377999"/>
                  </a:lnTo>
                  <a:close/>
                </a:path>
              </a:pathLst>
            </a:custGeom>
            <a:solidFill>
              <a:srgbClr val="BDC8C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1076707" y="3040790"/>
            <a:ext cx="3429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70">
                <a:latin typeface="Lato"/>
                <a:cs typeface="Lato"/>
              </a:rPr>
              <a:t>T</a:t>
            </a:r>
            <a:r>
              <a:rPr dirty="0" sz="800" spc="5">
                <a:latin typeface="Lato"/>
                <a:cs typeface="Lato"/>
              </a:rPr>
              <a:t>rigger</a:t>
            </a:r>
            <a:endParaRPr sz="800">
              <a:latin typeface="Lato"/>
              <a:cs typeface="Lato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805140" y="211524"/>
            <a:ext cx="774700" cy="307340"/>
          </a:xfrm>
          <a:prstGeom prst="rect">
            <a:avLst/>
          </a:prstGeom>
          <a:solidFill>
            <a:srgbClr val="EFEFEF"/>
          </a:solidFill>
        </p:spPr>
        <p:txBody>
          <a:bodyPr wrap="square" lIns="0" tIns="23495" rIns="0" bIns="0" rtlCol="0" vert="horz">
            <a:spAutoFit/>
          </a:bodyPr>
          <a:lstStyle/>
          <a:p>
            <a:pPr marL="202565" marR="194310" indent="41275">
              <a:lnSpc>
                <a:spcPct val="101600"/>
              </a:lnSpc>
              <a:spcBef>
                <a:spcPts val="185"/>
              </a:spcBef>
            </a:pP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>
                <a:latin typeface="Lato"/>
                <a:cs typeface="Lato"/>
              </a:rPr>
              <a:t>Analysis</a:t>
            </a:r>
            <a:endParaRPr sz="800">
              <a:latin typeface="Lato"/>
              <a:cs typeface="Lato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142216" y="3919666"/>
            <a:ext cx="1097915" cy="43497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86995" rIns="0" bIns="0" rtlCol="0" vert="horz">
            <a:spAutoFit/>
          </a:bodyPr>
          <a:lstStyle/>
          <a:p>
            <a:pPr marL="266065" marR="215265" indent="-43180">
              <a:lnSpc>
                <a:spcPts val="1050"/>
              </a:lnSpc>
              <a:spcBef>
                <a:spcPts val="685"/>
              </a:spcBef>
            </a:pPr>
            <a:r>
              <a:rPr dirty="0" sz="900" spc="-10">
                <a:latin typeface="Lato"/>
                <a:cs typeface="Lato"/>
              </a:rPr>
              <a:t>P</a:t>
            </a:r>
            <a:r>
              <a:rPr dirty="0" sz="900">
                <a:latin typeface="Lato"/>
                <a:cs typeface="Lato"/>
              </a:rPr>
              <a:t>erformance  </a:t>
            </a:r>
            <a:r>
              <a:rPr dirty="0" sz="900">
                <a:latin typeface="Lato"/>
                <a:cs typeface="Lato"/>
              </a:rPr>
              <a:t>Monitoring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1227015" y="2071348"/>
            <a:ext cx="6535420" cy="2086610"/>
            <a:chOff x="1227015" y="2071348"/>
            <a:chExt cx="6535420" cy="2086610"/>
          </a:xfrm>
        </p:grpSpPr>
        <p:sp>
          <p:nvSpPr>
            <p:cNvPr id="84" name="object 84"/>
            <p:cNvSpPr/>
            <p:nvPr/>
          </p:nvSpPr>
          <p:spPr>
            <a:xfrm>
              <a:off x="5296664" y="4136841"/>
              <a:ext cx="2460625" cy="635"/>
            </a:xfrm>
            <a:custGeom>
              <a:avLst/>
              <a:gdLst/>
              <a:ahLst/>
              <a:cxnLst/>
              <a:rect l="l" t="t" r="r" b="b"/>
              <a:pathLst>
                <a:path w="2460625" h="635">
                  <a:moveTo>
                    <a:pt x="2460445" y="0"/>
                  </a:moveTo>
                  <a:lnTo>
                    <a:pt x="1201722" y="0"/>
                  </a:lnTo>
                  <a:lnTo>
                    <a:pt x="1201722" y="599"/>
                  </a:lnTo>
                  <a:lnTo>
                    <a:pt x="0" y="5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5253439" y="41217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5253439" y="41217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247509" y="3365718"/>
              <a:ext cx="2894965" cy="771525"/>
            </a:xfrm>
            <a:custGeom>
              <a:avLst/>
              <a:gdLst/>
              <a:ahLst/>
              <a:cxnLst/>
              <a:rect l="l" t="t" r="r" b="b"/>
              <a:pathLst>
                <a:path w="2894965" h="771525">
                  <a:moveTo>
                    <a:pt x="2894706" y="771148"/>
                  </a:moveTo>
                  <a:lnTo>
                    <a:pt x="0" y="771148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231777" y="33224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0" y="43224"/>
                  </a:lnTo>
                  <a:lnTo>
                    <a:pt x="15732" y="0"/>
                  </a:lnTo>
                  <a:lnTo>
                    <a:pt x="3146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231777" y="33224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15732" y="0"/>
                  </a:lnTo>
                  <a:lnTo>
                    <a:pt x="0" y="43224"/>
                  </a:lnTo>
                  <a:lnTo>
                    <a:pt x="3146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6701361" y="2071348"/>
              <a:ext cx="655320" cy="497205"/>
            </a:xfrm>
            <a:custGeom>
              <a:avLst/>
              <a:gdLst/>
              <a:ahLst/>
              <a:cxnLst/>
              <a:rect l="l" t="t" r="r" b="b"/>
              <a:pathLst>
                <a:path w="655320" h="497205">
                  <a:moveTo>
                    <a:pt x="327499" y="497021"/>
                  </a:moveTo>
                  <a:lnTo>
                    <a:pt x="252406" y="494834"/>
                  </a:lnTo>
                  <a:lnTo>
                    <a:pt x="183472" y="488604"/>
                  </a:lnTo>
                  <a:lnTo>
                    <a:pt x="122664" y="478827"/>
                  </a:lnTo>
                  <a:lnTo>
                    <a:pt x="71947" y="466000"/>
                  </a:lnTo>
                  <a:lnTo>
                    <a:pt x="33287" y="450620"/>
                  </a:lnTo>
                  <a:lnTo>
                    <a:pt x="0" y="414186"/>
                  </a:lnTo>
                  <a:lnTo>
                    <a:pt x="0" y="82837"/>
                  </a:lnTo>
                  <a:lnTo>
                    <a:pt x="33287" y="46407"/>
                  </a:lnTo>
                  <a:lnTo>
                    <a:pt x="71947" y="31026"/>
                  </a:lnTo>
                  <a:lnTo>
                    <a:pt x="122664" y="18198"/>
                  </a:lnTo>
                  <a:lnTo>
                    <a:pt x="183472" y="8419"/>
                  </a:lnTo>
                  <a:lnTo>
                    <a:pt x="252406" y="2187"/>
                  </a:lnTo>
                  <a:lnTo>
                    <a:pt x="327499" y="0"/>
                  </a:lnTo>
                  <a:lnTo>
                    <a:pt x="402583" y="2187"/>
                  </a:lnTo>
                  <a:lnTo>
                    <a:pt x="471510" y="8419"/>
                  </a:lnTo>
                  <a:lnTo>
                    <a:pt x="532313" y="18198"/>
                  </a:lnTo>
                  <a:lnTo>
                    <a:pt x="583028" y="31026"/>
                  </a:lnTo>
                  <a:lnTo>
                    <a:pt x="621687" y="46407"/>
                  </a:lnTo>
                  <a:lnTo>
                    <a:pt x="654973" y="82837"/>
                  </a:lnTo>
                  <a:lnTo>
                    <a:pt x="654973" y="414186"/>
                  </a:lnTo>
                  <a:lnTo>
                    <a:pt x="621687" y="450620"/>
                  </a:lnTo>
                  <a:lnTo>
                    <a:pt x="583028" y="466000"/>
                  </a:lnTo>
                  <a:lnTo>
                    <a:pt x="532313" y="478827"/>
                  </a:lnTo>
                  <a:lnTo>
                    <a:pt x="471510" y="488604"/>
                  </a:lnTo>
                  <a:lnTo>
                    <a:pt x="402583" y="494834"/>
                  </a:lnTo>
                  <a:lnTo>
                    <a:pt x="327499" y="497021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6701361" y="2154185"/>
              <a:ext cx="655320" cy="83185"/>
            </a:xfrm>
            <a:custGeom>
              <a:avLst/>
              <a:gdLst/>
              <a:ahLst/>
              <a:cxnLst/>
              <a:rect l="l" t="t" r="r" b="b"/>
              <a:pathLst>
                <a:path w="655320" h="83185">
                  <a:moveTo>
                    <a:pt x="654973" y="0"/>
                  </a:moveTo>
                  <a:lnTo>
                    <a:pt x="646324" y="18993"/>
                  </a:lnTo>
                  <a:lnTo>
                    <a:pt x="621687" y="36429"/>
                  </a:lnTo>
                  <a:lnTo>
                    <a:pt x="583028" y="51810"/>
                  </a:lnTo>
                  <a:lnTo>
                    <a:pt x="532313" y="64638"/>
                  </a:lnTo>
                  <a:lnTo>
                    <a:pt x="471510" y="74417"/>
                  </a:lnTo>
                  <a:lnTo>
                    <a:pt x="402583" y="80649"/>
                  </a:lnTo>
                  <a:lnTo>
                    <a:pt x="327499" y="82837"/>
                  </a:lnTo>
                  <a:lnTo>
                    <a:pt x="252406" y="80649"/>
                  </a:lnTo>
                  <a:lnTo>
                    <a:pt x="183472" y="74417"/>
                  </a:lnTo>
                  <a:lnTo>
                    <a:pt x="122664" y="64638"/>
                  </a:lnTo>
                  <a:lnTo>
                    <a:pt x="71947" y="51810"/>
                  </a:lnTo>
                  <a:lnTo>
                    <a:pt x="33287" y="36429"/>
                  </a:lnTo>
                  <a:lnTo>
                    <a:pt x="8649" y="18993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/>
          <p:cNvSpPr txBox="1"/>
          <p:nvPr/>
        </p:nvSpPr>
        <p:spPr>
          <a:xfrm>
            <a:off x="6830559" y="2220694"/>
            <a:ext cx="397510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20320">
              <a:lnSpc>
                <a:spcPct val="101600"/>
              </a:lnSpc>
              <a:spcBef>
                <a:spcPts val="85"/>
              </a:spcBef>
            </a:pPr>
            <a:r>
              <a:rPr dirty="0" sz="800" spc="-5">
                <a:latin typeface="Lato"/>
                <a:cs typeface="Lato"/>
              </a:rPr>
              <a:t>Models  </a:t>
            </a:r>
            <a:r>
              <a:rPr dirty="0" sz="800" spc="5">
                <a:latin typeface="Lato"/>
                <a:cs typeface="Lato"/>
              </a:rPr>
              <a:t>Registry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6713424" y="743010"/>
            <a:ext cx="616585" cy="530860"/>
            <a:chOff x="6713424" y="743010"/>
            <a:chExt cx="616585" cy="530860"/>
          </a:xfrm>
        </p:grpSpPr>
        <p:sp>
          <p:nvSpPr>
            <p:cNvPr id="94" name="object 94"/>
            <p:cNvSpPr/>
            <p:nvPr/>
          </p:nvSpPr>
          <p:spPr>
            <a:xfrm>
              <a:off x="6718186" y="747773"/>
              <a:ext cx="607060" cy="521334"/>
            </a:xfrm>
            <a:custGeom>
              <a:avLst/>
              <a:gdLst/>
              <a:ahLst/>
              <a:cxnLst/>
              <a:rect l="l" t="t" r="r" b="b"/>
              <a:pathLst>
                <a:path w="607059" h="521334">
                  <a:moveTo>
                    <a:pt x="303274" y="521168"/>
                  </a:moveTo>
                  <a:lnTo>
                    <a:pt x="233734" y="518874"/>
                  </a:lnTo>
                  <a:lnTo>
                    <a:pt x="169899" y="512340"/>
                  </a:lnTo>
                  <a:lnTo>
                    <a:pt x="113589" y="502086"/>
                  </a:lnTo>
                  <a:lnTo>
                    <a:pt x="66624" y="488634"/>
                  </a:lnTo>
                  <a:lnTo>
                    <a:pt x="30824" y="472506"/>
                  </a:lnTo>
                  <a:lnTo>
                    <a:pt x="0" y="434306"/>
                  </a:lnTo>
                  <a:lnTo>
                    <a:pt x="0" y="86862"/>
                  </a:lnTo>
                  <a:lnTo>
                    <a:pt x="30824" y="48662"/>
                  </a:lnTo>
                  <a:lnTo>
                    <a:pt x="66624" y="32534"/>
                  </a:lnTo>
                  <a:lnTo>
                    <a:pt x="113589" y="19082"/>
                  </a:lnTo>
                  <a:lnTo>
                    <a:pt x="169899" y="8828"/>
                  </a:lnTo>
                  <a:lnTo>
                    <a:pt x="233734" y="2294"/>
                  </a:lnTo>
                  <a:lnTo>
                    <a:pt x="303274" y="0"/>
                  </a:lnTo>
                  <a:lnTo>
                    <a:pt x="372806" y="2294"/>
                  </a:lnTo>
                  <a:lnTo>
                    <a:pt x="436638" y="8828"/>
                  </a:lnTo>
                  <a:lnTo>
                    <a:pt x="492949" y="19082"/>
                  </a:lnTo>
                  <a:lnTo>
                    <a:pt x="539916" y="32534"/>
                  </a:lnTo>
                  <a:lnTo>
                    <a:pt x="575720" y="48662"/>
                  </a:lnTo>
                  <a:lnTo>
                    <a:pt x="606548" y="86862"/>
                  </a:lnTo>
                  <a:lnTo>
                    <a:pt x="606548" y="434306"/>
                  </a:lnTo>
                  <a:lnTo>
                    <a:pt x="575720" y="472506"/>
                  </a:lnTo>
                  <a:lnTo>
                    <a:pt x="539916" y="488634"/>
                  </a:lnTo>
                  <a:lnTo>
                    <a:pt x="492949" y="502086"/>
                  </a:lnTo>
                  <a:lnTo>
                    <a:pt x="436638" y="512340"/>
                  </a:lnTo>
                  <a:lnTo>
                    <a:pt x="372806" y="518874"/>
                  </a:lnTo>
                  <a:lnTo>
                    <a:pt x="303274" y="521168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6718186" y="747773"/>
              <a:ext cx="607060" cy="521334"/>
            </a:xfrm>
            <a:custGeom>
              <a:avLst/>
              <a:gdLst/>
              <a:ahLst/>
              <a:cxnLst/>
              <a:rect l="l" t="t" r="r" b="b"/>
              <a:pathLst>
                <a:path w="607059" h="521334">
                  <a:moveTo>
                    <a:pt x="606548" y="86862"/>
                  </a:moveTo>
                  <a:lnTo>
                    <a:pt x="598538" y="106778"/>
                  </a:lnTo>
                  <a:lnTo>
                    <a:pt x="575720" y="125061"/>
                  </a:lnTo>
                  <a:lnTo>
                    <a:pt x="539916" y="141189"/>
                  </a:lnTo>
                  <a:lnTo>
                    <a:pt x="492949" y="154640"/>
                  </a:lnTo>
                  <a:lnTo>
                    <a:pt x="436638" y="164893"/>
                  </a:lnTo>
                  <a:lnTo>
                    <a:pt x="372806" y="171428"/>
                  </a:lnTo>
                  <a:lnTo>
                    <a:pt x="303274" y="173722"/>
                  </a:lnTo>
                  <a:lnTo>
                    <a:pt x="233734" y="171428"/>
                  </a:lnTo>
                  <a:lnTo>
                    <a:pt x="169899" y="164893"/>
                  </a:lnTo>
                  <a:lnTo>
                    <a:pt x="113589" y="154640"/>
                  </a:lnTo>
                  <a:lnTo>
                    <a:pt x="66624" y="141189"/>
                  </a:lnTo>
                  <a:lnTo>
                    <a:pt x="30824" y="125061"/>
                  </a:lnTo>
                  <a:lnTo>
                    <a:pt x="8009" y="106778"/>
                  </a:lnTo>
                  <a:lnTo>
                    <a:pt x="0" y="86862"/>
                  </a:lnTo>
                </a:path>
                <a:path w="607059" h="521334">
                  <a:moveTo>
                    <a:pt x="0" y="86862"/>
                  </a:moveTo>
                  <a:lnTo>
                    <a:pt x="8009" y="66945"/>
                  </a:lnTo>
                  <a:lnTo>
                    <a:pt x="30824" y="48662"/>
                  </a:lnTo>
                  <a:lnTo>
                    <a:pt x="66624" y="32534"/>
                  </a:lnTo>
                  <a:lnTo>
                    <a:pt x="113589" y="19082"/>
                  </a:lnTo>
                  <a:lnTo>
                    <a:pt x="169899" y="8828"/>
                  </a:lnTo>
                  <a:lnTo>
                    <a:pt x="233734" y="2294"/>
                  </a:lnTo>
                  <a:lnTo>
                    <a:pt x="303274" y="0"/>
                  </a:lnTo>
                  <a:lnTo>
                    <a:pt x="372806" y="2294"/>
                  </a:lnTo>
                  <a:lnTo>
                    <a:pt x="436638" y="8828"/>
                  </a:lnTo>
                  <a:lnTo>
                    <a:pt x="492949" y="19082"/>
                  </a:lnTo>
                  <a:lnTo>
                    <a:pt x="539916" y="32534"/>
                  </a:lnTo>
                  <a:lnTo>
                    <a:pt x="575720" y="48662"/>
                  </a:lnTo>
                  <a:lnTo>
                    <a:pt x="606548" y="86862"/>
                  </a:lnTo>
                  <a:lnTo>
                    <a:pt x="606548" y="434306"/>
                  </a:lnTo>
                  <a:lnTo>
                    <a:pt x="575720" y="472506"/>
                  </a:lnTo>
                  <a:lnTo>
                    <a:pt x="539916" y="488634"/>
                  </a:lnTo>
                  <a:lnTo>
                    <a:pt x="492949" y="502086"/>
                  </a:lnTo>
                  <a:lnTo>
                    <a:pt x="436638" y="512340"/>
                  </a:lnTo>
                  <a:lnTo>
                    <a:pt x="372806" y="518874"/>
                  </a:lnTo>
                  <a:lnTo>
                    <a:pt x="303274" y="521168"/>
                  </a:lnTo>
                  <a:lnTo>
                    <a:pt x="233734" y="518874"/>
                  </a:lnTo>
                  <a:lnTo>
                    <a:pt x="169899" y="512340"/>
                  </a:lnTo>
                  <a:lnTo>
                    <a:pt x="113589" y="502086"/>
                  </a:lnTo>
                  <a:lnTo>
                    <a:pt x="66624" y="488634"/>
                  </a:lnTo>
                  <a:lnTo>
                    <a:pt x="30824" y="472506"/>
                  </a:lnTo>
                  <a:lnTo>
                    <a:pt x="0" y="434306"/>
                  </a:lnTo>
                  <a:lnTo>
                    <a:pt x="0" y="8686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/>
          <p:cNvSpPr txBox="1"/>
          <p:nvPr/>
        </p:nvSpPr>
        <p:spPr>
          <a:xfrm>
            <a:off x="6873877" y="930757"/>
            <a:ext cx="29591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latin typeface="Lato"/>
                <a:cs typeface="Lato"/>
              </a:rPr>
              <a:t>Source</a:t>
            </a:r>
            <a:endParaRPr sz="700">
              <a:latin typeface="Lato"/>
              <a:cs typeface="Lato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805776" y="1035532"/>
            <a:ext cx="43180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5">
                <a:latin typeface="Lato"/>
                <a:cs typeface="Lato"/>
              </a:rPr>
              <a:t>repository</a:t>
            </a:r>
            <a:endParaRPr sz="700">
              <a:latin typeface="Lato"/>
              <a:cs typeface="Lato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5586851" y="846323"/>
            <a:ext cx="2619375" cy="2164715"/>
            <a:chOff x="5586851" y="846323"/>
            <a:chExt cx="2619375" cy="2164715"/>
          </a:xfrm>
        </p:grpSpPr>
        <p:sp>
          <p:nvSpPr>
            <p:cNvPr id="99" name="object 99"/>
            <p:cNvSpPr/>
            <p:nvPr/>
          </p:nvSpPr>
          <p:spPr>
            <a:xfrm>
              <a:off x="8169508" y="28342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8169508" y="28342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7028735" y="2625394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w="0" h="381000">
                  <a:moveTo>
                    <a:pt x="0" y="3805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7013010" y="25821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7013010" y="25821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5591613" y="1008952"/>
              <a:ext cx="1069975" cy="10160"/>
            </a:xfrm>
            <a:custGeom>
              <a:avLst/>
              <a:gdLst/>
              <a:ahLst/>
              <a:cxnLst/>
              <a:rect l="l" t="t" r="r" b="b"/>
              <a:pathLst>
                <a:path w="1069975" h="10159">
                  <a:moveTo>
                    <a:pt x="0" y="9964"/>
                  </a:moveTo>
                  <a:lnTo>
                    <a:pt x="106934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6660811" y="99322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99" y="31462"/>
                  </a:moveTo>
                  <a:lnTo>
                    <a:pt x="0" y="0"/>
                  </a:lnTo>
                  <a:lnTo>
                    <a:pt x="43374" y="15327"/>
                  </a:lnTo>
                  <a:lnTo>
                    <a:pt x="299" y="31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6660811" y="99322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99" y="31462"/>
                  </a:moveTo>
                  <a:lnTo>
                    <a:pt x="43374" y="15327"/>
                  </a:lnTo>
                  <a:lnTo>
                    <a:pt x="0" y="0"/>
                  </a:lnTo>
                  <a:lnTo>
                    <a:pt x="299" y="3146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5745913" y="85108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546048" y="307021"/>
                  </a:moveTo>
                  <a:lnTo>
                    <a:pt x="0" y="307021"/>
                  </a:lnTo>
                  <a:lnTo>
                    <a:pt x="136499" y="0"/>
                  </a:lnTo>
                  <a:lnTo>
                    <a:pt x="682548" y="0"/>
                  </a:lnTo>
                  <a:lnTo>
                    <a:pt x="546048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5745913" y="85108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0" y="307021"/>
                  </a:moveTo>
                  <a:lnTo>
                    <a:pt x="136499" y="0"/>
                  </a:lnTo>
                  <a:lnTo>
                    <a:pt x="682548" y="0"/>
                  </a:lnTo>
                  <a:lnTo>
                    <a:pt x="546048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5753788" y="88682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546048" y="307021"/>
                  </a:moveTo>
                  <a:lnTo>
                    <a:pt x="0" y="307021"/>
                  </a:lnTo>
                  <a:lnTo>
                    <a:pt x="136524" y="0"/>
                  </a:lnTo>
                  <a:lnTo>
                    <a:pt x="682573" y="0"/>
                  </a:lnTo>
                  <a:lnTo>
                    <a:pt x="546048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5753788" y="88682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0" y="307021"/>
                  </a:moveTo>
                  <a:lnTo>
                    <a:pt x="136524" y="0"/>
                  </a:lnTo>
                  <a:lnTo>
                    <a:pt x="682573" y="0"/>
                  </a:lnTo>
                  <a:lnTo>
                    <a:pt x="546048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1" name="object 111"/>
          <p:cNvSpPr txBox="1"/>
          <p:nvPr/>
        </p:nvSpPr>
        <p:spPr>
          <a:xfrm>
            <a:off x="5937930" y="929339"/>
            <a:ext cx="30797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600" spc="-45">
                <a:latin typeface="Lato"/>
                <a:cs typeface="Lato"/>
              </a:rPr>
              <a:t>Sour</a:t>
            </a:r>
            <a:r>
              <a:rPr dirty="0" baseline="27777" sz="900" spc="-67">
                <a:latin typeface="Lato"/>
                <a:cs typeface="Lato"/>
              </a:rPr>
              <a:t>c</a:t>
            </a:r>
            <a:r>
              <a:rPr dirty="0" sz="600" spc="-45">
                <a:latin typeface="Lato"/>
                <a:cs typeface="Lato"/>
              </a:rPr>
              <a:t>ce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5749025" y="924685"/>
            <a:ext cx="724535" cy="316865"/>
            <a:chOff x="5749025" y="924685"/>
            <a:chExt cx="724535" cy="316865"/>
          </a:xfrm>
        </p:grpSpPr>
        <p:sp>
          <p:nvSpPr>
            <p:cNvPr id="113" name="object 113"/>
            <p:cNvSpPr/>
            <p:nvPr/>
          </p:nvSpPr>
          <p:spPr>
            <a:xfrm>
              <a:off x="5753788" y="929448"/>
              <a:ext cx="715010" cy="307340"/>
            </a:xfrm>
            <a:custGeom>
              <a:avLst/>
              <a:gdLst/>
              <a:ahLst/>
              <a:cxnLst/>
              <a:rect l="l" t="t" r="r" b="b"/>
              <a:pathLst>
                <a:path w="715010" h="307340">
                  <a:moveTo>
                    <a:pt x="571623" y="307021"/>
                  </a:moveTo>
                  <a:lnTo>
                    <a:pt x="0" y="307021"/>
                  </a:lnTo>
                  <a:lnTo>
                    <a:pt x="142899" y="0"/>
                  </a:lnTo>
                  <a:lnTo>
                    <a:pt x="714523" y="0"/>
                  </a:lnTo>
                  <a:lnTo>
                    <a:pt x="571623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5753788" y="929448"/>
              <a:ext cx="715010" cy="307340"/>
            </a:xfrm>
            <a:custGeom>
              <a:avLst/>
              <a:gdLst/>
              <a:ahLst/>
              <a:cxnLst/>
              <a:rect l="l" t="t" r="r" b="b"/>
              <a:pathLst>
                <a:path w="715010" h="307340">
                  <a:moveTo>
                    <a:pt x="0" y="307021"/>
                  </a:moveTo>
                  <a:lnTo>
                    <a:pt x="142899" y="0"/>
                  </a:lnTo>
                  <a:lnTo>
                    <a:pt x="714523" y="0"/>
                  </a:lnTo>
                  <a:lnTo>
                    <a:pt x="571623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/>
          <p:cNvSpPr txBox="1"/>
          <p:nvPr/>
        </p:nvSpPr>
        <p:spPr>
          <a:xfrm>
            <a:off x="5930043" y="971960"/>
            <a:ext cx="32194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3888" sz="900" spc="-179">
                <a:latin typeface="Lato"/>
                <a:cs typeface="Lato"/>
              </a:rPr>
              <a:t>c</a:t>
            </a:r>
            <a:r>
              <a:rPr dirty="0" sz="600" spc="-120">
                <a:latin typeface="Lato"/>
                <a:cs typeface="Lato"/>
              </a:rPr>
              <a:t>S</a:t>
            </a:r>
            <a:r>
              <a:rPr dirty="0" baseline="-13888" sz="900" spc="-179">
                <a:latin typeface="Lato"/>
                <a:cs typeface="Lato"/>
              </a:rPr>
              <a:t>o</a:t>
            </a:r>
            <a:r>
              <a:rPr dirty="0" sz="600" spc="-120">
                <a:latin typeface="Lato"/>
                <a:cs typeface="Lato"/>
              </a:rPr>
              <a:t>o</a:t>
            </a:r>
            <a:r>
              <a:rPr dirty="0" baseline="-13888" sz="900" spc="-179">
                <a:latin typeface="Lato"/>
                <a:cs typeface="Lato"/>
              </a:rPr>
              <a:t>d</a:t>
            </a:r>
            <a:r>
              <a:rPr dirty="0" sz="600" spc="-120">
                <a:latin typeface="Lato"/>
                <a:cs typeface="Lato"/>
              </a:rPr>
              <a:t>u</a:t>
            </a:r>
            <a:r>
              <a:rPr dirty="0" baseline="-13888" sz="900" spc="-179">
                <a:latin typeface="Lato"/>
                <a:cs typeface="Lato"/>
              </a:rPr>
              <a:t>e</a:t>
            </a:r>
            <a:r>
              <a:rPr dirty="0" sz="600" spc="-120">
                <a:latin typeface="Lato"/>
                <a:cs typeface="Lato"/>
              </a:rPr>
              <a:t>rce</a:t>
            </a:r>
            <a:endParaRPr sz="600">
              <a:latin typeface="Lato"/>
              <a:cs typeface="Lato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969721" y="1067209"/>
            <a:ext cx="18605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latin typeface="Lato"/>
                <a:cs typeface="Lato"/>
              </a:rPr>
              <a:t>c</a:t>
            </a:r>
            <a:r>
              <a:rPr dirty="0" sz="600" spc="-10">
                <a:latin typeface="Lato"/>
                <a:cs typeface="Lato"/>
              </a:rPr>
              <a:t>o</a:t>
            </a:r>
            <a:r>
              <a:rPr dirty="0" sz="600" spc="-5">
                <a:latin typeface="Lato"/>
                <a:cs typeface="Lato"/>
              </a:rPr>
              <a:t>d</a:t>
            </a:r>
            <a:r>
              <a:rPr dirty="0" sz="600" spc="-5">
                <a:latin typeface="Lato"/>
                <a:cs typeface="Lato"/>
              </a:rPr>
              <a:t>e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2006068" y="987862"/>
            <a:ext cx="5615305" cy="2474595"/>
            <a:chOff x="2006068" y="987862"/>
            <a:chExt cx="5615305" cy="2474595"/>
          </a:xfrm>
        </p:grpSpPr>
        <p:sp>
          <p:nvSpPr>
            <p:cNvPr id="118" name="object 118"/>
            <p:cNvSpPr/>
            <p:nvPr/>
          </p:nvSpPr>
          <p:spPr>
            <a:xfrm>
              <a:off x="7324735" y="1008357"/>
              <a:ext cx="248920" cy="0"/>
            </a:xfrm>
            <a:custGeom>
              <a:avLst/>
              <a:gdLst/>
              <a:ahLst/>
              <a:cxnLst/>
              <a:rect l="l" t="t" r="r" b="b"/>
              <a:pathLst>
                <a:path w="248920" h="0">
                  <a:moveTo>
                    <a:pt x="0" y="0"/>
                  </a:moveTo>
                  <a:lnTo>
                    <a:pt x="2485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7573284" y="9926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7573284" y="9926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2006068" y="3005943"/>
              <a:ext cx="714375" cy="456565"/>
            </a:xfrm>
            <a:custGeom>
              <a:avLst/>
              <a:gdLst/>
              <a:ahLst/>
              <a:cxnLst/>
              <a:rect l="l" t="t" r="r" b="b"/>
              <a:pathLst>
                <a:path w="714375" h="456564">
                  <a:moveTo>
                    <a:pt x="714301" y="456299"/>
                  </a:moveTo>
                  <a:lnTo>
                    <a:pt x="0" y="456299"/>
                  </a:lnTo>
                  <a:lnTo>
                    <a:pt x="0" y="0"/>
                  </a:lnTo>
                  <a:lnTo>
                    <a:pt x="714301" y="0"/>
                  </a:lnTo>
                  <a:lnTo>
                    <a:pt x="714301" y="456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2" name="object 122"/>
          <p:cNvSpPr txBox="1"/>
          <p:nvPr/>
        </p:nvSpPr>
        <p:spPr>
          <a:xfrm>
            <a:off x="2090081" y="3083478"/>
            <a:ext cx="831215" cy="295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0495">
              <a:lnSpc>
                <a:spcPts val="1065"/>
              </a:lnSpc>
              <a:spcBef>
                <a:spcPts val="100"/>
              </a:spcBef>
              <a:tabLst>
                <a:tab pos="629920" algn="l"/>
                <a:tab pos="817880" algn="l"/>
              </a:tabLst>
            </a:pPr>
            <a:r>
              <a:rPr dirty="0" sz="900" spc="5">
                <a:latin typeface="Lato"/>
                <a:cs typeface="Lato"/>
              </a:rPr>
              <a:t>Data	</a:t>
            </a:r>
            <a:r>
              <a:rPr dirty="0" u="sng" sz="900" spc="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1065"/>
              </a:lnSpc>
            </a:pPr>
            <a:r>
              <a:rPr dirty="0" sz="900" spc="5">
                <a:latin typeface="Lato"/>
                <a:cs typeface="Lato"/>
              </a:rPr>
              <a:t>Extraction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332389" y="360211"/>
            <a:ext cx="8225790" cy="3781425"/>
            <a:chOff x="332389" y="360211"/>
            <a:chExt cx="8225790" cy="3781425"/>
          </a:xfrm>
        </p:grpSpPr>
        <p:sp>
          <p:nvSpPr>
            <p:cNvPr id="124" name="object 124"/>
            <p:cNvSpPr/>
            <p:nvPr/>
          </p:nvSpPr>
          <p:spPr>
            <a:xfrm>
              <a:off x="2881919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2881919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1011522" y="2239442"/>
              <a:ext cx="1351915" cy="709930"/>
            </a:xfrm>
            <a:custGeom>
              <a:avLst/>
              <a:gdLst/>
              <a:ahLst/>
              <a:cxnLst/>
              <a:rect l="l" t="t" r="r" b="b"/>
              <a:pathLst>
                <a:path w="1351914" h="709930">
                  <a:moveTo>
                    <a:pt x="0" y="0"/>
                  </a:moveTo>
                  <a:lnTo>
                    <a:pt x="0" y="383251"/>
                  </a:lnTo>
                  <a:lnTo>
                    <a:pt x="1351794" y="383251"/>
                  </a:lnTo>
                  <a:lnTo>
                    <a:pt x="1351794" y="709351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2347585" y="29487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4"/>
                  </a:moveTo>
                  <a:lnTo>
                    <a:pt x="0" y="0"/>
                  </a:lnTo>
                  <a:lnTo>
                    <a:pt x="31467" y="0"/>
                  </a:lnTo>
                  <a:lnTo>
                    <a:pt x="15732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2347585" y="29487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4"/>
                  </a:lnTo>
                  <a:lnTo>
                    <a:pt x="31467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37151" y="1018960"/>
              <a:ext cx="3805554" cy="3118485"/>
            </a:xfrm>
            <a:custGeom>
              <a:avLst/>
              <a:gdLst/>
              <a:ahLst/>
              <a:cxnLst/>
              <a:rect l="l" t="t" r="r" b="b"/>
              <a:pathLst>
                <a:path w="3805554" h="3118485">
                  <a:moveTo>
                    <a:pt x="3805064" y="3117906"/>
                  </a:moveTo>
                  <a:lnTo>
                    <a:pt x="0" y="3117906"/>
                  </a:lnTo>
                  <a:lnTo>
                    <a:pt x="0" y="0"/>
                  </a:lnTo>
                  <a:lnTo>
                    <a:pt x="23640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573561" y="100322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573561" y="100322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592842" y="364974"/>
              <a:ext cx="1212850" cy="264160"/>
            </a:xfrm>
            <a:custGeom>
              <a:avLst/>
              <a:gdLst/>
              <a:ahLst/>
              <a:cxnLst/>
              <a:rect l="l" t="t" r="r" b="b"/>
              <a:pathLst>
                <a:path w="1212850" h="264159">
                  <a:moveTo>
                    <a:pt x="1212297" y="0"/>
                  </a:moveTo>
                  <a:lnTo>
                    <a:pt x="0" y="0"/>
                  </a:lnTo>
                  <a:lnTo>
                    <a:pt x="0" y="2635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577117" y="6285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3577117" y="6285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7830933" y="2188170"/>
              <a:ext cx="722630" cy="373380"/>
            </a:xfrm>
            <a:custGeom>
              <a:avLst/>
              <a:gdLst/>
              <a:ahLst/>
              <a:cxnLst/>
              <a:rect l="l" t="t" r="r" b="b"/>
              <a:pathLst>
                <a:path w="722629" h="373380">
                  <a:moveTo>
                    <a:pt x="204383" y="373105"/>
                  </a:moveTo>
                  <a:lnTo>
                    <a:pt x="161447" y="372451"/>
                  </a:lnTo>
                  <a:lnTo>
                    <a:pt x="113660" y="369123"/>
                  </a:lnTo>
                  <a:lnTo>
                    <a:pt x="60138" y="362760"/>
                  </a:lnTo>
                  <a:lnTo>
                    <a:pt x="0" y="352999"/>
                  </a:lnTo>
                  <a:lnTo>
                    <a:pt x="0" y="0"/>
                  </a:lnTo>
                  <a:lnTo>
                    <a:pt x="722398" y="0"/>
                  </a:lnTo>
                  <a:lnTo>
                    <a:pt x="722398" y="303134"/>
                  </a:lnTo>
                  <a:lnTo>
                    <a:pt x="662259" y="304272"/>
                  </a:lnTo>
                  <a:lnTo>
                    <a:pt x="608738" y="307446"/>
                  </a:lnTo>
                  <a:lnTo>
                    <a:pt x="560950" y="312294"/>
                  </a:lnTo>
                  <a:lnTo>
                    <a:pt x="518015" y="318452"/>
                  </a:lnTo>
                  <a:lnTo>
                    <a:pt x="479050" y="325559"/>
                  </a:lnTo>
                  <a:lnTo>
                    <a:pt x="409501" y="341170"/>
                  </a:lnTo>
                  <a:lnTo>
                    <a:pt x="377152" y="348951"/>
                  </a:lnTo>
                  <a:lnTo>
                    <a:pt x="345245" y="356230"/>
                  </a:lnTo>
                  <a:lnTo>
                    <a:pt x="312897" y="362648"/>
                  </a:lnTo>
                  <a:lnTo>
                    <a:pt x="279225" y="367841"/>
                  </a:lnTo>
                  <a:lnTo>
                    <a:pt x="243348" y="371447"/>
                  </a:lnTo>
                  <a:lnTo>
                    <a:pt x="204383" y="373105"/>
                  </a:lnTo>
                  <a:close/>
                </a:path>
              </a:pathLst>
            </a:custGeom>
            <a:solidFill>
              <a:srgbClr val="B3A7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7830933" y="2188170"/>
              <a:ext cx="722630" cy="373380"/>
            </a:xfrm>
            <a:custGeom>
              <a:avLst/>
              <a:gdLst/>
              <a:ahLst/>
              <a:cxnLst/>
              <a:rect l="l" t="t" r="r" b="b"/>
              <a:pathLst>
                <a:path w="722629" h="373380">
                  <a:moveTo>
                    <a:pt x="0" y="0"/>
                  </a:moveTo>
                  <a:lnTo>
                    <a:pt x="722398" y="0"/>
                  </a:lnTo>
                  <a:lnTo>
                    <a:pt x="722398" y="303134"/>
                  </a:lnTo>
                  <a:lnTo>
                    <a:pt x="662259" y="304272"/>
                  </a:lnTo>
                  <a:lnTo>
                    <a:pt x="608738" y="307446"/>
                  </a:lnTo>
                  <a:lnTo>
                    <a:pt x="560950" y="312294"/>
                  </a:lnTo>
                  <a:lnTo>
                    <a:pt x="518015" y="318452"/>
                  </a:lnTo>
                  <a:lnTo>
                    <a:pt x="479050" y="325559"/>
                  </a:lnTo>
                  <a:lnTo>
                    <a:pt x="409501" y="341170"/>
                  </a:lnTo>
                  <a:lnTo>
                    <a:pt x="377152" y="348951"/>
                  </a:lnTo>
                  <a:lnTo>
                    <a:pt x="345245" y="356230"/>
                  </a:lnTo>
                  <a:lnTo>
                    <a:pt x="312897" y="362648"/>
                  </a:lnTo>
                  <a:lnTo>
                    <a:pt x="279225" y="367841"/>
                  </a:lnTo>
                  <a:lnTo>
                    <a:pt x="243348" y="371447"/>
                  </a:lnTo>
                  <a:lnTo>
                    <a:pt x="204383" y="373105"/>
                  </a:lnTo>
                  <a:lnTo>
                    <a:pt x="161447" y="372451"/>
                  </a:lnTo>
                  <a:lnTo>
                    <a:pt x="113660" y="369123"/>
                  </a:lnTo>
                  <a:lnTo>
                    <a:pt x="60138" y="362760"/>
                  </a:lnTo>
                  <a:lnTo>
                    <a:pt x="0" y="352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7" name="object 137"/>
          <p:cNvSpPr txBox="1"/>
          <p:nvPr/>
        </p:nvSpPr>
        <p:spPr>
          <a:xfrm>
            <a:off x="7343635" y="2199152"/>
            <a:ext cx="1029335" cy="271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  <a:tabLst>
                <a:tab pos="668020" algn="l"/>
              </a:tabLst>
            </a:pPr>
            <a:r>
              <a:rPr dirty="0" u="dashLo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u="dashLong" sz="800" spc="-7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T</a:t>
            </a:r>
            <a:r>
              <a:rPr dirty="0" u="dashLong" sz="800" spc="1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r</a:t>
            </a:r>
            <a:r>
              <a:rPr dirty="0" u="dashLong" sz="800" spc="5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a</a:t>
            </a:r>
            <a:r>
              <a:rPr dirty="0" sz="800">
                <a:latin typeface="Lato"/>
                <a:cs typeface="Lato"/>
              </a:rPr>
              <a:t>ined</a:t>
            </a:r>
            <a:endParaRPr sz="800">
              <a:latin typeface="Lato"/>
              <a:cs typeface="Lato"/>
            </a:endParaRPr>
          </a:p>
          <a:p>
            <a:pPr algn="r" marR="29209">
              <a:lnSpc>
                <a:spcPct val="100000"/>
              </a:lnSpc>
              <a:spcBef>
                <a:spcPts val="15"/>
              </a:spcBef>
            </a:pPr>
            <a:r>
              <a:rPr dirty="0" sz="800" spc="-5">
                <a:latin typeface="Lato"/>
                <a:cs typeface="Lato"/>
              </a:rPr>
              <a:t>Model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38" name="object 138"/>
          <p:cNvGrpSpPr/>
          <p:nvPr/>
        </p:nvGrpSpPr>
        <p:grpSpPr>
          <a:xfrm>
            <a:off x="703488" y="1594644"/>
            <a:ext cx="616585" cy="649605"/>
            <a:chOff x="703488" y="1594644"/>
            <a:chExt cx="616585" cy="649605"/>
          </a:xfrm>
        </p:grpSpPr>
        <p:sp>
          <p:nvSpPr>
            <p:cNvPr id="139" name="object 139"/>
            <p:cNvSpPr/>
            <p:nvPr/>
          </p:nvSpPr>
          <p:spPr>
            <a:xfrm>
              <a:off x="708251" y="1599406"/>
              <a:ext cx="607060" cy="640080"/>
            </a:xfrm>
            <a:custGeom>
              <a:avLst/>
              <a:gdLst/>
              <a:ahLst/>
              <a:cxnLst/>
              <a:rect l="l" t="t" r="r" b="b"/>
              <a:pathLst>
                <a:path w="607060" h="640080">
                  <a:moveTo>
                    <a:pt x="303271" y="640036"/>
                  </a:moveTo>
                  <a:lnTo>
                    <a:pt x="233734" y="637218"/>
                  </a:lnTo>
                  <a:lnTo>
                    <a:pt x="169900" y="629194"/>
                  </a:lnTo>
                  <a:lnTo>
                    <a:pt x="113590" y="616601"/>
                  </a:lnTo>
                  <a:lnTo>
                    <a:pt x="66625" y="600082"/>
                  </a:lnTo>
                  <a:lnTo>
                    <a:pt x="30824" y="580276"/>
                  </a:lnTo>
                  <a:lnTo>
                    <a:pt x="0" y="533363"/>
                  </a:lnTo>
                  <a:lnTo>
                    <a:pt x="0" y="106672"/>
                  </a:lnTo>
                  <a:lnTo>
                    <a:pt x="30824" y="59759"/>
                  </a:lnTo>
                  <a:lnTo>
                    <a:pt x="66625" y="39953"/>
                  </a:lnTo>
                  <a:lnTo>
                    <a:pt x="113590" y="23434"/>
                  </a:lnTo>
                  <a:lnTo>
                    <a:pt x="169900" y="10842"/>
                  </a:lnTo>
                  <a:lnTo>
                    <a:pt x="233734" y="2817"/>
                  </a:lnTo>
                  <a:lnTo>
                    <a:pt x="303271" y="0"/>
                  </a:lnTo>
                  <a:lnTo>
                    <a:pt x="372808" y="2817"/>
                  </a:lnTo>
                  <a:lnTo>
                    <a:pt x="436641" y="10842"/>
                  </a:lnTo>
                  <a:lnTo>
                    <a:pt x="492950" y="23434"/>
                  </a:lnTo>
                  <a:lnTo>
                    <a:pt x="539915" y="39953"/>
                  </a:lnTo>
                  <a:lnTo>
                    <a:pt x="575716" y="59759"/>
                  </a:lnTo>
                  <a:lnTo>
                    <a:pt x="606541" y="106672"/>
                  </a:lnTo>
                  <a:lnTo>
                    <a:pt x="606541" y="533363"/>
                  </a:lnTo>
                  <a:lnTo>
                    <a:pt x="575716" y="580276"/>
                  </a:lnTo>
                  <a:lnTo>
                    <a:pt x="539915" y="600082"/>
                  </a:lnTo>
                  <a:lnTo>
                    <a:pt x="492950" y="616601"/>
                  </a:lnTo>
                  <a:lnTo>
                    <a:pt x="436641" y="629194"/>
                  </a:lnTo>
                  <a:lnTo>
                    <a:pt x="372808" y="637218"/>
                  </a:lnTo>
                  <a:lnTo>
                    <a:pt x="303271" y="640036"/>
                  </a:lnTo>
                  <a:close/>
                </a:path>
              </a:pathLst>
            </a:custGeom>
            <a:solidFill>
              <a:srgbClr val="BDC8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708251" y="1599406"/>
              <a:ext cx="607060" cy="640080"/>
            </a:xfrm>
            <a:custGeom>
              <a:avLst/>
              <a:gdLst/>
              <a:ahLst/>
              <a:cxnLst/>
              <a:rect l="l" t="t" r="r" b="b"/>
              <a:pathLst>
                <a:path w="607060" h="640080">
                  <a:moveTo>
                    <a:pt x="606541" y="106672"/>
                  </a:moveTo>
                  <a:lnTo>
                    <a:pt x="598531" y="131130"/>
                  </a:lnTo>
                  <a:lnTo>
                    <a:pt x="575716" y="153583"/>
                  </a:lnTo>
                  <a:lnTo>
                    <a:pt x="539915" y="173389"/>
                  </a:lnTo>
                  <a:lnTo>
                    <a:pt x="492950" y="189909"/>
                  </a:lnTo>
                  <a:lnTo>
                    <a:pt x="436641" y="202502"/>
                  </a:lnTo>
                  <a:lnTo>
                    <a:pt x="372808" y="210527"/>
                  </a:lnTo>
                  <a:lnTo>
                    <a:pt x="303271" y="213344"/>
                  </a:lnTo>
                  <a:lnTo>
                    <a:pt x="233734" y="210527"/>
                  </a:lnTo>
                  <a:lnTo>
                    <a:pt x="169900" y="202502"/>
                  </a:lnTo>
                  <a:lnTo>
                    <a:pt x="113590" y="189909"/>
                  </a:lnTo>
                  <a:lnTo>
                    <a:pt x="66625" y="173389"/>
                  </a:lnTo>
                  <a:lnTo>
                    <a:pt x="30824" y="153583"/>
                  </a:lnTo>
                  <a:lnTo>
                    <a:pt x="8009" y="131130"/>
                  </a:lnTo>
                  <a:lnTo>
                    <a:pt x="0" y="106672"/>
                  </a:lnTo>
                </a:path>
                <a:path w="607060" h="640080">
                  <a:moveTo>
                    <a:pt x="0" y="106672"/>
                  </a:moveTo>
                  <a:lnTo>
                    <a:pt x="8009" y="82212"/>
                  </a:lnTo>
                  <a:lnTo>
                    <a:pt x="30824" y="59759"/>
                  </a:lnTo>
                  <a:lnTo>
                    <a:pt x="66625" y="39953"/>
                  </a:lnTo>
                  <a:lnTo>
                    <a:pt x="113590" y="23434"/>
                  </a:lnTo>
                  <a:lnTo>
                    <a:pt x="169900" y="10842"/>
                  </a:lnTo>
                  <a:lnTo>
                    <a:pt x="233734" y="2817"/>
                  </a:lnTo>
                  <a:lnTo>
                    <a:pt x="303271" y="0"/>
                  </a:lnTo>
                  <a:lnTo>
                    <a:pt x="372808" y="2817"/>
                  </a:lnTo>
                  <a:lnTo>
                    <a:pt x="436641" y="10842"/>
                  </a:lnTo>
                  <a:lnTo>
                    <a:pt x="492950" y="23434"/>
                  </a:lnTo>
                  <a:lnTo>
                    <a:pt x="539915" y="39953"/>
                  </a:lnTo>
                  <a:lnTo>
                    <a:pt x="575716" y="59759"/>
                  </a:lnTo>
                  <a:lnTo>
                    <a:pt x="606541" y="106672"/>
                  </a:lnTo>
                  <a:lnTo>
                    <a:pt x="606541" y="533363"/>
                  </a:lnTo>
                  <a:lnTo>
                    <a:pt x="575716" y="580276"/>
                  </a:lnTo>
                  <a:lnTo>
                    <a:pt x="539915" y="600082"/>
                  </a:lnTo>
                  <a:lnTo>
                    <a:pt x="492950" y="616601"/>
                  </a:lnTo>
                  <a:lnTo>
                    <a:pt x="436641" y="629194"/>
                  </a:lnTo>
                  <a:lnTo>
                    <a:pt x="372808" y="637218"/>
                  </a:lnTo>
                  <a:lnTo>
                    <a:pt x="303271" y="640036"/>
                  </a:lnTo>
                  <a:lnTo>
                    <a:pt x="233734" y="637218"/>
                  </a:lnTo>
                  <a:lnTo>
                    <a:pt x="169900" y="629194"/>
                  </a:lnTo>
                  <a:lnTo>
                    <a:pt x="113590" y="616601"/>
                  </a:lnTo>
                  <a:lnTo>
                    <a:pt x="66625" y="600082"/>
                  </a:lnTo>
                  <a:lnTo>
                    <a:pt x="30824" y="580276"/>
                  </a:lnTo>
                  <a:lnTo>
                    <a:pt x="0" y="533363"/>
                  </a:lnTo>
                  <a:lnTo>
                    <a:pt x="0" y="10667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1" name="object 141"/>
          <p:cNvSpPr txBox="1"/>
          <p:nvPr/>
        </p:nvSpPr>
        <p:spPr>
          <a:xfrm>
            <a:off x="877730" y="1956001"/>
            <a:ext cx="2679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Lato"/>
                <a:cs typeface="Lato"/>
              </a:rPr>
              <a:t>Store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410009" y="1201467"/>
            <a:ext cx="7796530" cy="3367404"/>
            <a:chOff x="410009" y="1201467"/>
            <a:chExt cx="7796530" cy="3367404"/>
          </a:xfrm>
        </p:grpSpPr>
        <p:sp>
          <p:nvSpPr>
            <p:cNvPr id="143" name="object 143"/>
            <p:cNvSpPr/>
            <p:nvPr/>
          </p:nvSpPr>
          <p:spPr>
            <a:xfrm>
              <a:off x="414771" y="1919423"/>
              <a:ext cx="7771130" cy="2644775"/>
            </a:xfrm>
            <a:custGeom>
              <a:avLst/>
              <a:gdLst/>
              <a:ahLst/>
              <a:cxnLst/>
              <a:rect l="l" t="t" r="r" b="b"/>
              <a:pathLst>
                <a:path w="7771130" h="2644775">
                  <a:moveTo>
                    <a:pt x="293479" y="0"/>
                  </a:moveTo>
                  <a:lnTo>
                    <a:pt x="0" y="0"/>
                  </a:lnTo>
                  <a:lnTo>
                    <a:pt x="0" y="2644517"/>
                  </a:lnTo>
                  <a:lnTo>
                    <a:pt x="7770661" y="2644517"/>
                  </a:lnTo>
                  <a:lnTo>
                    <a:pt x="7770661" y="246344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8169708" y="433964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8169708" y="433964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1011522" y="1249449"/>
              <a:ext cx="5715" cy="350520"/>
            </a:xfrm>
            <a:custGeom>
              <a:avLst/>
              <a:gdLst/>
              <a:ahLst/>
              <a:cxnLst/>
              <a:rect l="l" t="t" r="r" b="b"/>
              <a:pathLst>
                <a:path w="5715" h="350519">
                  <a:moveTo>
                    <a:pt x="0" y="349956"/>
                  </a:moveTo>
                  <a:lnTo>
                    <a:pt x="541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1001205" y="120623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2" y="43462"/>
                  </a:moveTo>
                  <a:lnTo>
                    <a:pt x="0" y="42977"/>
                  </a:lnTo>
                  <a:lnTo>
                    <a:pt x="16399" y="0"/>
                  </a:lnTo>
                  <a:lnTo>
                    <a:pt x="31462" y="43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1001205" y="120623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2" y="43462"/>
                  </a:moveTo>
                  <a:lnTo>
                    <a:pt x="16399" y="0"/>
                  </a:lnTo>
                  <a:lnTo>
                    <a:pt x="0" y="42977"/>
                  </a:lnTo>
                  <a:lnTo>
                    <a:pt x="31462" y="4346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9" name="object 149"/>
          <p:cNvSpPr txBox="1"/>
          <p:nvPr/>
        </p:nvSpPr>
        <p:spPr>
          <a:xfrm>
            <a:off x="3559062" y="4357834"/>
            <a:ext cx="14789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Lato"/>
                <a:cs typeface="Lato"/>
              </a:rPr>
              <a:t>Real-time </a:t>
            </a:r>
            <a:r>
              <a:rPr dirty="0" sz="1000" spc="5">
                <a:latin typeface="Lato"/>
                <a:cs typeface="Lato"/>
              </a:rPr>
              <a:t>feature</a:t>
            </a:r>
            <a:r>
              <a:rPr dirty="0" sz="1000" spc="-150">
                <a:latin typeface="Lato"/>
                <a:cs typeface="Lato"/>
              </a:rPr>
              <a:t> </a:t>
            </a:r>
            <a:r>
              <a:rPr dirty="0" sz="1000" spc="-5">
                <a:latin typeface="Lato"/>
                <a:cs typeface="Lato"/>
              </a:rPr>
              <a:t>fetching</a:t>
            </a:r>
            <a:endParaRPr sz="1000">
              <a:latin typeface="Lato"/>
              <a:cs typeface="Lato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825357" y="1311284"/>
            <a:ext cx="2188845" cy="6686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83845" marR="1581150">
              <a:lnSpc>
                <a:spcPct val="101600"/>
              </a:lnSpc>
              <a:spcBef>
                <a:spcPts val="85"/>
              </a:spcBef>
            </a:pPr>
            <a:r>
              <a:rPr dirty="0" sz="800" spc="-5">
                <a:latin typeface="Lato"/>
                <a:cs typeface="Lato"/>
              </a:rPr>
              <a:t>Ofﬂine  </a:t>
            </a:r>
            <a:r>
              <a:rPr dirty="0" sz="800" spc="-30">
                <a:latin typeface="Lato"/>
                <a:cs typeface="Lato"/>
              </a:rPr>
              <a:t>e</a:t>
            </a:r>
            <a:r>
              <a:rPr dirty="0" sz="800" spc="15">
                <a:latin typeface="Lato"/>
                <a:cs typeface="Lato"/>
              </a:rPr>
              <a:t>xt</a:t>
            </a:r>
            <a:r>
              <a:rPr dirty="0" sz="800" spc="-10">
                <a:latin typeface="Lato"/>
                <a:cs typeface="Lato"/>
              </a:rPr>
              <a:t>r</a:t>
            </a:r>
            <a:r>
              <a:rPr dirty="0" sz="800">
                <a:latin typeface="Lato"/>
                <a:cs typeface="Lato"/>
              </a:rPr>
              <a:t>act</a:t>
            </a:r>
            <a:endParaRPr sz="8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Lato"/>
              <a:cs typeface="Lato"/>
            </a:endParaRPr>
          </a:p>
          <a:p>
            <a:pPr marL="756920">
              <a:lnSpc>
                <a:spcPts val="1070"/>
              </a:lnSpc>
            </a:pPr>
            <a:r>
              <a:rPr dirty="0" sz="1000" spc="-35">
                <a:latin typeface="Lato"/>
                <a:cs typeface="Lato"/>
              </a:rPr>
              <a:t>e</a:t>
            </a:r>
            <a:r>
              <a:rPr dirty="0" sz="1000">
                <a:latin typeface="Lato"/>
                <a:cs typeface="Lato"/>
              </a:rPr>
              <a:t>xperimentation</a:t>
            </a:r>
            <a:r>
              <a:rPr dirty="0" sz="1000" spc="-60">
                <a:latin typeface="Lato"/>
                <a:cs typeface="Lato"/>
              </a:rPr>
              <a:t>/</a:t>
            </a:r>
            <a:r>
              <a:rPr dirty="0" sz="1000" spc="-5">
                <a:latin typeface="Lato"/>
                <a:cs typeface="Lato"/>
              </a:rPr>
              <a:t>d</a:t>
            </a:r>
            <a:r>
              <a:rPr dirty="0" sz="1000" spc="-20">
                <a:latin typeface="Lato"/>
                <a:cs typeface="Lato"/>
              </a:rPr>
              <a:t>e</a:t>
            </a:r>
            <a:r>
              <a:rPr dirty="0" sz="1000" spc="-45">
                <a:latin typeface="Lato"/>
                <a:cs typeface="Lato"/>
              </a:rPr>
              <a:t>v</a:t>
            </a:r>
            <a:r>
              <a:rPr dirty="0" sz="1000" spc="-100">
                <a:latin typeface="Lato"/>
                <a:cs typeface="Lato"/>
              </a:rPr>
              <a:t>/</a:t>
            </a:r>
            <a:r>
              <a:rPr dirty="0" sz="1000" spc="5">
                <a:latin typeface="Lato"/>
                <a:cs typeface="Lato"/>
              </a:rPr>
              <a:t>test</a:t>
            </a:r>
            <a:endParaRPr sz="1000">
              <a:latin typeface="Lato"/>
              <a:cs typeface="Lato"/>
            </a:endParaRPr>
          </a:p>
          <a:p>
            <a:pPr marL="12700">
              <a:lnSpc>
                <a:spcPts val="830"/>
              </a:lnSpc>
            </a:pPr>
            <a:r>
              <a:rPr dirty="0" sz="800">
                <a:latin typeface="Lato"/>
                <a:cs typeface="Lato"/>
              </a:rPr>
              <a:t>Feature</a:t>
            </a:r>
            <a:endParaRPr sz="800">
              <a:latin typeface="Lato"/>
              <a:cs typeface="Lato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1090883" y="2306264"/>
            <a:ext cx="389255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dirty="0" sz="800">
                <a:latin typeface="Lato"/>
                <a:cs typeface="Lato"/>
              </a:rPr>
              <a:t>Batch  </a:t>
            </a:r>
            <a:r>
              <a:rPr dirty="0" sz="800" spc="-5">
                <a:latin typeface="Lato"/>
                <a:cs typeface="Lato"/>
              </a:rPr>
              <a:t>fetching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2001303" y="3730317"/>
            <a:ext cx="1482725" cy="307340"/>
            <a:chOff x="2001303" y="3730317"/>
            <a:chExt cx="1482725" cy="307340"/>
          </a:xfrm>
        </p:grpSpPr>
        <p:sp>
          <p:nvSpPr>
            <p:cNvPr id="153" name="object 153"/>
            <p:cNvSpPr/>
            <p:nvPr/>
          </p:nvSpPr>
          <p:spPr>
            <a:xfrm>
              <a:off x="2006065" y="3730317"/>
              <a:ext cx="1473200" cy="307340"/>
            </a:xfrm>
            <a:custGeom>
              <a:avLst/>
              <a:gdLst/>
              <a:ahLst/>
              <a:cxnLst/>
              <a:rect l="l" t="t" r="r" b="b"/>
              <a:pathLst>
                <a:path w="1473200" h="307339">
                  <a:moveTo>
                    <a:pt x="736303" y="307024"/>
                  </a:moveTo>
                  <a:lnTo>
                    <a:pt x="656075" y="306724"/>
                  </a:lnTo>
                  <a:lnTo>
                    <a:pt x="578349" y="305844"/>
                  </a:lnTo>
                  <a:lnTo>
                    <a:pt x="503574" y="304416"/>
                  </a:lnTo>
                  <a:lnTo>
                    <a:pt x="432200" y="302471"/>
                  </a:lnTo>
                  <a:lnTo>
                    <a:pt x="364677" y="300040"/>
                  </a:lnTo>
                  <a:lnTo>
                    <a:pt x="301452" y="297154"/>
                  </a:lnTo>
                  <a:lnTo>
                    <a:pt x="242975" y="293844"/>
                  </a:lnTo>
                  <a:lnTo>
                    <a:pt x="189696" y="290141"/>
                  </a:lnTo>
                  <a:lnTo>
                    <a:pt x="142063" y="286077"/>
                  </a:lnTo>
                  <a:lnTo>
                    <a:pt x="100527" y="281683"/>
                  </a:lnTo>
                  <a:lnTo>
                    <a:pt x="37537" y="272029"/>
                  </a:lnTo>
                  <a:lnTo>
                    <a:pt x="0" y="255849"/>
                  </a:lnTo>
                  <a:lnTo>
                    <a:pt x="0" y="51174"/>
                  </a:lnTo>
                  <a:lnTo>
                    <a:pt x="37537" y="34995"/>
                  </a:lnTo>
                  <a:lnTo>
                    <a:pt x="100527" y="25340"/>
                  </a:lnTo>
                  <a:lnTo>
                    <a:pt x="142063" y="20946"/>
                  </a:lnTo>
                  <a:lnTo>
                    <a:pt x="189696" y="16882"/>
                  </a:lnTo>
                  <a:lnTo>
                    <a:pt x="242975" y="13180"/>
                  </a:lnTo>
                  <a:lnTo>
                    <a:pt x="301452" y="9870"/>
                  </a:lnTo>
                  <a:lnTo>
                    <a:pt x="364677" y="6984"/>
                  </a:lnTo>
                  <a:lnTo>
                    <a:pt x="432200" y="4552"/>
                  </a:lnTo>
                  <a:lnTo>
                    <a:pt x="503574" y="2607"/>
                  </a:lnTo>
                  <a:lnTo>
                    <a:pt x="578349" y="1179"/>
                  </a:lnTo>
                  <a:lnTo>
                    <a:pt x="656075" y="300"/>
                  </a:lnTo>
                  <a:lnTo>
                    <a:pt x="736303" y="0"/>
                  </a:lnTo>
                  <a:lnTo>
                    <a:pt x="816531" y="300"/>
                  </a:lnTo>
                  <a:lnTo>
                    <a:pt x="894257" y="1179"/>
                  </a:lnTo>
                  <a:lnTo>
                    <a:pt x="969031" y="2607"/>
                  </a:lnTo>
                  <a:lnTo>
                    <a:pt x="1040405" y="4552"/>
                  </a:lnTo>
                  <a:lnTo>
                    <a:pt x="1107928" y="6984"/>
                  </a:lnTo>
                  <a:lnTo>
                    <a:pt x="1171153" y="9870"/>
                  </a:lnTo>
                  <a:lnTo>
                    <a:pt x="1229629" y="13180"/>
                  </a:lnTo>
                  <a:lnTo>
                    <a:pt x="1282907" y="16882"/>
                  </a:lnTo>
                  <a:lnTo>
                    <a:pt x="1330539" y="20946"/>
                  </a:lnTo>
                  <a:lnTo>
                    <a:pt x="1372076" y="25340"/>
                  </a:lnTo>
                  <a:lnTo>
                    <a:pt x="1435065" y="34995"/>
                  </a:lnTo>
                  <a:lnTo>
                    <a:pt x="1472602" y="51174"/>
                  </a:lnTo>
                  <a:lnTo>
                    <a:pt x="1472602" y="255849"/>
                  </a:lnTo>
                  <a:lnTo>
                    <a:pt x="1435065" y="272029"/>
                  </a:lnTo>
                  <a:lnTo>
                    <a:pt x="1372076" y="281683"/>
                  </a:lnTo>
                  <a:lnTo>
                    <a:pt x="1330539" y="286077"/>
                  </a:lnTo>
                  <a:lnTo>
                    <a:pt x="1282907" y="290141"/>
                  </a:lnTo>
                  <a:lnTo>
                    <a:pt x="1229629" y="293844"/>
                  </a:lnTo>
                  <a:lnTo>
                    <a:pt x="1171153" y="297154"/>
                  </a:lnTo>
                  <a:lnTo>
                    <a:pt x="1107928" y="300040"/>
                  </a:lnTo>
                  <a:lnTo>
                    <a:pt x="1040405" y="302471"/>
                  </a:lnTo>
                  <a:lnTo>
                    <a:pt x="969031" y="304416"/>
                  </a:lnTo>
                  <a:lnTo>
                    <a:pt x="894257" y="305844"/>
                  </a:lnTo>
                  <a:lnTo>
                    <a:pt x="816531" y="306724"/>
                  </a:lnTo>
                  <a:lnTo>
                    <a:pt x="736303" y="307024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2006065" y="3781492"/>
              <a:ext cx="1473200" cy="51435"/>
            </a:xfrm>
            <a:custGeom>
              <a:avLst/>
              <a:gdLst/>
              <a:ahLst/>
              <a:cxnLst/>
              <a:rect l="l" t="t" r="r" b="b"/>
              <a:pathLst>
                <a:path w="1473200" h="51435">
                  <a:moveTo>
                    <a:pt x="1472602" y="0"/>
                  </a:moveTo>
                  <a:lnTo>
                    <a:pt x="1468281" y="5573"/>
                  </a:lnTo>
                  <a:lnTo>
                    <a:pt x="1455619" y="10974"/>
                  </a:lnTo>
                  <a:lnTo>
                    <a:pt x="1407067" y="21130"/>
                  </a:lnTo>
                  <a:lnTo>
                    <a:pt x="1330539" y="30217"/>
                  </a:lnTo>
                  <a:lnTo>
                    <a:pt x="1282907" y="34282"/>
                  </a:lnTo>
                  <a:lnTo>
                    <a:pt x="1229629" y="37985"/>
                  </a:lnTo>
                  <a:lnTo>
                    <a:pt x="1171153" y="41297"/>
                  </a:lnTo>
                  <a:lnTo>
                    <a:pt x="1107928" y="44185"/>
                  </a:lnTo>
                  <a:lnTo>
                    <a:pt x="1040405" y="46617"/>
                  </a:lnTo>
                  <a:lnTo>
                    <a:pt x="969031" y="48564"/>
                  </a:lnTo>
                  <a:lnTo>
                    <a:pt x="894257" y="49993"/>
                  </a:lnTo>
                  <a:lnTo>
                    <a:pt x="816531" y="50874"/>
                  </a:lnTo>
                  <a:lnTo>
                    <a:pt x="736303" y="51174"/>
                  </a:lnTo>
                  <a:lnTo>
                    <a:pt x="656075" y="50874"/>
                  </a:lnTo>
                  <a:lnTo>
                    <a:pt x="578349" y="49993"/>
                  </a:lnTo>
                  <a:lnTo>
                    <a:pt x="503574" y="48564"/>
                  </a:lnTo>
                  <a:lnTo>
                    <a:pt x="432200" y="46617"/>
                  </a:lnTo>
                  <a:lnTo>
                    <a:pt x="364677" y="44185"/>
                  </a:lnTo>
                  <a:lnTo>
                    <a:pt x="301452" y="41297"/>
                  </a:lnTo>
                  <a:lnTo>
                    <a:pt x="242975" y="37985"/>
                  </a:lnTo>
                  <a:lnTo>
                    <a:pt x="189696" y="34282"/>
                  </a:lnTo>
                  <a:lnTo>
                    <a:pt x="142063" y="30217"/>
                  </a:lnTo>
                  <a:lnTo>
                    <a:pt x="100527" y="25823"/>
                  </a:lnTo>
                  <a:lnTo>
                    <a:pt x="37537" y="16170"/>
                  </a:lnTo>
                  <a:lnTo>
                    <a:pt x="4320" y="5573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5" name="object 155"/>
          <p:cNvSpPr txBox="1"/>
          <p:nvPr/>
        </p:nvSpPr>
        <p:spPr>
          <a:xfrm>
            <a:off x="2432118" y="3830735"/>
            <a:ext cx="62166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Lato"/>
                <a:cs typeface="Lato"/>
              </a:rPr>
              <a:t>Metadata</a:t>
            </a:r>
            <a:r>
              <a:rPr dirty="0" sz="800" spc="-90">
                <a:latin typeface="Lato"/>
                <a:cs typeface="Lato"/>
              </a:rPr>
              <a:t> </a:t>
            </a:r>
            <a:r>
              <a:rPr dirty="0" sz="800" spc="-5">
                <a:latin typeface="Lato"/>
                <a:cs typeface="Lato"/>
              </a:rPr>
              <a:t>DB</a:t>
            </a:r>
            <a:endParaRPr sz="800">
              <a:latin typeface="Lato"/>
              <a:cs typeface="Lato"/>
            </a:endParaRPr>
          </a:p>
        </p:txBody>
      </p:sp>
      <p:sp>
        <p:nvSpPr>
          <p:cNvPr id="156" name="object 156"/>
          <p:cNvSpPr txBox="1">
            <a:spLocks noGrp="1"/>
          </p:cNvSpPr>
          <p:nvPr>
            <p:ph type="title"/>
          </p:nvPr>
        </p:nvSpPr>
        <p:spPr>
          <a:xfrm>
            <a:off x="138665" y="88137"/>
            <a:ext cx="3976370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latin typeface="Lato"/>
                <a:cs typeface="Lato"/>
              </a:rPr>
              <a:t>Reusable,</a:t>
            </a:r>
            <a:r>
              <a:rPr dirty="0" sz="1400" spc="-70" b="1">
                <a:latin typeface="Lato"/>
                <a:cs typeface="Lato"/>
              </a:rPr>
              <a:t> </a:t>
            </a:r>
            <a:r>
              <a:rPr dirty="0" sz="1400" b="1">
                <a:latin typeface="Lato"/>
                <a:cs typeface="Lato"/>
              </a:rPr>
              <a:t>composable,</a:t>
            </a:r>
            <a:r>
              <a:rPr dirty="0" sz="1400" spc="-70" b="1">
                <a:latin typeface="Lato"/>
                <a:cs typeface="Lato"/>
              </a:rPr>
              <a:t> </a:t>
            </a:r>
            <a:r>
              <a:rPr dirty="0" sz="1400" spc="5" b="1">
                <a:latin typeface="Lato"/>
                <a:cs typeface="Lato"/>
              </a:rPr>
              <a:t>and</a:t>
            </a:r>
            <a:r>
              <a:rPr dirty="0" sz="1400" spc="-75" b="1">
                <a:latin typeface="Lato"/>
                <a:cs typeface="Lato"/>
              </a:rPr>
              <a:t> </a:t>
            </a:r>
            <a:r>
              <a:rPr dirty="0" sz="1400" spc="10" b="1">
                <a:latin typeface="Lato"/>
                <a:cs typeface="Lato"/>
              </a:rPr>
              <a:t>shareable</a:t>
            </a:r>
            <a:r>
              <a:rPr dirty="0" sz="1400" spc="-70" b="1">
                <a:latin typeface="Lato"/>
                <a:cs typeface="Lato"/>
              </a:rPr>
              <a:t> </a:t>
            </a:r>
            <a:r>
              <a:rPr dirty="0" sz="1400" b="1">
                <a:latin typeface="Lato"/>
                <a:cs typeface="Lato"/>
              </a:rPr>
              <a:t>components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57" name="object 157"/>
          <p:cNvGrpSpPr/>
          <p:nvPr/>
        </p:nvGrpSpPr>
        <p:grpSpPr>
          <a:xfrm>
            <a:off x="1591734" y="679061"/>
            <a:ext cx="4011929" cy="3144520"/>
            <a:chOff x="1591734" y="679061"/>
            <a:chExt cx="4011929" cy="3144520"/>
          </a:xfrm>
        </p:grpSpPr>
        <p:sp>
          <p:nvSpPr>
            <p:cNvPr id="158" name="object 158"/>
            <p:cNvSpPr/>
            <p:nvPr/>
          </p:nvSpPr>
          <p:spPr>
            <a:xfrm>
              <a:off x="2742444" y="3563992"/>
              <a:ext cx="1948814" cy="212090"/>
            </a:xfrm>
            <a:custGeom>
              <a:avLst/>
              <a:gdLst/>
              <a:ahLst/>
              <a:cxnLst/>
              <a:rect l="l" t="t" r="r" b="b"/>
              <a:pathLst>
                <a:path w="1948814" h="212089">
                  <a:moveTo>
                    <a:pt x="1948496" y="0"/>
                  </a:moveTo>
                  <a:lnTo>
                    <a:pt x="1948496" y="54599"/>
                  </a:lnTo>
                  <a:lnTo>
                    <a:pt x="0" y="54599"/>
                  </a:lnTo>
                  <a:lnTo>
                    <a:pt x="0" y="211499"/>
                  </a:lnTo>
                </a:path>
              </a:pathLst>
            </a:custGeom>
            <a:ln w="952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4675215" y="35207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4675215" y="35207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2726719" y="37754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2726719" y="37754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1606021" y="693348"/>
              <a:ext cx="3983354" cy="643890"/>
            </a:xfrm>
            <a:custGeom>
              <a:avLst/>
              <a:gdLst/>
              <a:ahLst/>
              <a:cxnLst/>
              <a:rect l="l" t="t" r="r" b="b"/>
              <a:pathLst>
                <a:path w="3983354" h="643890">
                  <a:moveTo>
                    <a:pt x="0" y="0"/>
                  </a:moveTo>
                  <a:lnTo>
                    <a:pt x="3983091" y="0"/>
                  </a:lnTo>
                  <a:lnTo>
                    <a:pt x="3983091" y="643798"/>
                  </a:lnTo>
                  <a:lnTo>
                    <a:pt x="0" y="6437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4121" y="527621"/>
            <a:ext cx="3997960" cy="824865"/>
            <a:chOff x="1594121" y="527621"/>
            <a:chExt cx="3997960" cy="824865"/>
          </a:xfrm>
        </p:grpSpPr>
        <p:sp>
          <p:nvSpPr>
            <p:cNvPr id="3" name="object 3"/>
            <p:cNvSpPr/>
            <p:nvPr/>
          </p:nvSpPr>
          <p:spPr>
            <a:xfrm>
              <a:off x="5192314" y="575608"/>
              <a:ext cx="0" cy="110489"/>
            </a:xfrm>
            <a:custGeom>
              <a:avLst/>
              <a:gdLst/>
              <a:ahLst/>
              <a:cxnLst/>
              <a:rect l="l" t="t" r="r" b="b"/>
              <a:pathLst>
                <a:path w="0" h="110490">
                  <a:moveTo>
                    <a:pt x="0" y="0"/>
                  </a:moveTo>
                  <a:lnTo>
                    <a:pt x="0" y="11000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176589" y="53238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176589" y="53238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94121" y="685618"/>
              <a:ext cx="3997960" cy="666750"/>
            </a:xfrm>
            <a:custGeom>
              <a:avLst/>
              <a:gdLst/>
              <a:ahLst/>
              <a:cxnLst/>
              <a:rect l="l" t="t" r="r" b="b"/>
              <a:pathLst>
                <a:path w="3997960" h="666750">
                  <a:moveTo>
                    <a:pt x="3997491" y="666598"/>
                  </a:moveTo>
                  <a:lnTo>
                    <a:pt x="0" y="666598"/>
                  </a:lnTo>
                  <a:lnTo>
                    <a:pt x="0" y="0"/>
                  </a:lnTo>
                  <a:lnTo>
                    <a:pt x="3997491" y="0"/>
                  </a:lnTo>
                  <a:lnTo>
                    <a:pt x="3997491" y="666598"/>
                  </a:lnTo>
                  <a:close/>
                </a:path>
              </a:pathLst>
            </a:custGeom>
            <a:solidFill>
              <a:srgbClr val="DFE9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566419" y="952900"/>
              <a:ext cx="607060" cy="346710"/>
            </a:xfrm>
            <a:custGeom>
              <a:avLst/>
              <a:gdLst/>
              <a:ahLst/>
              <a:cxnLst/>
              <a:rect l="l" t="t" r="r" b="b"/>
              <a:pathLst>
                <a:path w="607060" h="346709">
                  <a:moveTo>
                    <a:pt x="606598" y="346499"/>
                  </a:moveTo>
                  <a:lnTo>
                    <a:pt x="0" y="346499"/>
                  </a:lnTo>
                  <a:lnTo>
                    <a:pt x="0" y="0"/>
                  </a:lnTo>
                  <a:lnTo>
                    <a:pt x="606598" y="0"/>
                  </a:lnTo>
                  <a:lnTo>
                    <a:pt x="606598" y="3464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173018" y="1015150"/>
            <a:ext cx="17970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66370" algn="l"/>
              </a:tabLst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66419" y="952900"/>
            <a:ext cx="60706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algn="ctr" marL="215265" marR="207645">
              <a:lnSpc>
                <a:spcPct val="104200"/>
              </a:lnSpc>
              <a:spcBef>
                <a:spcPts val="560"/>
              </a:spcBef>
            </a:pPr>
            <a:r>
              <a:rPr dirty="0" sz="600">
                <a:latin typeface="Lato"/>
                <a:cs typeface="Lato"/>
              </a:rPr>
              <a:t>Data  </a:t>
            </a:r>
            <a:r>
              <a:rPr dirty="0" sz="600">
                <a:latin typeface="Lato"/>
                <a:cs typeface="Lato"/>
              </a:rPr>
              <a:t>Prep.</a:t>
            </a:r>
            <a:endParaRPr sz="600">
              <a:latin typeface="Lato"/>
              <a:cs typeface="La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79968" y="952858"/>
            <a:ext cx="607060" cy="346710"/>
          </a:xfrm>
          <a:custGeom>
            <a:avLst/>
            <a:gdLst/>
            <a:ahLst/>
            <a:cxnLst/>
            <a:rect l="l" t="t" r="r" b="b"/>
            <a:pathLst>
              <a:path w="607060" h="346709">
                <a:moveTo>
                  <a:pt x="6065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606598" y="0"/>
                </a:lnTo>
                <a:lnTo>
                  <a:pt x="6065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986567" y="1015112"/>
            <a:ext cx="17970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66370" algn="l"/>
              </a:tabLst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9968" y="952858"/>
            <a:ext cx="60706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68275" marR="160655" indent="27305">
              <a:lnSpc>
                <a:spcPct val="104200"/>
              </a:lnSpc>
              <a:spcBef>
                <a:spcPts val="560"/>
              </a:spcBef>
            </a:pPr>
            <a:r>
              <a:rPr dirty="0" sz="600" spc="-5">
                <a:latin typeface="Lato"/>
                <a:cs typeface="Lato"/>
              </a:rPr>
              <a:t>Model  </a:t>
            </a:r>
            <a:r>
              <a:rPr dirty="0" sz="600" spc="-55">
                <a:latin typeface="Lato"/>
                <a:cs typeface="Lato"/>
              </a:rPr>
              <a:t>T</a:t>
            </a:r>
            <a:r>
              <a:rPr dirty="0" sz="600" spc="5">
                <a:latin typeface="Lato"/>
                <a:cs typeface="Lato"/>
              </a:rPr>
              <a:t>r</a:t>
            </a:r>
            <a:r>
              <a:rPr dirty="0" sz="600">
                <a:latin typeface="Lato"/>
                <a:cs typeface="Lato"/>
              </a:rPr>
              <a:t>aining</a:t>
            </a:r>
            <a:endParaRPr sz="600">
              <a:latin typeface="Lato"/>
              <a:cs typeface="La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93541" y="952858"/>
            <a:ext cx="539750" cy="346710"/>
          </a:xfrm>
          <a:custGeom>
            <a:avLst/>
            <a:gdLst/>
            <a:ahLst/>
            <a:cxnLst/>
            <a:rect l="l" t="t" r="r" b="b"/>
            <a:pathLst>
              <a:path w="539750" h="346709">
                <a:moveTo>
                  <a:pt x="5396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539698" y="0"/>
                </a:lnTo>
                <a:lnTo>
                  <a:pt x="5396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733240" y="1015112"/>
            <a:ext cx="1619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48590" algn="l"/>
              </a:tabLst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93541" y="952858"/>
            <a:ext cx="53975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90500" marR="154940" indent="-28575">
              <a:lnSpc>
                <a:spcPct val="104200"/>
              </a:lnSpc>
              <a:spcBef>
                <a:spcPts val="560"/>
              </a:spcBef>
            </a:pPr>
            <a:r>
              <a:rPr dirty="0" sz="600" spc="-5">
                <a:latin typeface="Lato"/>
                <a:cs typeface="Lato"/>
              </a:rPr>
              <a:t>Model  </a:t>
            </a:r>
            <a:r>
              <a:rPr dirty="0" sz="600" spc="-5">
                <a:latin typeface="Lato"/>
                <a:cs typeface="Lato"/>
              </a:rPr>
              <a:t>Eval.</a:t>
            </a:r>
            <a:endParaRPr sz="6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30535" y="780168"/>
            <a:ext cx="1067435" cy="456565"/>
          </a:xfrm>
          <a:prstGeom prst="rect">
            <a:avLst/>
          </a:prstGeom>
          <a:solidFill>
            <a:srgbClr val="EFEFEF"/>
          </a:solidFill>
        </p:spPr>
        <p:txBody>
          <a:bodyPr wrap="square" lIns="0" tIns="98425" rIns="0" bIns="0" rtlCol="0" vert="horz">
            <a:spAutoFit/>
          </a:bodyPr>
          <a:lstStyle/>
          <a:p>
            <a:pPr marL="258445" marR="250190" indent="95250">
              <a:lnSpc>
                <a:spcPct val="101600"/>
              </a:lnSpc>
              <a:spcBef>
                <a:spcPts val="775"/>
              </a:spcBef>
            </a:pPr>
            <a:r>
              <a:rPr dirty="0" sz="800">
                <a:latin typeface="Lato"/>
                <a:cs typeface="Lato"/>
              </a:rPr>
              <a:t>Pipeline  </a:t>
            </a:r>
            <a:r>
              <a:rPr dirty="0" sz="800" spc="-5">
                <a:latin typeface="Lato"/>
                <a:cs typeface="Lato"/>
              </a:rPr>
              <a:t>Depl</a:t>
            </a:r>
            <a:r>
              <a:rPr dirty="0" sz="800" spc="-20">
                <a:latin typeface="Lato"/>
                <a:cs typeface="Lato"/>
              </a:rPr>
              <a:t>o</a:t>
            </a:r>
            <a:r>
              <a:rPr dirty="0" sz="800">
                <a:latin typeface="Lato"/>
                <a:cs typeface="Lato"/>
              </a:rPr>
              <a:t>yment</a:t>
            </a:r>
            <a:endParaRPr sz="800">
              <a:latin typeface="Lato"/>
              <a:cs typeface="La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0601" y="845690"/>
            <a:ext cx="774700" cy="346710"/>
          </a:xfrm>
          <a:custGeom>
            <a:avLst/>
            <a:gdLst/>
            <a:ahLst/>
            <a:cxnLst/>
            <a:rect l="l" t="t" r="r" b="b"/>
            <a:pathLst>
              <a:path w="774700" h="346709">
                <a:moveTo>
                  <a:pt x="7742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774298" y="0"/>
                </a:lnTo>
                <a:lnTo>
                  <a:pt x="774298" y="3464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30601" y="845690"/>
            <a:ext cx="774700" cy="34671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202565" marR="194310" indent="75565">
              <a:lnSpc>
                <a:spcPct val="101600"/>
              </a:lnSpc>
              <a:spcBef>
                <a:spcPts val="340"/>
              </a:spcBef>
            </a:pPr>
            <a:r>
              <a:rPr dirty="0" sz="800" spc="5">
                <a:latin typeface="Lato"/>
                <a:cs typeface="Lato"/>
              </a:rPr>
              <a:t>Data  </a:t>
            </a:r>
            <a:r>
              <a:rPr dirty="0" sz="800">
                <a:latin typeface="Lato"/>
                <a:cs typeface="Lato"/>
              </a:rPr>
              <a:t>Analysis</a:t>
            </a:r>
            <a:endParaRPr sz="8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92199" y="878351"/>
            <a:ext cx="1809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64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32286" y="998445"/>
            <a:ext cx="7081520" cy="3327400"/>
            <a:chOff x="1532286" y="998445"/>
            <a:chExt cx="7081520" cy="3327400"/>
          </a:xfrm>
        </p:grpSpPr>
        <p:sp>
          <p:nvSpPr>
            <p:cNvPr id="21" name="object 21"/>
            <p:cNvSpPr/>
            <p:nvPr/>
          </p:nvSpPr>
          <p:spPr>
            <a:xfrm>
              <a:off x="1537049" y="10032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37049" y="10032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322868" y="111041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7"/>
                  </a:moveTo>
                  <a:lnTo>
                    <a:pt x="0" y="0"/>
                  </a:lnTo>
                  <a:lnTo>
                    <a:pt x="43224" y="15734"/>
                  </a:lnTo>
                  <a:lnTo>
                    <a:pt x="0" y="314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322868" y="111041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7"/>
                  </a:moveTo>
                  <a:lnTo>
                    <a:pt x="43224" y="15734"/>
                  </a:lnTo>
                  <a:lnTo>
                    <a:pt x="0" y="0"/>
                  </a:lnTo>
                  <a:lnTo>
                    <a:pt x="0" y="3146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36416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36416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757109" y="3947867"/>
              <a:ext cx="856615" cy="378460"/>
            </a:xfrm>
            <a:custGeom>
              <a:avLst/>
              <a:gdLst/>
              <a:ahLst/>
              <a:cxnLst/>
              <a:rect l="l" t="t" r="r" b="b"/>
              <a:pathLst>
                <a:path w="856615" h="378460">
                  <a:moveTo>
                    <a:pt x="718748" y="377949"/>
                  </a:moveTo>
                  <a:lnTo>
                    <a:pt x="137799" y="377949"/>
                  </a:lnTo>
                  <a:lnTo>
                    <a:pt x="101168" y="371199"/>
                  </a:lnTo>
                  <a:lnTo>
                    <a:pt x="40362" y="322602"/>
                  </a:lnTo>
                  <a:lnTo>
                    <a:pt x="18814" y="284356"/>
                  </a:lnTo>
                  <a:lnTo>
                    <a:pt x="4922" y="239213"/>
                  </a:lnTo>
                  <a:lnTo>
                    <a:pt x="0" y="188974"/>
                  </a:lnTo>
                  <a:lnTo>
                    <a:pt x="4922" y="138735"/>
                  </a:lnTo>
                  <a:lnTo>
                    <a:pt x="18814" y="93592"/>
                  </a:lnTo>
                  <a:lnTo>
                    <a:pt x="40362" y="55346"/>
                  </a:lnTo>
                  <a:lnTo>
                    <a:pt x="68251" y="25799"/>
                  </a:lnTo>
                  <a:lnTo>
                    <a:pt x="137799" y="0"/>
                  </a:lnTo>
                  <a:lnTo>
                    <a:pt x="718748" y="0"/>
                  </a:lnTo>
                  <a:lnTo>
                    <a:pt x="788296" y="25799"/>
                  </a:lnTo>
                  <a:lnTo>
                    <a:pt x="816185" y="55346"/>
                  </a:lnTo>
                  <a:lnTo>
                    <a:pt x="837733" y="93592"/>
                  </a:lnTo>
                  <a:lnTo>
                    <a:pt x="851625" y="138735"/>
                  </a:lnTo>
                  <a:lnTo>
                    <a:pt x="856548" y="188974"/>
                  </a:lnTo>
                  <a:lnTo>
                    <a:pt x="851625" y="239213"/>
                  </a:lnTo>
                  <a:lnTo>
                    <a:pt x="837733" y="284356"/>
                  </a:lnTo>
                  <a:lnTo>
                    <a:pt x="816185" y="322602"/>
                  </a:lnTo>
                  <a:lnTo>
                    <a:pt x="788296" y="352150"/>
                  </a:lnTo>
                  <a:lnTo>
                    <a:pt x="718748" y="377949"/>
                  </a:lnTo>
                  <a:close/>
                </a:path>
              </a:pathLst>
            </a:custGeom>
            <a:solidFill>
              <a:srgbClr val="A5918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7941202" y="3996254"/>
            <a:ext cx="488950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80645" marR="5080" indent="-68580">
              <a:lnSpc>
                <a:spcPct val="101600"/>
              </a:lnSpc>
              <a:spcBef>
                <a:spcPts val="85"/>
              </a:spcBef>
            </a:pPr>
            <a:r>
              <a:rPr dirty="0" sz="800" spc="5">
                <a:latin typeface="Lato"/>
                <a:cs typeface="Lato"/>
              </a:rPr>
              <a:t>Prediction  </a:t>
            </a:r>
            <a:r>
              <a:rPr dirty="0" sz="800" spc="5">
                <a:latin typeface="Lato"/>
                <a:cs typeface="Lato"/>
              </a:rPr>
              <a:t>Service</a:t>
            </a:r>
            <a:endParaRPr sz="800">
              <a:latin typeface="Lato"/>
              <a:cs typeface="Lato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14792" y="1919423"/>
            <a:ext cx="7296150" cy="51435"/>
          </a:xfrm>
          <a:custGeom>
            <a:avLst/>
            <a:gdLst/>
            <a:ahLst/>
            <a:cxnLst/>
            <a:rect l="l" t="t" r="r" b="b"/>
            <a:pathLst>
              <a:path w="7296150" h="51435">
                <a:moveTo>
                  <a:pt x="0" y="0"/>
                </a:moveTo>
                <a:lnTo>
                  <a:pt x="7295990" y="512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654257" y="2038501"/>
            <a:ext cx="12223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Lato"/>
                <a:cs typeface="Lato"/>
              </a:rPr>
              <a:t>staging/preprod/prod</a:t>
            </a:r>
            <a:endParaRPr sz="1000">
              <a:latin typeface="Lato"/>
              <a:cs typeface="La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001261" y="251924"/>
            <a:ext cx="17145" cy="1718945"/>
          </a:xfrm>
          <a:custGeom>
            <a:avLst/>
            <a:gdLst/>
            <a:ahLst/>
            <a:cxnLst/>
            <a:rect l="l" t="t" r="r" b="b"/>
            <a:pathLst>
              <a:path w="17145" h="1718945">
                <a:moveTo>
                  <a:pt x="0" y="0"/>
                </a:moveTo>
                <a:lnTo>
                  <a:pt x="16799" y="171869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732110" y="352006"/>
            <a:ext cx="6057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5760" algn="l"/>
              </a:tabLst>
            </a:pPr>
            <a:r>
              <a:rPr dirty="0" sz="1000" spc="-5">
                <a:latin typeface="Lato"/>
                <a:cs typeface="Lato"/>
              </a:rPr>
              <a:t>ML</a:t>
            </a:r>
            <a:r>
              <a:rPr dirty="0" sz="1000" spc="-5">
                <a:latin typeface="Lato"/>
                <a:cs typeface="Lato"/>
              </a:rPr>
              <a:t>	</a:t>
            </a:r>
            <a:r>
              <a:rPr dirty="0" sz="1000" spc="-5">
                <a:latin typeface="Lato"/>
                <a:cs typeface="Lato"/>
              </a:rPr>
              <a:t>Ops</a:t>
            </a:r>
            <a:endParaRPr sz="1000">
              <a:latin typeface="Lato"/>
              <a:cs typeface="La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97020" y="701440"/>
            <a:ext cx="14338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Orchestrated</a:t>
            </a:r>
            <a:r>
              <a:rPr dirty="0" sz="1000" spc="-114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Experiment</a:t>
            </a:r>
            <a:endParaRPr sz="1000">
              <a:latin typeface="Lato"/>
              <a:cs typeface="Lato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76141" y="952858"/>
            <a:ext cx="607060" cy="346710"/>
          </a:xfrm>
          <a:custGeom>
            <a:avLst/>
            <a:gdLst/>
            <a:ahLst/>
            <a:cxnLst/>
            <a:rect l="l" t="t" r="r" b="b"/>
            <a:pathLst>
              <a:path w="607060" h="346709">
                <a:moveTo>
                  <a:pt x="6065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606598" y="0"/>
                </a:lnTo>
                <a:lnTo>
                  <a:pt x="6065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382740" y="1015112"/>
            <a:ext cx="15621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600" spc="-7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76141" y="952858"/>
            <a:ext cx="60706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33350" marR="125730" indent="87630">
              <a:lnSpc>
                <a:spcPct val="104200"/>
              </a:lnSpc>
              <a:spcBef>
                <a:spcPts val="560"/>
              </a:spcBef>
            </a:pPr>
            <a:r>
              <a:rPr dirty="0" sz="600">
                <a:latin typeface="Lato"/>
                <a:cs typeface="Lato"/>
              </a:rPr>
              <a:t>Data  </a:t>
            </a:r>
            <a:r>
              <a:rPr dirty="0" sz="600" spc="-35">
                <a:latin typeface="Lato"/>
                <a:cs typeface="Lato"/>
              </a:rPr>
              <a:t>V</a:t>
            </a:r>
            <a:r>
              <a:rPr dirty="0" sz="600">
                <a:latin typeface="Lato"/>
                <a:cs typeface="Lato"/>
              </a:rPr>
              <a:t>alidation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504432" y="952858"/>
            <a:ext cx="2957830" cy="346710"/>
            <a:chOff x="2504432" y="952858"/>
            <a:chExt cx="2957830" cy="346710"/>
          </a:xfrm>
        </p:grpSpPr>
        <p:sp>
          <p:nvSpPr>
            <p:cNvPr id="38" name="object 38"/>
            <p:cNvSpPr/>
            <p:nvPr/>
          </p:nvSpPr>
          <p:spPr>
            <a:xfrm>
              <a:off x="4865390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865390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509194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509194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922465" y="952858"/>
              <a:ext cx="539750" cy="346710"/>
            </a:xfrm>
            <a:custGeom>
              <a:avLst/>
              <a:gdLst/>
              <a:ahLst/>
              <a:cxnLst/>
              <a:rect l="l" t="t" r="r" b="b"/>
              <a:pathLst>
                <a:path w="539750" h="346709">
                  <a:moveTo>
                    <a:pt x="539698" y="346499"/>
                  </a:moveTo>
                  <a:lnTo>
                    <a:pt x="0" y="346499"/>
                  </a:lnTo>
                  <a:lnTo>
                    <a:pt x="0" y="0"/>
                  </a:lnTo>
                  <a:lnTo>
                    <a:pt x="539698" y="0"/>
                  </a:lnTo>
                  <a:lnTo>
                    <a:pt x="539698" y="3464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4922465" y="952858"/>
            <a:ext cx="53975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77800" marR="154940" indent="-15875">
              <a:lnSpc>
                <a:spcPct val="104200"/>
              </a:lnSpc>
              <a:spcBef>
                <a:spcPts val="560"/>
              </a:spcBef>
            </a:pPr>
            <a:r>
              <a:rPr dirty="0" sz="600" spc="-5">
                <a:latin typeface="Lato"/>
                <a:cs typeface="Lato"/>
              </a:rPr>
              <a:t>Model  </a:t>
            </a:r>
            <a:r>
              <a:rPr dirty="0" sz="600" spc="-35">
                <a:latin typeface="Lato"/>
                <a:cs typeface="Lato"/>
              </a:rPr>
              <a:t>V</a:t>
            </a:r>
            <a:r>
              <a:rPr dirty="0" sz="600">
                <a:latin typeface="Lato"/>
                <a:cs typeface="Lato"/>
              </a:rPr>
              <a:t>alid.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914153" y="2731944"/>
            <a:ext cx="5553710" cy="775335"/>
            <a:chOff x="1914153" y="2731944"/>
            <a:chExt cx="5553710" cy="775335"/>
          </a:xfrm>
        </p:grpSpPr>
        <p:sp>
          <p:nvSpPr>
            <p:cNvPr id="45" name="object 45"/>
            <p:cNvSpPr/>
            <p:nvPr/>
          </p:nvSpPr>
          <p:spPr>
            <a:xfrm>
              <a:off x="1914153" y="2731944"/>
              <a:ext cx="5553710" cy="775335"/>
            </a:xfrm>
            <a:custGeom>
              <a:avLst/>
              <a:gdLst/>
              <a:ahLst/>
              <a:cxnLst/>
              <a:rect l="l" t="t" r="r" b="b"/>
              <a:pathLst>
                <a:path w="5553709" h="775335">
                  <a:moveTo>
                    <a:pt x="5553581" y="774898"/>
                  </a:moveTo>
                  <a:lnTo>
                    <a:pt x="0" y="774898"/>
                  </a:lnTo>
                  <a:lnTo>
                    <a:pt x="0" y="0"/>
                  </a:lnTo>
                  <a:lnTo>
                    <a:pt x="5553581" y="0"/>
                  </a:lnTo>
                  <a:lnTo>
                    <a:pt x="5553581" y="774898"/>
                  </a:lnTo>
                  <a:close/>
                </a:path>
              </a:pathLst>
            </a:custGeom>
            <a:solidFill>
              <a:srgbClr val="DFE9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872267" y="3005943"/>
              <a:ext cx="714375" cy="456565"/>
            </a:xfrm>
            <a:custGeom>
              <a:avLst/>
              <a:gdLst/>
              <a:ahLst/>
              <a:cxnLst/>
              <a:rect l="l" t="t" r="r" b="b"/>
              <a:pathLst>
                <a:path w="714375" h="456564">
                  <a:moveTo>
                    <a:pt x="714298" y="456299"/>
                  </a:moveTo>
                  <a:lnTo>
                    <a:pt x="0" y="456299"/>
                  </a:lnTo>
                  <a:lnTo>
                    <a:pt x="0" y="0"/>
                  </a:lnTo>
                  <a:lnTo>
                    <a:pt x="714298" y="0"/>
                  </a:lnTo>
                  <a:lnTo>
                    <a:pt x="714298" y="456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4099897" y="3093511"/>
            <a:ext cx="259715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7620">
              <a:lnSpc>
                <a:spcPct val="101600"/>
              </a:lnSpc>
              <a:spcBef>
                <a:spcPts val="85"/>
              </a:spcBef>
            </a:pPr>
            <a:r>
              <a:rPr dirty="0" sz="800">
                <a:latin typeface="Lato"/>
                <a:cs typeface="Lato"/>
              </a:rPr>
              <a:t>Data  </a:t>
            </a:r>
            <a:r>
              <a:rPr dirty="0" sz="800">
                <a:latin typeface="Lato"/>
                <a:cs typeface="Lato"/>
              </a:rPr>
              <a:t>Prep.</a:t>
            </a:r>
            <a:endParaRPr sz="800">
              <a:latin typeface="Lato"/>
              <a:cs typeface="La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573865" y="3093511"/>
            <a:ext cx="2101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506989" y="3093511"/>
            <a:ext cx="2101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05390" y="3005944"/>
            <a:ext cx="714375" cy="45656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98425" rIns="0" bIns="0" rtlCol="0" vert="horz">
            <a:spAutoFit/>
          </a:bodyPr>
          <a:lstStyle/>
          <a:p>
            <a:pPr marL="177165" marR="169545" indent="36195">
              <a:lnSpc>
                <a:spcPct val="101600"/>
              </a:lnSpc>
              <a:spcBef>
                <a:spcPts val="775"/>
              </a:spcBef>
            </a:pP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 spc="-70">
                <a:latin typeface="Lato"/>
                <a:cs typeface="Lato"/>
              </a:rPr>
              <a:t>T</a:t>
            </a:r>
            <a:r>
              <a:rPr dirty="0" sz="800" spc="10">
                <a:latin typeface="Lato"/>
                <a:cs typeface="Lato"/>
              </a:rPr>
              <a:t>r</a:t>
            </a:r>
            <a:r>
              <a:rPr dirty="0" sz="800">
                <a:latin typeface="Lato"/>
                <a:cs typeface="Lato"/>
              </a:rPr>
              <a:t>aining</a:t>
            </a:r>
            <a:endParaRPr sz="800">
              <a:latin typeface="Lato"/>
              <a:cs typeface="La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738488" y="3005944"/>
            <a:ext cx="714375" cy="45656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98425" rIns="0" bIns="0" rtlCol="0" vert="horz">
            <a:spAutoFit/>
          </a:bodyPr>
          <a:lstStyle/>
          <a:p>
            <a:pPr marL="252095" marR="206375" indent="-38100">
              <a:lnSpc>
                <a:spcPct val="101600"/>
              </a:lnSpc>
              <a:spcBef>
                <a:spcPts val="775"/>
              </a:spcBef>
            </a:pP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 spc="-5">
                <a:latin typeface="Lato"/>
                <a:cs typeface="Lato"/>
              </a:rPr>
              <a:t>Eval.</a:t>
            </a:r>
            <a:endParaRPr sz="800">
              <a:latin typeface="Lato"/>
              <a:cs typeface="La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40087" y="3093511"/>
            <a:ext cx="2101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939169" y="3005944"/>
            <a:ext cx="2790190" cy="456565"/>
            <a:chOff x="2939169" y="3005944"/>
            <a:chExt cx="2790190" cy="456565"/>
          </a:xfrm>
        </p:grpSpPr>
        <p:sp>
          <p:nvSpPr>
            <p:cNvPr id="54" name="object 54"/>
            <p:cNvSpPr/>
            <p:nvPr/>
          </p:nvSpPr>
          <p:spPr>
            <a:xfrm>
              <a:off x="4748115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748115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681238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681238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939169" y="3005944"/>
              <a:ext cx="714375" cy="456565"/>
            </a:xfrm>
            <a:custGeom>
              <a:avLst/>
              <a:gdLst/>
              <a:ahLst/>
              <a:cxnLst/>
              <a:rect l="l" t="t" r="r" b="b"/>
              <a:pathLst>
                <a:path w="714375" h="456564">
                  <a:moveTo>
                    <a:pt x="714298" y="456299"/>
                  </a:moveTo>
                  <a:lnTo>
                    <a:pt x="0" y="456299"/>
                  </a:lnTo>
                  <a:lnTo>
                    <a:pt x="0" y="0"/>
                  </a:lnTo>
                  <a:lnTo>
                    <a:pt x="714298" y="0"/>
                  </a:lnTo>
                  <a:lnTo>
                    <a:pt x="714298" y="456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3640767" y="3093511"/>
            <a:ext cx="2101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939169" y="3005944"/>
            <a:ext cx="714375" cy="45656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30810" marR="123189" indent="116839">
              <a:lnSpc>
                <a:spcPct val="101600"/>
              </a:lnSpc>
              <a:spcBef>
                <a:spcPts val="775"/>
              </a:spcBef>
            </a:pPr>
            <a:r>
              <a:rPr dirty="0" sz="800" spc="5">
                <a:latin typeface="Lato"/>
                <a:cs typeface="Lato"/>
              </a:rPr>
              <a:t>Data  </a:t>
            </a:r>
            <a:r>
              <a:rPr dirty="0" sz="800" spc="-50">
                <a:latin typeface="Lato"/>
                <a:cs typeface="Lato"/>
              </a:rPr>
              <a:t>V</a:t>
            </a:r>
            <a:r>
              <a:rPr dirty="0" sz="800" spc="5">
                <a:latin typeface="Lato"/>
                <a:cs typeface="Lato"/>
              </a:rPr>
              <a:t>alidation</a:t>
            </a:r>
            <a:endParaRPr sz="800">
              <a:latin typeface="Lato"/>
              <a:cs typeface="Lato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636634" y="2891269"/>
            <a:ext cx="1097915" cy="456565"/>
          </a:xfrm>
          <a:custGeom>
            <a:avLst/>
            <a:gdLst/>
            <a:ahLst/>
            <a:cxnLst/>
            <a:rect l="l" t="t" r="r" b="b"/>
            <a:pathLst>
              <a:path w="1097915" h="456564">
                <a:moveTo>
                  <a:pt x="1097397" y="456299"/>
                </a:moveTo>
                <a:lnTo>
                  <a:pt x="0" y="456299"/>
                </a:lnTo>
                <a:lnTo>
                  <a:pt x="0" y="0"/>
                </a:lnTo>
                <a:lnTo>
                  <a:pt x="1097397" y="0"/>
                </a:lnTo>
                <a:lnTo>
                  <a:pt x="1097397" y="456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7636634" y="2891269"/>
            <a:ext cx="1097915" cy="456565"/>
          </a:xfrm>
          <a:prstGeom prst="rect">
            <a:avLst/>
          </a:prstGeom>
          <a:ln w="28574">
            <a:solidFill>
              <a:srgbClr val="000000"/>
            </a:solidFill>
          </a:ln>
        </p:spPr>
        <p:txBody>
          <a:bodyPr wrap="square" lIns="0" tIns="98425" rIns="0" bIns="0" rtlCol="0" vert="horz">
            <a:spAutoFit/>
          </a:bodyPr>
          <a:lstStyle/>
          <a:p>
            <a:pPr marL="381635" marR="301625" indent="-71755">
              <a:lnSpc>
                <a:spcPct val="101600"/>
              </a:lnSpc>
              <a:spcBef>
                <a:spcPts val="775"/>
              </a:spcBef>
            </a:pPr>
            <a:r>
              <a:rPr dirty="0" sz="800">
                <a:latin typeface="Lato"/>
                <a:cs typeface="Lato"/>
              </a:rPr>
              <a:t>CD:</a:t>
            </a:r>
            <a:r>
              <a:rPr dirty="0" sz="800" spc="-114">
                <a:latin typeface="Lato"/>
                <a:cs typeface="Lato"/>
              </a:rPr>
              <a:t> </a:t>
            </a: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>
                <a:latin typeface="Lato"/>
                <a:cs typeface="Lato"/>
              </a:rPr>
              <a:t>Serving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3810254" y="3213605"/>
            <a:ext cx="2852420" cy="41275"/>
            <a:chOff x="3810254" y="3213605"/>
            <a:chExt cx="2852420" cy="41275"/>
          </a:xfrm>
        </p:grpSpPr>
        <p:sp>
          <p:nvSpPr>
            <p:cNvPr id="64" name="object 64"/>
            <p:cNvSpPr/>
            <p:nvPr/>
          </p:nvSpPr>
          <p:spPr>
            <a:xfrm>
              <a:off x="6614336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614336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15017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815017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6671586" y="3005944"/>
            <a:ext cx="714375" cy="45656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98425" rIns="0" bIns="0" rtlCol="0" vert="horz">
            <a:spAutoFit/>
          </a:bodyPr>
          <a:lstStyle/>
          <a:p>
            <a:pPr marL="234315" marR="206375" indent="-20955">
              <a:lnSpc>
                <a:spcPct val="101600"/>
              </a:lnSpc>
              <a:spcBef>
                <a:spcPts val="775"/>
              </a:spcBef>
            </a:pP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 spc="-10">
                <a:latin typeface="Lato"/>
                <a:cs typeface="Lato"/>
              </a:rPr>
              <a:t>Valid.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7462972" y="3098906"/>
            <a:ext cx="165100" cy="41275"/>
            <a:chOff x="7462972" y="3098906"/>
            <a:chExt cx="165100" cy="41275"/>
          </a:xfrm>
        </p:grpSpPr>
        <p:sp>
          <p:nvSpPr>
            <p:cNvPr id="70" name="object 70"/>
            <p:cNvSpPr/>
            <p:nvPr/>
          </p:nvSpPr>
          <p:spPr>
            <a:xfrm>
              <a:off x="7467734" y="3119393"/>
              <a:ext cx="111760" cy="0"/>
            </a:xfrm>
            <a:custGeom>
              <a:avLst/>
              <a:gdLst/>
              <a:ahLst/>
              <a:cxnLst/>
              <a:rect l="l" t="t" r="r" b="b"/>
              <a:pathLst>
                <a:path w="111759" h="0">
                  <a:moveTo>
                    <a:pt x="0" y="0"/>
                  </a:moveTo>
                  <a:lnTo>
                    <a:pt x="1117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7579484" y="31036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579484" y="31036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2546157" y="2810564"/>
            <a:ext cx="112776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Lato"/>
                <a:cs typeface="Lato"/>
              </a:rPr>
              <a:t>Automated</a:t>
            </a:r>
            <a:r>
              <a:rPr dirty="0" sz="1000" spc="-114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Pipeline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819395" y="1231705"/>
            <a:ext cx="7386955" cy="2707005"/>
            <a:chOff x="819395" y="1231705"/>
            <a:chExt cx="7386955" cy="2707005"/>
          </a:xfrm>
        </p:grpSpPr>
        <p:sp>
          <p:nvSpPr>
            <p:cNvPr id="75" name="object 75"/>
            <p:cNvSpPr/>
            <p:nvPr/>
          </p:nvSpPr>
          <p:spPr>
            <a:xfrm>
              <a:off x="4690990" y="1236467"/>
              <a:ext cx="3494404" cy="2654300"/>
            </a:xfrm>
            <a:custGeom>
              <a:avLst/>
              <a:gdLst/>
              <a:ahLst/>
              <a:cxnLst/>
              <a:rect l="l" t="t" r="r" b="b"/>
              <a:pathLst>
                <a:path w="3494404" h="2654300">
                  <a:moveTo>
                    <a:pt x="3473093" y="0"/>
                  </a:moveTo>
                  <a:lnTo>
                    <a:pt x="3473093" y="747748"/>
                  </a:lnTo>
                  <a:lnTo>
                    <a:pt x="0" y="747748"/>
                  </a:lnTo>
                  <a:lnTo>
                    <a:pt x="0" y="1438352"/>
                  </a:lnTo>
                </a:path>
                <a:path w="3494404" h="2654300">
                  <a:moveTo>
                    <a:pt x="3494342" y="2111100"/>
                  </a:moveTo>
                  <a:lnTo>
                    <a:pt x="3494342" y="26542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8169608" y="38907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8169608" y="38907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4675265" y="26748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675265" y="26748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675894" y="3119468"/>
              <a:ext cx="181610" cy="0"/>
            </a:xfrm>
            <a:custGeom>
              <a:avLst/>
              <a:gdLst/>
              <a:ahLst/>
              <a:cxnLst/>
              <a:rect l="l" t="t" r="r" b="b"/>
              <a:pathLst>
                <a:path w="181610" h="0">
                  <a:moveTo>
                    <a:pt x="0" y="0"/>
                  </a:moveTo>
                  <a:lnTo>
                    <a:pt x="1810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856943" y="31037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856943" y="31037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819395" y="2930469"/>
              <a:ext cx="856615" cy="378460"/>
            </a:xfrm>
            <a:custGeom>
              <a:avLst/>
              <a:gdLst/>
              <a:ahLst/>
              <a:cxnLst/>
              <a:rect l="l" t="t" r="r" b="b"/>
              <a:pathLst>
                <a:path w="856614" h="378460">
                  <a:moveTo>
                    <a:pt x="428249" y="377999"/>
                  </a:moveTo>
                  <a:lnTo>
                    <a:pt x="364965" y="375949"/>
                  </a:lnTo>
                  <a:lnTo>
                    <a:pt x="304564" y="369996"/>
                  </a:lnTo>
                  <a:lnTo>
                    <a:pt x="247709" y="360432"/>
                  </a:lnTo>
                  <a:lnTo>
                    <a:pt x="195062" y="347548"/>
                  </a:lnTo>
                  <a:lnTo>
                    <a:pt x="147285" y="331638"/>
                  </a:lnTo>
                  <a:lnTo>
                    <a:pt x="105041" y="312994"/>
                  </a:lnTo>
                  <a:lnTo>
                    <a:pt x="68993" y="291908"/>
                  </a:lnTo>
                  <a:lnTo>
                    <a:pt x="18131" y="243582"/>
                  </a:lnTo>
                  <a:lnTo>
                    <a:pt x="0" y="188999"/>
                  </a:lnTo>
                  <a:lnTo>
                    <a:pt x="4643" y="161072"/>
                  </a:lnTo>
                  <a:lnTo>
                    <a:pt x="39802" y="109325"/>
                  </a:lnTo>
                  <a:lnTo>
                    <a:pt x="105041" y="65004"/>
                  </a:lnTo>
                  <a:lnTo>
                    <a:pt x="147285" y="46360"/>
                  </a:lnTo>
                  <a:lnTo>
                    <a:pt x="195062" y="30450"/>
                  </a:lnTo>
                  <a:lnTo>
                    <a:pt x="247709" y="17567"/>
                  </a:lnTo>
                  <a:lnTo>
                    <a:pt x="304564" y="8002"/>
                  </a:lnTo>
                  <a:lnTo>
                    <a:pt x="364965" y="2049"/>
                  </a:lnTo>
                  <a:lnTo>
                    <a:pt x="428249" y="0"/>
                  </a:lnTo>
                  <a:lnTo>
                    <a:pt x="491532" y="2049"/>
                  </a:lnTo>
                  <a:lnTo>
                    <a:pt x="551932" y="8002"/>
                  </a:lnTo>
                  <a:lnTo>
                    <a:pt x="608787" y="17567"/>
                  </a:lnTo>
                  <a:lnTo>
                    <a:pt x="661434" y="30450"/>
                  </a:lnTo>
                  <a:lnTo>
                    <a:pt x="709211" y="46360"/>
                  </a:lnTo>
                  <a:lnTo>
                    <a:pt x="751455" y="65004"/>
                  </a:lnTo>
                  <a:lnTo>
                    <a:pt x="787504" y="86090"/>
                  </a:lnTo>
                  <a:lnTo>
                    <a:pt x="838366" y="134416"/>
                  </a:lnTo>
                  <a:lnTo>
                    <a:pt x="856498" y="188999"/>
                  </a:lnTo>
                  <a:lnTo>
                    <a:pt x="851854" y="216927"/>
                  </a:lnTo>
                  <a:lnTo>
                    <a:pt x="816695" y="268674"/>
                  </a:lnTo>
                  <a:lnTo>
                    <a:pt x="751455" y="312994"/>
                  </a:lnTo>
                  <a:lnTo>
                    <a:pt x="709211" y="331638"/>
                  </a:lnTo>
                  <a:lnTo>
                    <a:pt x="661434" y="347548"/>
                  </a:lnTo>
                  <a:lnTo>
                    <a:pt x="608787" y="360432"/>
                  </a:lnTo>
                  <a:lnTo>
                    <a:pt x="551932" y="369996"/>
                  </a:lnTo>
                  <a:lnTo>
                    <a:pt x="491532" y="375949"/>
                  </a:lnTo>
                  <a:lnTo>
                    <a:pt x="428249" y="377999"/>
                  </a:lnTo>
                  <a:close/>
                </a:path>
              </a:pathLst>
            </a:custGeom>
            <a:solidFill>
              <a:srgbClr val="BDC8C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1076707" y="3040790"/>
            <a:ext cx="3429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70">
                <a:latin typeface="Lato"/>
                <a:cs typeface="Lato"/>
              </a:rPr>
              <a:t>T</a:t>
            </a:r>
            <a:r>
              <a:rPr dirty="0" sz="800" spc="5">
                <a:latin typeface="Lato"/>
                <a:cs typeface="Lato"/>
              </a:rPr>
              <a:t>rigger</a:t>
            </a:r>
            <a:endParaRPr sz="800">
              <a:latin typeface="Lato"/>
              <a:cs typeface="Lato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805140" y="211524"/>
            <a:ext cx="774700" cy="307340"/>
          </a:xfrm>
          <a:prstGeom prst="rect">
            <a:avLst/>
          </a:prstGeom>
          <a:solidFill>
            <a:srgbClr val="EFEFEF"/>
          </a:solidFill>
        </p:spPr>
        <p:txBody>
          <a:bodyPr wrap="square" lIns="0" tIns="23495" rIns="0" bIns="0" rtlCol="0" vert="horz">
            <a:spAutoFit/>
          </a:bodyPr>
          <a:lstStyle/>
          <a:p>
            <a:pPr marL="202565" marR="194310" indent="41275">
              <a:lnSpc>
                <a:spcPct val="101600"/>
              </a:lnSpc>
              <a:spcBef>
                <a:spcPts val="185"/>
              </a:spcBef>
            </a:pP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>
                <a:latin typeface="Lato"/>
                <a:cs typeface="Lato"/>
              </a:rPr>
              <a:t>Analysis</a:t>
            </a:r>
            <a:endParaRPr sz="800">
              <a:latin typeface="Lato"/>
              <a:cs typeface="Lato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142216" y="3919666"/>
            <a:ext cx="1097915" cy="43497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86995" rIns="0" bIns="0" rtlCol="0" vert="horz">
            <a:spAutoFit/>
          </a:bodyPr>
          <a:lstStyle/>
          <a:p>
            <a:pPr marL="297815" marR="251460" indent="-38735">
              <a:lnSpc>
                <a:spcPct val="101600"/>
              </a:lnSpc>
              <a:spcBef>
                <a:spcPts val="685"/>
              </a:spcBef>
            </a:pPr>
            <a:r>
              <a:rPr dirty="0" sz="800" spc="-10">
                <a:latin typeface="Lato"/>
                <a:cs typeface="Lato"/>
              </a:rPr>
              <a:t>P</a:t>
            </a:r>
            <a:r>
              <a:rPr dirty="0" sz="800">
                <a:latin typeface="Lato"/>
                <a:cs typeface="Lato"/>
              </a:rPr>
              <a:t>erformance  </a:t>
            </a:r>
            <a:r>
              <a:rPr dirty="0" sz="800">
                <a:latin typeface="Lato"/>
                <a:cs typeface="Lato"/>
              </a:rPr>
              <a:t>Monitoring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1227015" y="2071348"/>
            <a:ext cx="6535420" cy="2086610"/>
            <a:chOff x="1227015" y="2071348"/>
            <a:chExt cx="6535420" cy="2086610"/>
          </a:xfrm>
        </p:grpSpPr>
        <p:sp>
          <p:nvSpPr>
            <p:cNvPr id="88" name="object 88"/>
            <p:cNvSpPr/>
            <p:nvPr/>
          </p:nvSpPr>
          <p:spPr>
            <a:xfrm>
              <a:off x="5296664" y="4136841"/>
              <a:ext cx="2460625" cy="635"/>
            </a:xfrm>
            <a:custGeom>
              <a:avLst/>
              <a:gdLst/>
              <a:ahLst/>
              <a:cxnLst/>
              <a:rect l="l" t="t" r="r" b="b"/>
              <a:pathLst>
                <a:path w="2460625" h="635">
                  <a:moveTo>
                    <a:pt x="2460445" y="0"/>
                  </a:moveTo>
                  <a:lnTo>
                    <a:pt x="1201722" y="0"/>
                  </a:lnTo>
                  <a:lnTo>
                    <a:pt x="1201722" y="599"/>
                  </a:lnTo>
                  <a:lnTo>
                    <a:pt x="0" y="5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5253439" y="41217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5253439" y="41217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247509" y="3365718"/>
              <a:ext cx="2894965" cy="771525"/>
            </a:xfrm>
            <a:custGeom>
              <a:avLst/>
              <a:gdLst/>
              <a:ahLst/>
              <a:cxnLst/>
              <a:rect l="l" t="t" r="r" b="b"/>
              <a:pathLst>
                <a:path w="2894965" h="771525">
                  <a:moveTo>
                    <a:pt x="2894706" y="771148"/>
                  </a:moveTo>
                  <a:lnTo>
                    <a:pt x="0" y="771148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231777" y="33224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0" y="43224"/>
                  </a:lnTo>
                  <a:lnTo>
                    <a:pt x="15732" y="0"/>
                  </a:lnTo>
                  <a:lnTo>
                    <a:pt x="3146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231777" y="33224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15732" y="0"/>
                  </a:lnTo>
                  <a:lnTo>
                    <a:pt x="0" y="43224"/>
                  </a:lnTo>
                  <a:lnTo>
                    <a:pt x="3146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6701361" y="2071348"/>
              <a:ext cx="655320" cy="497205"/>
            </a:xfrm>
            <a:custGeom>
              <a:avLst/>
              <a:gdLst/>
              <a:ahLst/>
              <a:cxnLst/>
              <a:rect l="l" t="t" r="r" b="b"/>
              <a:pathLst>
                <a:path w="655320" h="497205">
                  <a:moveTo>
                    <a:pt x="327499" y="497021"/>
                  </a:moveTo>
                  <a:lnTo>
                    <a:pt x="252406" y="494834"/>
                  </a:lnTo>
                  <a:lnTo>
                    <a:pt x="183472" y="488604"/>
                  </a:lnTo>
                  <a:lnTo>
                    <a:pt x="122664" y="478827"/>
                  </a:lnTo>
                  <a:lnTo>
                    <a:pt x="71947" y="466000"/>
                  </a:lnTo>
                  <a:lnTo>
                    <a:pt x="33287" y="450620"/>
                  </a:lnTo>
                  <a:lnTo>
                    <a:pt x="0" y="414186"/>
                  </a:lnTo>
                  <a:lnTo>
                    <a:pt x="0" y="82837"/>
                  </a:lnTo>
                  <a:lnTo>
                    <a:pt x="33287" y="46407"/>
                  </a:lnTo>
                  <a:lnTo>
                    <a:pt x="71947" y="31026"/>
                  </a:lnTo>
                  <a:lnTo>
                    <a:pt x="122664" y="18198"/>
                  </a:lnTo>
                  <a:lnTo>
                    <a:pt x="183472" y="8419"/>
                  </a:lnTo>
                  <a:lnTo>
                    <a:pt x="252406" y="2187"/>
                  </a:lnTo>
                  <a:lnTo>
                    <a:pt x="327499" y="0"/>
                  </a:lnTo>
                  <a:lnTo>
                    <a:pt x="402583" y="2187"/>
                  </a:lnTo>
                  <a:lnTo>
                    <a:pt x="471510" y="8419"/>
                  </a:lnTo>
                  <a:lnTo>
                    <a:pt x="532313" y="18198"/>
                  </a:lnTo>
                  <a:lnTo>
                    <a:pt x="583028" y="31026"/>
                  </a:lnTo>
                  <a:lnTo>
                    <a:pt x="621687" y="46407"/>
                  </a:lnTo>
                  <a:lnTo>
                    <a:pt x="654973" y="82837"/>
                  </a:lnTo>
                  <a:lnTo>
                    <a:pt x="654973" y="414186"/>
                  </a:lnTo>
                  <a:lnTo>
                    <a:pt x="621687" y="450620"/>
                  </a:lnTo>
                  <a:lnTo>
                    <a:pt x="583028" y="466000"/>
                  </a:lnTo>
                  <a:lnTo>
                    <a:pt x="532313" y="478827"/>
                  </a:lnTo>
                  <a:lnTo>
                    <a:pt x="471510" y="488604"/>
                  </a:lnTo>
                  <a:lnTo>
                    <a:pt x="402583" y="494834"/>
                  </a:lnTo>
                  <a:lnTo>
                    <a:pt x="327499" y="497021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6701361" y="2154185"/>
              <a:ext cx="655320" cy="83185"/>
            </a:xfrm>
            <a:custGeom>
              <a:avLst/>
              <a:gdLst/>
              <a:ahLst/>
              <a:cxnLst/>
              <a:rect l="l" t="t" r="r" b="b"/>
              <a:pathLst>
                <a:path w="655320" h="83185">
                  <a:moveTo>
                    <a:pt x="654973" y="0"/>
                  </a:moveTo>
                  <a:lnTo>
                    <a:pt x="646324" y="18993"/>
                  </a:lnTo>
                  <a:lnTo>
                    <a:pt x="621687" y="36429"/>
                  </a:lnTo>
                  <a:lnTo>
                    <a:pt x="583028" y="51810"/>
                  </a:lnTo>
                  <a:lnTo>
                    <a:pt x="532313" y="64638"/>
                  </a:lnTo>
                  <a:lnTo>
                    <a:pt x="471510" y="74417"/>
                  </a:lnTo>
                  <a:lnTo>
                    <a:pt x="402583" y="80649"/>
                  </a:lnTo>
                  <a:lnTo>
                    <a:pt x="327499" y="82837"/>
                  </a:lnTo>
                  <a:lnTo>
                    <a:pt x="252406" y="80649"/>
                  </a:lnTo>
                  <a:lnTo>
                    <a:pt x="183472" y="74417"/>
                  </a:lnTo>
                  <a:lnTo>
                    <a:pt x="122664" y="64638"/>
                  </a:lnTo>
                  <a:lnTo>
                    <a:pt x="71947" y="51810"/>
                  </a:lnTo>
                  <a:lnTo>
                    <a:pt x="33287" y="36429"/>
                  </a:lnTo>
                  <a:lnTo>
                    <a:pt x="8649" y="18993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/>
          <p:cNvSpPr txBox="1"/>
          <p:nvPr/>
        </p:nvSpPr>
        <p:spPr>
          <a:xfrm>
            <a:off x="6830559" y="2220694"/>
            <a:ext cx="397510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20320">
              <a:lnSpc>
                <a:spcPct val="101600"/>
              </a:lnSpc>
              <a:spcBef>
                <a:spcPts val="85"/>
              </a:spcBef>
            </a:pPr>
            <a:r>
              <a:rPr dirty="0" sz="800" spc="-5">
                <a:latin typeface="Lato"/>
                <a:cs typeface="Lato"/>
              </a:rPr>
              <a:t>Models  </a:t>
            </a:r>
            <a:r>
              <a:rPr dirty="0" sz="800" spc="5">
                <a:latin typeface="Lato"/>
                <a:cs typeface="Lato"/>
              </a:rPr>
              <a:t>Registry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6713424" y="743010"/>
            <a:ext cx="616585" cy="530860"/>
            <a:chOff x="6713424" y="743010"/>
            <a:chExt cx="616585" cy="530860"/>
          </a:xfrm>
        </p:grpSpPr>
        <p:sp>
          <p:nvSpPr>
            <p:cNvPr id="98" name="object 98"/>
            <p:cNvSpPr/>
            <p:nvPr/>
          </p:nvSpPr>
          <p:spPr>
            <a:xfrm>
              <a:off x="6718186" y="747773"/>
              <a:ext cx="607060" cy="521334"/>
            </a:xfrm>
            <a:custGeom>
              <a:avLst/>
              <a:gdLst/>
              <a:ahLst/>
              <a:cxnLst/>
              <a:rect l="l" t="t" r="r" b="b"/>
              <a:pathLst>
                <a:path w="607059" h="521334">
                  <a:moveTo>
                    <a:pt x="303274" y="521168"/>
                  </a:moveTo>
                  <a:lnTo>
                    <a:pt x="233734" y="518874"/>
                  </a:lnTo>
                  <a:lnTo>
                    <a:pt x="169899" y="512340"/>
                  </a:lnTo>
                  <a:lnTo>
                    <a:pt x="113589" y="502086"/>
                  </a:lnTo>
                  <a:lnTo>
                    <a:pt x="66624" y="488634"/>
                  </a:lnTo>
                  <a:lnTo>
                    <a:pt x="30824" y="472506"/>
                  </a:lnTo>
                  <a:lnTo>
                    <a:pt x="0" y="434306"/>
                  </a:lnTo>
                  <a:lnTo>
                    <a:pt x="0" y="86862"/>
                  </a:lnTo>
                  <a:lnTo>
                    <a:pt x="30824" y="48662"/>
                  </a:lnTo>
                  <a:lnTo>
                    <a:pt x="66624" y="32534"/>
                  </a:lnTo>
                  <a:lnTo>
                    <a:pt x="113589" y="19082"/>
                  </a:lnTo>
                  <a:lnTo>
                    <a:pt x="169899" y="8828"/>
                  </a:lnTo>
                  <a:lnTo>
                    <a:pt x="233734" y="2294"/>
                  </a:lnTo>
                  <a:lnTo>
                    <a:pt x="303274" y="0"/>
                  </a:lnTo>
                  <a:lnTo>
                    <a:pt x="372806" y="2294"/>
                  </a:lnTo>
                  <a:lnTo>
                    <a:pt x="436638" y="8828"/>
                  </a:lnTo>
                  <a:lnTo>
                    <a:pt x="492949" y="19082"/>
                  </a:lnTo>
                  <a:lnTo>
                    <a:pt x="539916" y="32534"/>
                  </a:lnTo>
                  <a:lnTo>
                    <a:pt x="575720" y="48662"/>
                  </a:lnTo>
                  <a:lnTo>
                    <a:pt x="606548" y="86862"/>
                  </a:lnTo>
                  <a:lnTo>
                    <a:pt x="606548" y="434306"/>
                  </a:lnTo>
                  <a:lnTo>
                    <a:pt x="575720" y="472506"/>
                  </a:lnTo>
                  <a:lnTo>
                    <a:pt x="539916" y="488634"/>
                  </a:lnTo>
                  <a:lnTo>
                    <a:pt x="492949" y="502086"/>
                  </a:lnTo>
                  <a:lnTo>
                    <a:pt x="436638" y="512340"/>
                  </a:lnTo>
                  <a:lnTo>
                    <a:pt x="372806" y="518874"/>
                  </a:lnTo>
                  <a:lnTo>
                    <a:pt x="303274" y="521168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6718186" y="747773"/>
              <a:ext cx="607060" cy="521334"/>
            </a:xfrm>
            <a:custGeom>
              <a:avLst/>
              <a:gdLst/>
              <a:ahLst/>
              <a:cxnLst/>
              <a:rect l="l" t="t" r="r" b="b"/>
              <a:pathLst>
                <a:path w="607059" h="521334">
                  <a:moveTo>
                    <a:pt x="606548" y="86862"/>
                  </a:moveTo>
                  <a:lnTo>
                    <a:pt x="598538" y="106778"/>
                  </a:lnTo>
                  <a:lnTo>
                    <a:pt x="575720" y="125061"/>
                  </a:lnTo>
                  <a:lnTo>
                    <a:pt x="539916" y="141189"/>
                  </a:lnTo>
                  <a:lnTo>
                    <a:pt x="492949" y="154640"/>
                  </a:lnTo>
                  <a:lnTo>
                    <a:pt x="436638" y="164893"/>
                  </a:lnTo>
                  <a:lnTo>
                    <a:pt x="372806" y="171428"/>
                  </a:lnTo>
                  <a:lnTo>
                    <a:pt x="303274" y="173722"/>
                  </a:lnTo>
                  <a:lnTo>
                    <a:pt x="233734" y="171428"/>
                  </a:lnTo>
                  <a:lnTo>
                    <a:pt x="169899" y="164893"/>
                  </a:lnTo>
                  <a:lnTo>
                    <a:pt x="113589" y="154640"/>
                  </a:lnTo>
                  <a:lnTo>
                    <a:pt x="66624" y="141189"/>
                  </a:lnTo>
                  <a:lnTo>
                    <a:pt x="30824" y="125061"/>
                  </a:lnTo>
                  <a:lnTo>
                    <a:pt x="8009" y="106778"/>
                  </a:lnTo>
                  <a:lnTo>
                    <a:pt x="0" y="86862"/>
                  </a:lnTo>
                </a:path>
                <a:path w="607059" h="521334">
                  <a:moveTo>
                    <a:pt x="0" y="86862"/>
                  </a:moveTo>
                  <a:lnTo>
                    <a:pt x="8009" y="66945"/>
                  </a:lnTo>
                  <a:lnTo>
                    <a:pt x="30824" y="48662"/>
                  </a:lnTo>
                  <a:lnTo>
                    <a:pt x="66624" y="32534"/>
                  </a:lnTo>
                  <a:lnTo>
                    <a:pt x="113589" y="19082"/>
                  </a:lnTo>
                  <a:lnTo>
                    <a:pt x="169899" y="8828"/>
                  </a:lnTo>
                  <a:lnTo>
                    <a:pt x="233734" y="2294"/>
                  </a:lnTo>
                  <a:lnTo>
                    <a:pt x="303274" y="0"/>
                  </a:lnTo>
                  <a:lnTo>
                    <a:pt x="372806" y="2294"/>
                  </a:lnTo>
                  <a:lnTo>
                    <a:pt x="436638" y="8828"/>
                  </a:lnTo>
                  <a:lnTo>
                    <a:pt x="492949" y="19082"/>
                  </a:lnTo>
                  <a:lnTo>
                    <a:pt x="539916" y="32534"/>
                  </a:lnTo>
                  <a:lnTo>
                    <a:pt x="575720" y="48662"/>
                  </a:lnTo>
                  <a:lnTo>
                    <a:pt x="606548" y="86862"/>
                  </a:lnTo>
                  <a:lnTo>
                    <a:pt x="606548" y="434306"/>
                  </a:lnTo>
                  <a:lnTo>
                    <a:pt x="575720" y="472506"/>
                  </a:lnTo>
                  <a:lnTo>
                    <a:pt x="539916" y="488634"/>
                  </a:lnTo>
                  <a:lnTo>
                    <a:pt x="492949" y="502086"/>
                  </a:lnTo>
                  <a:lnTo>
                    <a:pt x="436638" y="512340"/>
                  </a:lnTo>
                  <a:lnTo>
                    <a:pt x="372806" y="518874"/>
                  </a:lnTo>
                  <a:lnTo>
                    <a:pt x="303274" y="521168"/>
                  </a:lnTo>
                  <a:lnTo>
                    <a:pt x="233734" y="518874"/>
                  </a:lnTo>
                  <a:lnTo>
                    <a:pt x="169899" y="512340"/>
                  </a:lnTo>
                  <a:lnTo>
                    <a:pt x="113589" y="502086"/>
                  </a:lnTo>
                  <a:lnTo>
                    <a:pt x="66624" y="488634"/>
                  </a:lnTo>
                  <a:lnTo>
                    <a:pt x="30824" y="472506"/>
                  </a:lnTo>
                  <a:lnTo>
                    <a:pt x="0" y="434306"/>
                  </a:lnTo>
                  <a:lnTo>
                    <a:pt x="0" y="8686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6873877" y="930757"/>
            <a:ext cx="29591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latin typeface="Lato"/>
                <a:cs typeface="Lato"/>
              </a:rPr>
              <a:t>Source</a:t>
            </a:r>
            <a:endParaRPr sz="700">
              <a:latin typeface="Lato"/>
              <a:cs typeface="Lato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805776" y="1035532"/>
            <a:ext cx="43180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5">
                <a:latin typeface="Lato"/>
                <a:cs typeface="Lato"/>
              </a:rPr>
              <a:t>repository</a:t>
            </a:r>
            <a:endParaRPr sz="700">
              <a:latin typeface="Lato"/>
              <a:cs typeface="Lato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5586851" y="846323"/>
            <a:ext cx="2619375" cy="2164715"/>
            <a:chOff x="5586851" y="846323"/>
            <a:chExt cx="2619375" cy="2164715"/>
          </a:xfrm>
        </p:grpSpPr>
        <p:sp>
          <p:nvSpPr>
            <p:cNvPr id="103" name="object 103"/>
            <p:cNvSpPr/>
            <p:nvPr/>
          </p:nvSpPr>
          <p:spPr>
            <a:xfrm>
              <a:off x="8169508" y="28342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8169508" y="28342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7028735" y="2625394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w="0" h="381000">
                  <a:moveTo>
                    <a:pt x="0" y="3805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7013010" y="25821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7013010" y="25821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5591613" y="1008952"/>
              <a:ext cx="1069975" cy="10160"/>
            </a:xfrm>
            <a:custGeom>
              <a:avLst/>
              <a:gdLst/>
              <a:ahLst/>
              <a:cxnLst/>
              <a:rect l="l" t="t" r="r" b="b"/>
              <a:pathLst>
                <a:path w="1069975" h="10159">
                  <a:moveTo>
                    <a:pt x="0" y="9964"/>
                  </a:moveTo>
                  <a:lnTo>
                    <a:pt x="106934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6660811" y="99322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99" y="31462"/>
                  </a:moveTo>
                  <a:lnTo>
                    <a:pt x="0" y="0"/>
                  </a:lnTo>
                  <a:lnTo>
                    <a:pt x="43374" y="15327"/>
                  </a:lnTo>
                  <a:lnTo>
                    <a:pt x="299" y="31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6660811" y="99322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99" y="31462"/>
                  </a:moveTo>
                  <a:lnTo>
                    <a:pt x="43374" y="15327"/>
                  </a:lnTo>
                  <a:lnTo>
                    <a:pt x="0" y="0"/>
                  </a:lnTo>
                  <a:lnTo>
                    <a:pt x="299" y="3146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5745913" y="85108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546048" y="307021"/>
                  </a:moveTo>
                  <a:lnTo>
                    <a:pt x="0" y="307021"/>
                  </a:lnTo>
                  <a:lnTo>
                    <a:pt x="136499" y="0"/>
                  </a:lnTo>
                  <a:lnTo>
                    <a:pt x="682548" y="0"/>
                  </a:lnTo>
                  <a:lnTo>
                    <a:pt x="546048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5745913" y="85108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0" y="307021"/>
                  </a:moveTo>
                  <a:lnTo>
                    <a:pt x="136499" y="0"/>
                  </a:lnTo>
                  <a:lnTo>
                    <a:pt x="682548" y="0"/>
                  </a:lnTo>
                  <a:lnTo>
                    <a:pt x="546048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5753788" y="88682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546048" y="307021"/>
                  </a:moveTo>
                  <a:lnTo>
                    <a:pt x="0" y="307021"/>
                  </a:lnTo>
                  <a:lnTo>
                    <a:pt x="136524" y="0"/>
                  </a:lnTo>
                  <a:lnTo>
                    <a:pt x="682573" y="0"/>
                  </a:lnTo>
                  <a:lnTo>
                    <a:pt x="546048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5753788" y="88682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0" y="307021"/>
                  </a:moveTo>
                  <a:lnTo>
                    <a:pt x="136524" y="0"/>
                  </a:lnTo>
                  <a:lnTo>
                    <a:pt x="682573" y="0"/>
                  </a:lnTo>
                  <a:lnTo>
                    <a:pt x="546048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/>
          <p:cNvSpPr txBox="1"/>
          <p:nvPr/>
        </p:nvSpPr>
        <p:spPr>
          <a:xfrm>
            <a:off x="5937930" y="929339"/>
            <a:ext cx="30797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600" spc="-45">
                <a:latin typeface="Lato"/>
                <a:cs typeface="Lato"/>
              </a:rPr>
              <a:t>Sour</a:t>
            </a:r>
            <a:r>
              <a:rPr dirty="0" baseline="27777" sz="900" spc="-67">
                <a:latin typeface="Lato"/>
                <a:cs typeface="Lato"/>
              </a:rPr>
              <a:t>c</a:t>
            </a:r>
            <a:r>
              <a:rPr dirty="0" sz="600" spc="-45">
                <a:latin typeface="Lato"/>
                <a:cs typeface="Lato"/>
              </a:rPr>
              <a:t>ce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5749025" y="924685"/>
            <a:ext cx="724535" cy="316865"/>
            <a:chOff x="5749025" y="924685"/>
            <a:chExt cx="724535" cy="316865"/>
          </a:xfrm>
        </p:grpSpPr>
        <p:sp>
          <p:nvSpPr>
            <p:cNvPr id="117" name="object 117"/>
            <p:cNvSpPr/>
            <p:nvPr/>
          </p:nvSpPr>
          <p:spPr>
            <a:xfrm>
              <a:off x="5753788" y="929448"/>
              <a:ext cx="715010" cy="307340"/>
            </a:xfrm>
            <a:custGeom>
              <a:avLst/>
              <a:gdLst/>
              <a:ahLst/>
              <a:cxnLst/>
              <a:rect l="l" t="t" r="r" b="b"/>
              <a:pathLst>
                <a:path w="715010" h="307340">
                  <a:moveTo>
                    <a:pt x="571623" y="307021"/>
                  </a:moveTo>
                  <a:lnTo>
                    <a:pt x="0" y="307021"/>
                  </a:lnTo>
                  <a:lnTo>
                    <a:pt x="142899" y="0"/>
                  </a:lnTo>
                  <a:lnTo>
                    <a:pt x="714523" y="0"/>
                  </a:lnTo>
                  <a:lnTo>
                    <a:pt x="571623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5753788" y="929448"/>
              <a:ext cx="715010" cy="307340"/>
            </a:xfrm>
            <a:custGeom>
              <a:avLst/>
              <a:gdLst/>
              <a:ahLst/>
              <a:cxnLst/>
              <a:rect l="l" t="t" r="r" b="b"/>
              <a:pathLst>
                <a:path w="715010" h="307340">
                  <a:moveTo>
                    <a:pt x="0" y="307021"/>
                  </a:moveTo>
                  <a:lnTo>
                    <a:pt x="142899" y="0"/>
                  </a:lnTo>
                  <a:lnTo>
                    <a:pt x="714523" y="0"/>
                  </a:lnTo>
                  <a:lnTo>
                    <a:pt x="571623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9" name="object 119"/>
          <p:cNvSpPr txBox="1"/>
          <p:nvPr/>
        </p:nvSpPr>
        <p:spPr>
          <a:xfrm>
            <a:off x="5930043" y="971960"/>
            <a:ext cx="32194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3888" sz="900" spc="-179">
                <a:latin typeface="Lato"/>
                <a:cs typeface="Lato"/>
              </a:rPr>
              <a:t>c</a:t>
            </a:r>
            <a:r>
              <a:rPr dirty="0" sz="600" spc="-120">
                <a:latin typeface="Lato"/>
                <a:cs typeface="Lato"/>
              </a:rPr>
              <a:t>S</a:t>
            </a:r>
            <a:r>
              <a:rPr dirty="0" baseline="-13888" sz="900" spc="-179">
                <a:latin typeface="Lato"/>
                <a:cs typeface="Lato"/>
              </a:rPr>
              <a:t>o</a:t>
            </a:r>
            <a:r>
              <a:rPr dirty="0" sz="600" spc="-120">
                <a:latin typeface="Lato"/>
                <a:cs typeface="Lato"/>
              </a:rPr>
              <a:t>o</a:t>
            </a:r>
            <a:r>
              <a:rPr dirty="0" baseline="-13888" sz="900" spc="-179">
                <a:latin typeface="Lato"/>
                <a:cs typeface="Lato"/>
              </a:rPr>
              <a:t>d</a:t>
            </a:r>
            <a:r>
              <a:rPr dirty="0" sz="600" spc="-120">
                <a:latin typeface="Lato"/>
                <a:cs typeface="Lato"/>
              </a:rPr>
              <a:t>u</a:t>
            </a:r>
            <a:r>
              <a:rPr dirty="0" baseline="-13888" sz="900" spc="-179">
                <a:latin typeface="Lato"/>
                <a:cs typeface="Lato"/>
              </a:rPr>
              <a:t>e</a:t>
            </a:r>
            <a:r>
              <a:rPr dirty="0" sz="600" spc="-120">
                <a:latin typeface="Lato"/>
                <a:cs typeface="Lato"/>
              </a:rPr>
              <a:t>rce</a:t>
            </a:r>
            <a:endParaRPr sz="600">
              <a:latin typeface="Lato"/>
              <a:cs typeface="Lato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5969721" y="1067209"/>
            <a:ext cx="18605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latin typeface="Lato"/>
                <a:cs typeface="Lato"/>
              </a:rPr>
              <a:t>c</a:t>
            </a:r>
            <a:r>
              <a:rPr dirty="0" sz="600" spc="-10">
                <a:latin typeface="Lato"/>
                <a:cs typeface="Lato"/>
              </a:rPr>
              <a:t>o</a:t>
            </a:r>
            <a:r>
              <a:rPr dirty="0" sz="600" spc="-5">
                <a:latin typeface="Lato"/>
                <a:cs typeface="Lato"/>
              </a:rPr>
              <a:t>d</a:t>
            </a:r>
            <a:r>
              <a:rPr dirty="0" sz="600" spc="-5">
                <a:latin typeface="Lato"/>
                <a:cs typeface="Lato"/>
              </a:rPr>
              <a:t>e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7319972" y="987862"/>
            <a:ext cx="301625" cy="41275"/>
            <a:chOff x="7319972" y="987862"/>
            <a:chExt cx="301625" cy="41275"/>
          </a:xfrm>
        </p:grpSpPr>
        <p:sp>
          <p:nvSpPr>
            <p:cNvPr id="122" name="object 122"/>
            <p:cNvSpPr/>
            <p:nvPr/>
          </p:nvSpPr>
          <p:spPr>
            <a:xfrm>
              <a:off x="7324735" y="1008357"/>
              <a:ext cx="248920" cy="0"/>
            </a:xfrm>
            <a:custGeom>
              <a:avLst/>
              <a:gdLst/>
              <a:ahLst/>
              <a:cxnLst/>
              <a:rect l="l" t="t" r="r" b="b"/>
              <a:pathLst>
                <a:path w="248920" h="0">
                  <a:moveTo>
                    <a:pt x="0" y="0"/>
                  </a:moveTo>
                  <a:lnTo>
                    <a:pt x="2485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7573284" y="9926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7573284" y="9926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5" name="object 125"/>
          <p:cNvSpPr txBox="1"/>
          <p:nvPr/>
        </p:nvSpPr>
        <p:spPr>
          <a:xfrm>
            <a:off x="2707669" y="3093511"/>
            <a:ext cx="2101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2006068" y="3005944"/>
            <a:ext cx="714375" cy="45656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98425" rIns="0" bIns="0" rtlCol="0" vert="horz">
            <a:spAutoFit/>
          </a:bodyPr>
          <a:lstStyle/>
          <a:p>
            <a:pPr marL="125730" marR="117475" indent="122555">
              <a:lnSpc>
                <a:spcPct val="101600"/>
              </a:lnSpc>
              <a:spcBef>
                <a:spcPts val="775"/>
              </a:spcBef>
            </a:pPr>
            <a:r>
              <a:rPr dirty="0" sz="800" spc="5">
                <a:latin typeface="Lato"/>
                <a:cs typeface="Lato"/>
              </a:rPr>
              <a:t>Data  </a:t>
            </a:r>
            <a:r>
              <a:rPr dirty="0" sz="800" spc="10">
                <a:latin typeface="Lato"/>
                <a:cs typeface="Lato"/>
              </a:rPr>
              <a:t>Ext</a:t>
            </a:r>
            <a:r>
              <a:rPr dirty="0" sz="800" spc="-10">
                <a:latin typeface="Lato"/>
                <a:cs typeface="Lato"/>
              </a:rPr>
              <a:t>r</a:t>
            </a:r>
            <a:r>
              <a:rPr dirty="0" sz="800">
                <a:latin typeface="Lato"/>
                <a:cs typeface="Lato"/>
              </a:rPr>
              <a:t>action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332389" y="360211"/>
            <a:ext cx="4478020" cy="3781425"/>
            <a:chOff x="332389" y="360211"/>
            <a:chExt cx="4478020" cy="3781425"/>
          </a:xfrm>
        </p:grpSpPr>
        <p:sp>
          <p:nvSpPr>
            <p:cNvPr id="128" name="object 128"/>
            <p:cNvSpPr/>
            <p:nvPr/>
          </p:nvSpPr>
          <p:spPr>
            <a:xfrm>
              <a:off x="2881919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2881919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1011522" y="2239442"/>
              <a:ext cx="1351915" cy="709930"/>
            </a:xfrm>
            <a:custGeom>
              <a:avLst/>
              <a:gdLst/>
              <a:ahLst/>
              <a:cxnLst/>
              <a:rect l="l" t="t" r="r" b="b"/>
              <a:pathLst>
                <a:path w="1351914" h="709930">
                  <a:moveTo>
                    <a:pt x="0" y="0"/>
                  </a:moveTo>
                  <a:lnTo>
                    <a:pt x="0" y="383251"/>
                  </a:lnTo>
                  <a:lnTo>
                    <a:pt x="1351794" y="383251"/>
                  </a:lnTo>
                  <a:lnTo>
                    <a:pt x="1351794" y="709351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2347585" y="29487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4"/>
                  </a:moveTo>
                  <a:lnTo>
                    <a:pt x="0" y="0"/>
                  </a:lnTo>
                  <a:lnTo>
                    <a:pt x="31467" y="0"/>
                  </a:lnTo>
                  <a:lnTo>
                    <a:pt x="15732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2347585" y="29487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4"/>
                  </a:lnTo>
                  <a:lnTo>
                    <a:pt x="31467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37151" y="1018960"/>
              <a:ext cx="3805554" cy="3118485"/>
            </a:xfrm>
            <a:custGeom>
              <a:avLst/>
              <a:gdLst/>
              <a:ahLst/>
              <a:cxnLst/>
              <a:rect l="l" t="t" r="r" b="b"/>
              <a:pathLst>
                <a:path w="3805554" h="3118485">
                  <a:moveTo>
                    <a:pt x="3805064" y="3117906"/>
                  </a:moveTo>
                  <a:lnTo>
                    <a:pt x="0" y="3117906"/>
                  </a:lnTo>
                  <a:lnTo>
                    <a:pt x="0" y="0"/>
                  </a:lnTo>
                  <a:lnTo>
                    <a:pt x="23640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573561" y="100322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573561" y="100322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3592842" y="364974"/>
              <a:ext cx="1212850" cy="264160"/>
            </a:xfrm>
            <a:custGeom>
              <a:avLst/>
              <a:gdLst/>
              <a:ahLst/>
              <a:cxnLst/>
              <a:rect l="l" t="t" r="r" b="b"/>
              <a:pathLst>
                <a:path w="1212850" h="264159">
                  <a:moveTo>
                    <a:pt x="1212297" y="0"/>
                  </a:moveTo>
                  <a:lnTo>
                    <a:pt x="0" y="0"/>
                  </a:lnTo>
                  <a:lnTo>
                    <a:pt x="0" y="2635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3577117" y="6285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3577117" y="6285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708251" y="1599406"/>
              <a:ext cx="607060" cy="640080"/>
            </a:xfrm>
            <a:custGeom>
              <a:avLst/>
              <a:gdLst/>
              <a:ahLst/>
              <a:cxnLst/>
              <a:rect l="l" t="t" r="r" b="b"/>
              <a:pathLst>
                <a:path w="607060" h="640080">
                  <a:moveTo>
                    <a:pt x="303271" y="640036"/>
                  </a:moveTo>
                  <a:lnTo>
                    <a:pt x="233734" y="637218"/>
                  </a:lnTo>
                  <a:lnTo>
                    <a:pt x="169900" y="629194"/>
                  </a:lnTo>
                  <a:lnTo>
                    <a:pt x="113590" y="616601"/>
                  </a:lnTo>
                  <a:lnTo>
                    <a:pt x="66625" y="600082"/>
                  </a:lnTo>
                  <a:lnTo>
                    <a:pt x="30824" y="580276"/>
                  </a:lnTo>
                  <a:lnTo>
                    <a:pt x="0" y="533363"/>
                  </a:lnTo>
                  <a:lnTo>
                    <a:pt x="0" y="106672"/>
                  </a:lnTo>
                  <a:lnTo>
                    <a:pt x="30824" y="59759"/>
                  </a:lnTo>
                  <a:lnTo>
                    <a:pt x="66625" y="39953"/>
                  </a:lnTo>
                  <a:lnTo>
                    <a:pt x="113590" y="23434"/>
                  </a:lnTo>
                  <a:lnTo>
                    <a:pt x="169900" y="10842"/>
                  </a:lnTo>
                  <a:lnTo>
                    <a:pt x="233734" y="2817"/>
                  </a:lnTo>
                  <a:lnTo>
                    <a:pt x="303271" y="0"/>
                  </a:lnTo>
                  <a:lnTo>
                    <a:pt x="372808" y="2817"/>
                  </a:lnTo>
                  <a:lnTo>
                    <a:pt x="436641" y="10842"/>
                  </a:lnTo>
                  <a:lnTo>
                    <a:pt x="492950" y="23434"/>
                  </a:lnTo>
                  <a:lnTo>
                    <a:pt x="539915" y="39953"/>
                  </a:lnTo>
                  <a:lnTo>
                    <a:pt x="575716" y="59759"/>
                  </a:lnTo>
                  <a:lnTo>
                    <a:pt x="606541" y="106672"/>
                  </a:lnTo>
                  <a:lnTo>
                    <a:pt x="606541" y="533363"/>
                  </a:lnTo>
                  <a:lnTo>
                    <a:pt x="575716" y="580276"/>
                  </a:lnTo>
                  <a:lnTo>
                    <a:pt x="539915" y="600082"/>
                  </a:lnTo>
                  <a:lnTo>
                    <a:pt x="492950" y="616601"/>
                  </a:lnTo>
                  <a:lnTo>
                    <a:pt x="436641" y="629194"/>
                  </a:lnTo>
                  <a:lnTo>
                    <a:pt x="372808" y="637218"/>
                  </a:lnTo>
                  <a:lnTo>
                    <a:pt x="303271" y="640036"/>
                  </a:lnTo>
                  <a:close/>
                </a:path>
              </a:pathLst>
            </a:custGeom>
            <a:solidFill>
              <a:srgbClr val="BDC8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708251" y="1599406"/>
              <a:ext cx="607060" cy="640080"/>
            </a:xfrm>
            <a:custGeom>
              <a:avLst/>
              <a:gdLst/>
              <a:ahLst/>
              <a:cxnLst/>
              <a:rect l="l" t="t" r="r" b="b"/>
              <a:pathLst>
                <a:path w="607060" h="640080">
                  <a:moveTo>
                    <a:pt x="606541" y="106672"/>
                  </a:moveTo>
                  <a:lnTo>
                    <a:pt x="598531" y="131130"/>
                  </a:lnTo>
                  <a:lnTo>
                    <a:pt x="575716" y="153583"/>
                  </a:lnTo>
                  <a:lnTo>
                    <a:pt x="539915" y="173389"/>
                  </a:lnTo>
                  <a:lnTo>
                    <a:pt x="492950" y="189909"/>
                  </a:lnTo>
                  <a:lnTo>
                    <a:pt x="436641" y="202502"/>
                  </a:lnTo>
                  <a:lnTo>
                    <a:pt x="372808" y="210527"/>
                  </a:lnTo>
                  <a:lnTo>
                    <a:pt x="303271" y="213344"/>
                  </a:lnTo>
                  <a:lnTo>
                    <a:pt x="233734" y="210527"/>
                  </a:lnTo>
                  <a:lnTo>
                    <a:pt x="169900" y="202502"/>
                  </a:lnTo>
                  <a:lnTo>
                    <a:pt x="113590" y="189909"/>
                  </a:lnTo>
                  <a:lnTo>
                    <a:pt x="66625" y="173389"/>
                  </a:lnTo>
                  <a:lnTo>
                    <a:pt x="30824" y="153583"/>
                  </a:lnTo>
                  <a:lnTo>
                    <a:pt x="8009" y="131130"/>
                  </a:lnTo>
                  <a:lnTo>
                    <a:pt x="0" y="106672"/>
                  </a:lnTo>
                </a:path>
                <a:path w="607060" h="640080">
                  <a:moveTo>
                    <a:pt x="0" y="106672"/>
                  </a:moveTo>
                  <a:lnTo>
                    <a:pt x="8009" y="82212"/>
                  </a:lnTo>
                  <a:lnTo>
                    <a:pt x="30824" y="59759"/>
                  </a:lnTo>
                  <a:lnTo>
                    <a:pt x="66625" y="39953"/>
                  </a:lnTo>
                  <a:lnTo>
                    <a:pt x="113590" y="23434"/>
                  </a:lnTo>
                  <a:lnTo>
                    <a:pt x="169900" y="10842"/>
                  </a:lnTo>
                  <a:lnTo>
                    <a:pt x="233734" y="2817"/>
                  </a:lnTo>
                  <a:lnTo>
                    <a:pt x="303271" y="0"/>
                  </a:lnTo>
                  <a:lnTo>
                    <a:pt x="372808" y="2817"/>
                  </a:lnTo>
                  <a:lnTo>
                    <a:pt x="436641" y="10842"/>
                  </a:lnTo>
                  <a:lnTo>
                    <a:pt x="492950" y="23434"/>
                  </a:lnTo>
                  <a:lnTo>
                    <a:pt x="539915" y="39953"/>
                  </a:lnTo>
                  <a:lnTo>
                    <a:pt x="575716" y="59759"/>
                  </a:lnTo>
                  <a:lnTo>
                    <a:pt x="606541" y="106672"/>
                  </a:lnTo>
                  <a:lnTo>
                    <a:pt x="606541" y="533363"/>
                  </a:lnTo>
                  <a:lnTo>
                    <a:pt x="575716" y="580276"/>
                  </a:lnTo>
                  <a:lnTo>
                    <a:pt x="539915" y="600082"/>
                  </a:lnTo>
                  <a:lnTo>
                    <a:pt x="492950" y="616601"/>
                  </a:lnTo>
                  <a:lnTo>
                    <a:pt x="436641" y="629194"/>
                  </a:lnTo>
                  <a:lnTo>
                    <a:pt x="372808" y="637218"/>
                  </a:lnTo>
                  <a:lnTo>
                    <a:pt x="303271" y="640036"/>
                  </a:lnTo>
                  <a:lnTo>
                    <a:pt x="233734" y="637218"/>
                  </a:lnTo>
                  <a:lnTo>
                    <a:pt x="169900" y="629194"/>
                  </a:lnTo>
                  <a:lnTo>
                    <a:pt x="113590" y="616601"/>
                  </a:lnTo>
                  <a:lnTo>
                    <a:pt x="66625" y="600082"/>
                  </a:lnTo>
                  <a:lnTo>
                    <a:pt x="30824" y="580276"/>
                  </a:lnTo>
                  <a:lnTo>
                    <a:pt x="0" y="533363"/>
                  </a:lnTo>
                  <a:lnTo>
                    <a:pt x="0" y="10667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1" name="object 141"/>
          <p:cNvSpPr txBox="1"/>
          <p:nvPr/>
        </p:nvSpPr>
        <p:spPr>
          <a:xfrm>
            <a:off x="877730" y="1956001"/>
            <a:ext cx="2679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Lato"/>
                <a:cs typeface="Lato"/>
              </a:rPr>
              <a:t>Store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410009" y="1201467"/>
            <a:ext cx="7796530" cy="3367404"/>
            <a:chOff x="410009" y="1201467"/>
            <a:chExt cx="7796530" cy="3367404"/>
          </a:xfrm>
        </p:grpSpPr>
        <p:sp>
          <p:nvSpPr>
            <p:cNvPr id="143" name="object 143"/>
            <p:cNvSpPr/>
            <p:nvPr/>
          </p:nvSpPr>
          <p:spPr>
            <a:xfrm>
              <a:off x="414771" y="1919423"/>
              <a:ext cx="7771130" cy="2644775"/>
            </a:xfrm>
            <a:custGeom>
              <a:avLst/>
              <a:gdLst/>
              <a:ahLst/>
              <a:cxnLst/>
              <a:rect l="l" t="t" r="r" b="b"/>
              <a:pathLst>
                <a:path w="7771130" h="2644775">
                  <a:moveTo>
                    <a:pt x="293479" y="0"/>
                  </a:moveTo>
                  <a:lnTo>
                    <a:pt x="0" y="0"/>
                  </a:lnTo>
                  <a:lnTo>
                    <a:pt x="0" y="2644517"/>
                  </a:lnTo>
                  <a:lnTo>
                    <a:pt x="7770661" y="2644517"/>
                  </a:lnTo>
                  <a:lnTo>
                    <a:pt x="7770661" y="246344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8169708" y="433964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8169708" y="433964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1011522" y="1249449"/>
              <a:ext cx="5715" cy="350520"/>
            </a:xfrm>
            <a:custGeom>
              <a:avLst/>
              <a:gdLst/>
              <a:ahLst/>
              <a:cxnLst/>
              <a:rect l="l" t="t" r="r" b="b"/>
              <a:pathLst>
                <a:path w="5715" h="350519">
                  <a:moveTo>
                    <a:pt x="0" y="349956"/>
                  </a:moveTo>
                  <a:lnTo>
                    <a:pt x="541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1001205" y="120623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2" y="43462"/>
                  </a:moveTo>
                  <a:lnTo>
                    <a:pt x="0" y="42977"/>
                  </a:lnTo>
                  <a:lnTo>
                    <a:pt x="16399" y="0"/>
                  </a:lnTo>
                  <a:lnTo>
                    <a:pt x="31462" y="43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1001205" y="120623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2" y="43462"/>
                  </a:moveTo>
                  <a:lnTo>
                    <a:pt x="16399" y="0"/>
                  </a:lnTo>
                  <a:lnTo>
                    <a:pt x="0" y="42977"/>
                  </a:lnTo>
                  <a:lnTo>
                    <a:pt x="31462" y="4346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9" name="object 149"/>
          <p:cNvSpPr txBox="1"/>
          <p:nvPr/>
        </p:nvSpPr>
        <p:spPr>
          <a:xfrm>
            <a:off x="3559062" y="4357834"/>
            <a:ext cx="14789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Lato"/>
                <a:cs typeface="Lato"/>
              </a:rPr>
              <a:t>Real-time </a:t>
            </a:r>
            <a:r>
              <a:rPr dirty="0" sz="1000" spc="5">
                <a:latin typeface="Lato"/>
                <a:cs typeface="Lato"/>
              </a:rPr>
              <a:t>feature</a:t>
            </a:r>
            <a:r>
              <a:rPr dirty="0" sz="1000" spc="-150">
                <a:latin typeface="Lato"/>
                <a:cs typeface="Lato"/>
              </a:rPr>
              <a:t> </a:t>
            </a:r>
            <a:r>
              <a:rPr dirty="0" sz="1000" spc="-5">
                <a:latin typeface="Lato"/>
                <a:cs typeface="Lato"/>
              </a:rPr>
              <a:t>fetching</a:t>
            </a:r>
            <a:endParaRPr sz="1000">
              <a:latin typeface="Lato"/>
              <a:cs typeface="Lato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825357" y="1311284"/>
            <a:ext cx="2188845" cy="6686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83845" marR="1581150">
              <a:lnSpc>
                <a:spcPct val="101600"/>
              </a:lnSpc>
              <a:spcBef>
                <a:spcPts val="85"/>
              </a:spcBef>
            </a:pPr>
            <a:r>
              <a:rPr dirty="0" sz="800" spc="-5">
                <a:latin typeface="Lato"/>
                <a:cs typeface="Lato"/>
              </a:rPr>
              <a:t>Ofﬂine  </a:t>
            </a:r>
            <a:r>
              <a:rPr dirty="0" sz="800" spc="-30">
                <a:latin typeface="Lato"/>
                <a:cs typeface="Lato"/>
              </a:rPr>
              <a:t>e</a:t>
            </a:r>
            <a:r>
              <a:rPr dirty="0" sz="800" spc="15">
                <a:latin typeface="Lato"/>
                <a:cs typeface="Lato"/>
              </a:rPr>
              <a:t>xt</a:t>
            </a:r>
            <a:r>
              <a:rPr dirty="0" sz="800" spc="-10">
                <a:latin typeface="Lato"/>
                <a:cs typeface="Lato"/>
              </a:rPr>
              <a:t>r</a:t>
            </a:r>
            <a:r>
              <a:rPr dirty="0" sz="800">
                <a:latin typeface="Lato"/>
                <a:cs typeface="Lato"/>
              </a:rPr>
              <a:t>act</a:t>
            </a:r>
            <a:endParaRPr sz="8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Lato"/>
              <a:cs typeface="Lato"/>
            </a:endParaRPr>
          </a:p>
          <a:p>
            <a:pPr marL="756920">
              <a:lnSpc>
                <a:spcPts val="1070"/>
              </a:lnSpc>
            </a:pPr>
            <a:r>
              <a:rPr dirty="0" sz="1000" spc="-35">
                <a:latin typeface="Lato"/>
                <a:cs typeface="Lato"/>
              </a:rPr>
              <a:t>e</a:t>
            </a:r>
            <a:r>
              <a:rPr dirty="0" sz="1000">
                <a:latin typeface="Lato"/>
                <a:cs typeface="Lato"/>
              </a:rPr>
              <a:t>xperimentation</a:t>
            </a:r>
            <a:r>
              <a:rPr dirty="0" sz="1000" spc="-60">
                <a:latin typeface="Lato"/>
                <a:cs typeface="Lato"/>
              </a:rPr>
              <a:t>/</a:t>
            </a:r>
            <a:r>
              <a:rPr dirty="0" sz="1000" spc="-5">
                <a:latin typeface="Lato"/>
                <a:cs typeface="Lato"/>
              </a:rPr>
              <a:t>d</a:t>
            </a:r>
            <a:r>
              <a:rPr dirty="0" sz="1000" spc="-20">
                <a:latin typeface="Lato"/>
                <a:cs typeface="Lato"/>
              </a:rPr>
              <a:t>e</a:t>
            </a:r>
            <a:r>
              <a:rPr dirty="0" sz="1000" spc="-45">
                <a:latin typeface="Lato"/>
                <a:cs typeface="Lato"/>
              </a:rPr>
              <a:t>v</a:t>
            </a:r>
            <a:r>
              <a:rPr dirty="0" sz="1000" spc="-100">
                <a:latin typeface="Lato"/>
                <a:cs typeface="Lato"/>
              </a:rPr>
              <a:t>/</a:t>
            </a:r>
            <a:r>
              <a:rPr dirty="0" sz="1000" spc="5">
                <a:latin typeface="Lato"/>
                <a:cs typeface="Lato"/>
              </a:rPr>
              <a:t>test</a:t>
            </a:r>
            <a:endParaRPr sz="1000">
              <a:latin typeface="Lato"/>
              <a:cs typeface="Lato"/>
            </a:endParaRPr>
          </a:p>
          <a:p>
            <a:pPr marL="12700">
              <a:lnSpc>
                <a:spcPts val="830"/>
              </a:lnSpc>
            </a:pPr>
            <a:r>
              <a:rPr dirty="0" sz="800">
                <a:latin typeface="Lato"/>
                <a:cs typeface="Lato"/>
              </a:rPr>
              <a:t>Feature</a:t>
            </a:r>
            <a:endParaRPr sz="800">
              <a:latin typeface="Lato"/>
              <a:cs typeface="Lato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1090883" y="2306264"/>
            <a:ext cx="389255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dirty="0" sz="800">
                <a:latin typeface="Lato"/>
                <a:cs typeface="Lato"/>
              </a:rPr>
              <a:t>Batch  </a:t>
            </a:r>
            <a:r>
              <a:rPr dirty="0" sz="800" spc="-5">
                <a:latin typeface="Lato"/>
                <a:cs typeface="Lato"/>
              </a:rPr>
              <a:t>fetching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2001303" y="3730317"/>
            <a:ext cx="1482725" cy="307340"/>
            <a:chOff x="2001303" y="3730317"/>
            <a:chExt cx="1482725" cy="307340"/>
          </a:xfrm>
        </p:grpSpPr>
        <p:sp>
          <p:nvSpPr>
            <p:cNvPr id="153" name="object 153"/>
            <p:cNvSpPr/>
            <p:nvPr/>
          </p:nvSpPr>
          <p:spPr>
            <a:xfrm>
              <a:off x="2006065" y="3730317"/>
              <a:ext cx="1473200" cy="307340"/>
            </a:xfrm>
            <a:custGeom>
              <a:avLst/>
              <a:gdLst/>
              <a:ahLst/>
              <a:cxnLst/>
              <a:rect l="l" t="t" r="r" b="b"/>
              <a:pathLst>
                <a:path w="1473200" h="307339">
                  <a:moveTo>
                    <a:pt x="736303" y="307024"/>
                  </a:moveTo>
                  <a:lnTo>
                    <a:pt x="656075" y="306724"/>
                  </a:lnTo>
                  <a:lnTo>
                    <a:pt x="578349" y="305844"/>
                  </a:lnTo>
                  <a:lnTo>
                    <a:pt x="503574" y="304416"/>
                  </a:lnTo>
                  <a:lnTo>
                    <a:pt x="432200" y="302471"/>
                  </a:lnTo>
                  <a:lnTo>
                    <a:pt x="364677" y="300040"/>
                  </a:lnTo>
                  <a:lnTo>
                    <a:pt x="301452" y="297154"/>
                  </a:lnTo>
                  <a:lnTo>
                    <a:pt x="242975" y="293844"/>
                  </a:lnTo>
                  <a:lnTo>
                    <a:pt x="189696" y="290141"/>
                  </a:lnTo>
                  <a:lnTo>
                    <a:pt x="142063" y="286077"/>
                  </a:lnTo>
                  <a:lnTo>
                    <a:pt x="100527" y="281683"/>
                  </a:lnTo>
                  <a:lnTo>
                    <a:pt x="37537" y="272029"/>
                  </a:lnTo>
                  <a:lnTo>
                    <a:pt x="0" y="255849"/>
                  </a:lnTo>
                  <a:lnTo>
                    <a:pt x="0" y="51174"/>
                  </a:lnTo>
                  <a:lnTo>
                    <a:pt x="37537" y="34995"/>
                  </a:lnTo>
                  <a:lnTo>
                    <a:pt x="100527" y="25340"/>
                  </a:lnTo>
                  <a:lnTo>
                    <a:pt x="142063" y="20946"/>
                  </a:lnTo>
                  <a:lnTo>
                    <a:pt x="189696" y="16882"/>
                  </a:lnTo>
                  <a:lnTo>
                    <a:pt x="242975" y="13180"/>
                  </a:lnTo>
                  <a:lnTo>
                    <a:pt x="301452" y="9870"/>
                  </a:lnTo>
                  <a:lnTo>
                    <a:pt x="364677" y="6984"/>
                  </a:lnTo>
                  <a:lnTo>
                    <a:pt x="432200" y="4552"/>
                  </a:lnTo>
                  <a:lnTo>
                    <a:pt x="503574" y="2607"/>
                  </a:lnTo>
                  <a:lnTo>
                    <a:pt x="578349" y="1179"/>
                  </a:lnTo>
                  <a:lnTo>
                    <a:pt x="656075" y="300"/>
                  </a:lnTo>
                  <a:lnTo>
                    <a:pt x="736303" y="0"/>
                  </a:lnTo>
                  <a:lnTo>
                    <a:pt x="816531" y="300"/>
                  </a:lnTo>
                  <a:lnTo>
                    <a:pt x="894257" y="1179"/>
                  </a:lnTo>
                  <a:lnTo>
                    <a:pt x="969031" y="2607"/>
                  </a:lnTo>
                  <a:lnTo>
                    <a:pt x="1040405" y="4552"/>
                  </a:lnTo>
                  <a:lnTo>
                    <a:pt x="1107928" y="6984"/>
                  </a:lnTo>
                  <a:lnTo>
                    <a:pt x="1171153" y="9870"/>
                  </a:lnTo>
                  <a:lnTo>
                    <a:pt x="1229629" y="13180"/>
                  </a:lnTo>
                  <a:lnTo>
                    <a:pt x="1282907" y="16882"/>
                  </a:lnTo>
                  <a:lnTo>
                    <a:pt x="1330539" y="20946"/>
                  </a:lnTo>
                  <a:lnTo>
                    <a:pt x="1372076" y="25340"/>
                  </a:lnTo>
                  <a:lnTo>
                    <a:pt x="1435065" y="34995"/>
                  </a:lnTo>
                  <a:lnTo>
                    <a:pt x="1472602" y="51174"/>
                  </a:lnTo>
                  <a:lnTo>
                    <a:pt x="1472602" y="255849"/>
                  </a:lnTo>
                  <a:lnTo>
                    <a:pt x="1435065" y="272029"/>
                  </a:lnTo>
                  <a:lnTo>
                    <a:pt x="1372076" y="281683"/>
                  </a:lnTo>
                  <a:lnTo>
                    <a:pt x="1330539" y="286077"/>
                  </a:lnTo>
                  <a:lnTo>
                    <a:pt x="1282907" y="290141"/>
                  </a:lnTo>
                  <a:lnTo>
                    <a:pt x="1229629" y="293844"/>
                  </a:lnTo>
                  <a:lnTo>
                    <a:pt x="1171153" y="297154"/>
                  </a:lnTo>
                  <a:lnTo>
                    <a:pt x="1107928" y="300040"/>
                  </a:lnTo>
                  <a:lnTo>
                    <a:pt x="1040405" y="302471"/>
                  </a:lnTo>
                  <a:lnTo>
                    <a:pt x="969031" y="304416"/>
                  </a:lnTo>
                  <a:lnTo>
                    <a:pt x="894257" y="305844"/>
                  </a:lnTo>
                  <a:lnTo>
                    <a:pt x="816531" y="306724"/>
                  </a:lnTo>
                  <a:lnTo>
                    <a:pt x="736303" y="307024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2006065" y="3781492"/>
              <a:ext cx="1473200" cy="51435"/>
            </a:xfrm>
            <a:custGeom>
              <a:avLst/>
              <a:gdLst/>
              <a:ahLst/>
              <a:cxnLst/>
              <a:rect l="l" t="t" r="r" b="b"/>
              <a:pathLst>
                <a:path w="1473200" h="51435">
                  <a:moveTo>
                    <a:pt x="1472602" y="0"/>
                  </a:moveTo>
                  <a:lnTo>
                    <a:pt x="1468281" y="5573"/>
                  </a:lnTo>
                  <a:lnTo>
                    <a:pt x="1455619" y="10974"/>
                  </a:lnTo>
                  <a:lnTo>
                    <a:pt x="1407067" y="21130"/>
                  </a:lnTo>
                  <a:lnTo>
                    <a:pt x="1330539" y="30217"/>
                  </a:lnTo>
                  <a:lnTo>
                    <a:pt x="1282907" y="34282"/>
                  </a:lnTo>
                  <a:lnTo>
                    <a:pt x="1229629" y="37985"/>
                  </a:lnTo>
                  <a:lnTo>
                    <a:pt x="1171153" y="41297"/>
                  </a:lnTo>
                  <a:lnTo>
                    <a:pt x="1107928" y="44185"/>
                  </a:lnTo>
                  <a:lnTo>
                    <a:pt x="1040405" y="46617"/>
                  </a:lnTo>
                  <a:lnTo>
                    <a:pt x="969031" y="48564"/>
                  </a:lnTo>
                  <a:lnTo>
                    <a:pt x="894257" y="49993"/>
                  </a:lnTo>
                  <a:lnTo>
                    <a:pt x="816531" y="50874"/>
                  </a:lnTo>
                  <a:lnTo>
                    <a:pt x="736303" y="51174"/>
                  </a:lnTo>
                  <a:lnTo>
                    <a:pt x="656075" y="50874"/>
                  </a:lnTo>
                  <a:lnTo>
                    <a:pt x="578349" y="49993"/>
                  </a:lnTo>
                  <a:lnTo>
                    <a:pt x="503574" y="48564"/>
                  </a:lnTo>
                  <a:lnTo>
                    <a:pt x="432200" y="46617"/>
                  </a:lnTo>
                  <a:lnTo>
                    <a:pt x="364677" y="44185"/>
                  </a:lnTo>
                  <a:lnTo>
                    <a:pt x="301452" y="41297"/>
                  </a:lnTo>
                  <a:lnTo>
                    <a:pt x="242975" y="37985"/>
                  </a:lnTo>
                  <a:lnTo>
                    <a:pt x="189696" y="34282"/>
                  </a:lnTo>
                  <a:lnTo>
                    <a:pt x="142063" y="30217"/>
                  </a:lnTo>
                  <a:lnTo>
                    <a:pt x="100527" y="25823"/>
                  </a:lnTo>
                  <a:lnTo>
                    <a:pt x="37537" y="16170"/>
                  </a:lnTo>
                  <a:lnTo>
                    <a:pt x="4320" y="5573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5" name="object 155"/>
          <p:cNvSpPr txBox="1"/>
          <p:nvPr/>
        </p:nvSpPr>
        <p:spPr>
          <a:xfrm>
            <a:off x="2432118" y="3830735"/>
            <a:ext cx="62166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Lato"/>
                <a:cs typeface="Lato"/>
              </a:rPr>
              <a:t>Metadata</a:t>
            </a:r>
            <a:r>
              <a:rPr dirty="0" sz="800" spc="-90">
                <a:latin typeface="Lato"/>
                <a:cs typeface="Lato"/>
              </a:rPr>
              <a:t> </a:t>
            </a:r>
            <a:r>
              <a:rPr dirty="0" sz="800" spc="-5">
                <a:latin typeface="Lato"/>
                <a:cs typeface="Lato"/>
              </a:rPr>
              <a:t>DB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56" name="object 156"/>
          <p:cNvGrpSpPr/>
          <p:nvPr/>
        </p:nvGrpSpPr>
        <p:grpSpPr>
          <a:xfrm>
            <a:off x="2721957" y="2183408"/>
            <a:ext cx="5836285" cy="1640205"/>
            <a:chOff x="2721957" y="2183408"/>
            <a:chExt cx="5836285" cy="1640205"/>
          </a:xfrm>
        </p:grpSpPr>
        <p:sp>
          <p:nvSpPr>
            <p:cNvPr id="157" name="object 157"/>
            <p:cNvSpPr/>
            <p:nvPr/>
          </p:nvSpPr>
          <p:spPr>
            <a:xfrm>
              <a:off x="2742444" y="3563992"/>
              <a:ext cx="1948814" cy="212090"/>
            </a:xfrm>
            <a:custGeom>
              <a:avLst/>
              <a:gdLst/>
              <a:ahLst/>
              <a:cxnLst/>
              <a:rect l="l" t="t" r="r" b="b"/>
              <a:pathLst>
                <a:path w="1948814" h="212089">
                  <a:moveTo>
                    <a:pt x="1948496" y="0"/>
                  </a:moveTo>
                  <a:lnTo>
                    <a:pt x="1948496" y="54599"/>
                  </a:lnTo>
                  <a:lnTo>
                    <a:pt x="0" y="54599"/>
                  </a:lnTo>
                  <a:lnTo>
                    <a:pt x="0" y="211499"/>
                  </a:lnTo>
                </a:path>
              </a:pathLst>
            </a:custGeom>
            <a:ln w="952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4675215" y="35207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4675215" y="35207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2726719" y="37754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2726719" y="37754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7830934" y="2188170"/>
              <a:ext cx="722630" cy="373380"/>
            </a:xfrm>
            <a:custGeom>
              <a:avLst/>
              <a:gdLst/>
              <a:ahLst/>
              <a:cxnLst/>
              <a:rect l="l" t="t" r="r" b="b"/>
              <a:pathLst>
                <a:path w="722629" h="373380">
                  <a:moveTo>
                    <a:pt x="204383" y="373105"/>
                  </a:moveTo>
                  <a:lnTo>
                    <a:pt x="161447" y="372451"/>
                  </a:lnTo>
                  <a:lnTo>
                    <a:pt x="113660" y="369123"/>
                  </a:lnTo>
                  <a:lnTo>
                    <a:pt x="60138" y="362760"/>
                  </a:lnTo>
                  <a:lnTo>
                    <a:pt x="0" y="352999"/>
                  </a:lnTo>
                  <a:lnTo>
                    <a:pt x="0" y="0"/>
                  </a:lnTo>
                  <a:lnTo>
                    <a:pt x="722398" y="0"/>
                  </a:lnTo>
                  <a:lnTo>
                    <a:pt x="722398" y="303134"/>
                  </a:lnTo>
                  <a:lnTo>
                    <a:pt x="662259" y="304272"/>
                  </a:lnTo>
                  <a:lnTo>
                    <a:pt x="608738" y="307446"/>
                  </a:lnTo>
                  <a:lnTo>
                    <a:pt x="560950" y="312294"/>
                  </a:lnTo>
                  <a:lnTo>
                    <a:pt x="518015" y="318452"/>
                  </a:lnTo>
                  <a:lnTo>
                    <a:pt x="479050" y="325559"/>
                  </a:lnTo>
                  <a:lnTo>
                    <a:pt x="409501" y="341170"/>
                  </a:lnTo>
                  <a:lnTo>
                    <a:pt x="377152" y="348951"/>
                  </a:lnTo>
                  <a:lnTo>
                    <a:pt x="345245" y="356230"/>
                  </a:lnTo>
                  <a:lnTo>
                    <a:pt x="312897" y="362648"/>
                  </a:lnTo>
                  <a:lnTo>
                    <a:pt x="279225" y="367841"/>
                  </a:lnTo>
                  <a:lnTo>
                    <a:pt x="243348" y="371447"/>
                  </a:lnTo>
                  <a:lnTo>
                    <a:pt x="204383" y="373105"/>
                  </a:lnTo>
                  <a:close/>
                </a:path>
              </a:pathLst>
            </a:custGeom>
            <a:solidFill>
              <a:srgbClr val="B3A7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7830934" y="2188170"/>
              <a:ext cx="722630" cy="373380"/>
            </a:xfrm>
            <a:custGeom>
              <a:avLst/>
              <a:gdLst/>
              <a:ahLst/>
              <a:cxnLst/>
              <a:rect l="l" t="t" r="r" b="b"/>
              <a:pathLst>
                <a:path w="722629" h="373380">
                  <a:moveTo>
                    <a:pt x="0" y="0"/>
                  </a:moveTo>
                  <a:lnTo>
                    <a:pt x="722398" y="0"/>
                  </a:lnTo>
                  <a:lnTo>
                    <a:pt x="722398" y="303134"/>
                  </a:lnTo>
                  <a:lnTo>
                    <a:pt x="662259" y="304272"/>
                  </a:lnTo>
                  <a:lnTo>
                    <a:pt x="608738" y="307446"/>
                  </a:lnTo>
                  <a:lnTo>
                    <a:pt x="560950" y="312294"/>
                  </a:lnTo>
                  <a:lnTo>
                    <a:pt x="518015" y="318452"/>
                  </a:lnTo>
                  <a:lnTo>
                    <a:pt x="479050" y="325559"/>
                  </a:lnTo>
                  <a:lnTo>
                    <a:pt x="409501" y="341170"/>
                  </a:lnTo>
                  <a:lnTo>
                    <a:pt x="377152" y="348951"/>
                  </a:lnTo>
                  <a:lnTo>
                    <a:pt x="345245" y="356230"/>
                  </a:lnTo>
                  <a:lnTo>
                    <a:pt x="312897" y="362648"/>
                  </a:lnTo>
                  <a:lnTo>
                    <a:pt x="279225" y="367841"/>
                  </a:lnTo>
                  <a:lnTo>
                    <a:pt x="243348" y="371447"/>
                  </a:lnTo>
                  <a:lnTo>
                    <a:pt x="204383" y="373105"/>
                  </a:lnTo>
                  <a:lnTo>
                    <a:pt x="161447" y="372451"/>
                  </a:lnTo>
                  <a:lnTo>
                    <a:pt x="113660" y="369123"/>
                  </a:lnTo>
                  <a:lnTo>
                    <a:pt x="60138" y="362760"/>
                  </a:lnTo>
                  <a:lnTo>
                    <a:pt x="0" y="352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4" name="object 164"/>
          <p:cNvSpPr txBox="1">
            <a:spLocks noGrp="1"/>
          </p:cNvSpPr>
          <p:nvPr>
            <p:ph type="title"/>
          </p:nvPr>
        </p:nvSpPr>
        <p:spPr>
          <a:xfrm>
            <a:off x="638084" y="232812"/>
            <a:ext cx="2430145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Lato"/>
                <a:cs typeface="Lato"/>
              </a:rPr>
              <a:t>Continuous </a:t>
            </a:r>
            <a:r>
              <a:rPr dirty="0" sz="1400" spc="10" b="1">
                <a:latin typeface="Lato"/>
                <a:cs typeface="Lato"/>
              </a:rPr>
              <a:t>delivery</a:t>
            </a:r>
            <a:r>
              <a:rPr dirty="0" sz="1400" spc="-270" b="1">
                <a:latin typeface="Lato"/>
                <a:cs typeface="Lato"/>
              </a:rPr>
              <a:t> </a:t>
            </a:r>
            <a:r>
              <a:rPr dirty="0" sz="1400" spc="-15" b="1">
                <a:latin typeface="Lato"/>
                <a:cs typeface="Lato"/>
              </a:rPr>
              <a:t>of </a:t>
            </a:r>
            <a:r>
              <a:rPr dirty="0" sz="1400" spc="5" b="1">
                <a:latin typeface="Lato"/>
                <a:cs typeface="Lato"/>
              </a:rPr>
              <a:t>models</a:t>
            </a:r>
            <a:endParaRPr sz="1400">
              <a:latin typeface="Lato"/>
              <a:cs typeface="Lato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7343635" y="2199152"/>
            <a:ext cx="1029335" cy="271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  <a:tabLst>
                <a:tab pos="668020" algn="l"/>
              </a:tabLst>
            </a:pPr>
            <a:r>
              <a:rPr dirty="0" u="dashLo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u="dashLong" sz="800" spc="-7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T</a:t>
            </a:r>
            <a:r>
              <a:rPr dirty="0" u="dashLong" sz="800" spc="1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r</a:t>
            </a:r>
            <a:r>
              <a:rPr dirty="0" u="dashLong" sz="800" spc="5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a</a:t>
            </a:r>
            <a:r>
              <a:rPr dirty="0" sz="800">
                <a:latin typeface="Lato"/>
                <a:cs typeface="Lato"/>
              </a:rPr>
              <a:t>ined</a:t>
            </a:r>
            <a:endParaRPr sz="800">
              <a:latin typeface="Lato"/>
              <a:cs typeface="Lato"/>
            </a:endParaRPr>
          </a:p>
          <a:p>
            <a:pPr algn="r" marR="29209">
              <a:lnSpc>
                <a:spcPct val="100000"/>
              </a:lnSpc>
              <a:spcBef>
                <a:spcPts val="15"/>
              </a:spcBef>
            </a:pPr>
            <a:r>
              <a:rPr dirty="0" sz="800" spc="-5">
                <a:latin typeface="Lato"/>
                <a:cs typeface="Lato"/>
              </a:rPr>
              <a:t>Model</a:t>
            </a:r>
            <a:endParaRPr sz="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4121" y="527621"/>
            <a:ext cx="3997960" cy="824865"/>
            <a:chOff x="1594121" y="527621"/>
            <a:chExt cx="3997960" cy="824865"/>
          </a:xfrm>
        </p:grpSpPr>
        <p:sp>
          <p:nvSpPr>
            <p:cNvPr id="3" name="object 3"/>
            <p:cNvSpPr/>
            <p:nvPr/>
          </p:nvSpPr>
          <p:spPr>
            <a:xfrm>
              <a:off x="5192314" y="575608"/>
              <a:ext cx="0" cy="110489"/>
            </a:xfrm>
            <a:custGeom>
              <a:avLst/>
              <a:gdLst/>
              <a:ahLst/>
              <a:cxnLst/>
              <a:rect l="l" t="t" r="r" b="b"/>
              <a:pathLst>
                <a:path w="0" h="110490">
                  <a:moveTo>
                    <a:pt x="0" y="0"/>
                  </a:moveTo>
                  <a:lnTo>
                    <a:pt x="0" y="11000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176589" y="53238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176589" y="53238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94121" y="685618"/>
              <a:ext cx="3997960" cy="666750"/>
            </a:xfrm>
            <a:custGeom>
              <a:avLst/>
              <a:gdLst/>
              <a:ahLst/>
              <a:cxnLst/>
              <a:rect l="l" t="t" r="r" b="b"/>
              <a:pathLst>
                <a:path w="3997960" h="666750">
                  <a:moveTo>
                    <a:pt x="3997491" y="666598"/>
                  </a:moveTo>
                  <a:lnTo>
                    <a:pt x="0" y="666598"/>
                  </a:lnTo>
                  <a:lnTo>
                    <a:pt x="0" y="0"/>
                  </a:lnTo>
                  <a:lnTo>
                    <a:pt x="3997491" y="0"/>
                  </a:lnTo>
                  <a:lnTo>
                    <a:pt x="3997491" y="666598"/>
                  </a:lnTo>
                  <a:close/>
                </a:path>
              </a:pathLst>
            </a:custGeom>
            <a:solidFill>
              <a:srgbClr val="DFE9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566419" y="952900"/>
              <a:ext cx="607060" cy="346710"/>
            </a:xfrm>
            <a:custGeom>
              <a:avLst/>
              <a:gdLst/>
              <a:ahLst/>
              <a:cxnLst/>
              <a:rect l="l" t="t" r="r" b="b"/>
              <a:pathLst>
                <a:path w="607060" h="346709">
                  <a:moveTo>
                    <a:pt x="606598" y="346499"/>
                  </a:moveTo>
                  <a:lnTo>
                    <a:pt x="0" y="346499"/>
                  </a:lnTo>
                  <a:lnTo>
                    <a:pt x="0" y="0"/>
                  </a:lnTo>
                  <a:lnTo>
                    <a:pt x="606598" y="0"/>
                  </a:lnTo>
                  <a:lnTo>
                    <a:pt x="606598" y="3464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566419" y="952900"/>
            <a:ext cx="60706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algn="ctr" marL="215265" marR="207645">
              <a:lnSpc>
                <a:spcPct val="104200"/>
              </a:lnSpc>
              <a:spcBef>
                <a:spcPts val="560"/>
              </a:spcBef>
            </a:pPr>
            <a:r>
              <a:rPr dirty="0" sz="600">
                <a:latin typeface="Lato"/>
                <a:cs typeface="Lato"/>
              </a:rPr>
              <a:t>Data  </a:t>
            </a:r>
            <a:r>
              <a:rPr dirty="0" sz="600">
                <a:latin typeface="Lato"/>
                <a:cs typeface="Lato"/>
              </a:rPr>
              <a:t>Prep.</a:t>
            </a:r>
            <a:endParaRPr sz="6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79968" y="952858"/>
            <a:ext cx="607060" cy="346710"/>
          </a:xfrm>
          <a:custGeom>
            <a:avLst/>
            <a:gdLst/>
            <a:ahLst/>
            <a:cxnLst/>
            <a:rect l="l" t="t" r="r" b="b"/>
            <a:pathLst>
              <a:path w="607060" h="346709">
                <a:moveTo>
                  <a:pt x="6065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606598" y="0"/>
                </a:lnTo>
                <a:lnTo>
                  <a:pt x="6065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986567" y="1015112"/>
            <a:ext cx="17970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66370" algn="l"/>
              </a:tabLst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79968" y="952858"/>
            <a:ext cx="60706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68275" marR="160655" indent="27305">
              <a:lnSpc>
                <a:spcPct val="104200"/>
              </a:lnSpc>
              <a:spcBef>
                <a:spcPts val="560"/>
              </a:spcBef>
            </a:pPr>
            <a:r>
              <a:rPr dirty="0" sz="600" spc="-5">
                <a:latin typeface="Lato"/>
                <a:cs typeface="Lato"/>
              </a:rPr>
              <a:t>Model  </a:t>
            </a:r>
            <a:r>
              <a:rPr dirty="0" sz="600" spc="-55">
                <a:latin typeface="Lato"/>
                <a:cs typeface="Lato"/>
              </a:rPr>
              <a:t>T</a:t>
            </a:r>
            <a:r>
              <a:rPr dirty="0" sz="600" spc="5">
                <a:latin typeface="Lato"/>
                <a:cs typeface="Lato"/>
              </a:rPr>
              <a:t>r</a:t>
            </a:r>
            <a:r>
              <a:rPr dirty="0" sz="600">
                <a:latin typeface="Lato"/>
                <a:cs typeface="Lato"/>
              </a:rPr>
              <a:t>aining</a:t>
            </a:r>
            <a:endParaRPr sz="600">
              <a:latin typeface="Lato"/>
              <a:cs typeface="La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93541" y="952858"/>
            <a:ext cx="539750" cy="346710"/>
          </a:xfrm>
          <a:custGeom>
            <a:avLst/>
            <a:gdLst/>
            <a:ahLst/>
            <a:cxnLst/>
            <a:rect l="l" t="t" r="r" b="b"/>
            <a:pathLst>
              <a:path w="539750" h="346709">
                <a:moveTo>
                  <a:pt x="5396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539698" y="0"/>
                </a:lnTo>
                <a:lnTo>
                  <a:pt x="5396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733240" y="1015112"/>
            <a:ext cx="1619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48590" algn="l"/>
              </a:tabLst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93541" y="952858"/>
            <a:ext cx="53975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90500" marR="154940" indent="-28575">
              <a:lnSpc>
                <a:spcPct val="104200"/>
              </a:lnSpc>
              <a:spcBef>
                <a:spcPts val="560"/>
              </a:spcBef>
            </a:pPr>
            <a:r>
              <a:rPr dirty="0" sz="600" spc="-5">
                <a:latin typeface="Lato"/>
                <a:cs typeface="Lato"/>
              </a:rPr>
              <a:t>Model  </a:t>
            </a:r>
            <a:r>
              <a:rPr dirty="0" sz="600" spc="-5">
                <a:latin typeface="Lato"/>
                <a:cs typeface="Lato"/>
              </a:rPr>
              <a:t>Eval.</a:t>
            </a:r>
            <a:endParaRPr sz="6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30535" y="780168"/>
            <a:ext cx="1067435" cy="456565"/>
          </a:xfrm>
          <a:prstGeom prst="rect">
            <a:avLst/>
          </a:prstGeom>
          <a:solidFill>
            <a:srgbClr val="EFEFEF"/>
          </a:solidFill>
        </p:spPr>
        <p:txBody>
          <a:bodyPr wrap="square" lIns="0" tIns="98425" rIns="0" bIns="0" rtlCol="0" vert="horz">
            <a:spAutoFit/>
          </a:bodyPr>
          <a:lstStyle/>
          <a:p>
            <a:pPr marL="258445" marR="250190" indent="95250">
              <a:lnSpc>
                <a:spcPct val="101600"/>
              </a:lnSpc>
              <a:spcBef>
                <a:spcPts val="775"/>
              </a:spcBef>
            </a:pPr>
            <a:r>
              <a:rPr dirty="0" sz="800">
                <a:latin typeface="Lato"/>
                <a:cs typeface="Lato"/>
              </a:rPr>
              <a:t>Pipeline  </a:t>
            </a:r>
            <a:r>
              <a:rPr dirty="0" sz="800" spc="-5">
                <a:latin typeface="Lato"/>
                <a:cs typeface="Lato"/>
              </a:rPr>
              <a:t>Depl</a:t>
            </a:r>
            <a:r>
              <a:rPr dirty="0" sz="800" spc="-20">
                <a:latin typeface="Lato"/>
                <a:cs typeface="Lato"/>
              </a:rPr>
              <a:t>o</a:t>
            </a:r>
            <a:r>
              <a:rPr dirty="0" sz="800">
                <a:latin typeface="Lato"/>
                <a:cs typeface="Lato"/>
              </a:rPr>
              <a:t>yment</a:t>
            </a:r>
            <a:endParaRPr sz="800">
              <a:latin typeface="Lato"/>
              <a:cs typeface="La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0601" y="845690"/>
            <a:ext cx="774700" cy="346710"/>
          </a:xfrm>
          <a:custGeom>
            <a:avLst/>
            <a:gdLst/>
            <a:ahLst/>
            <a:cxnLst/>
            <a:rect l="l" t="t" r="r" b="b"/>
            <a:pathLst>
              <a:path w="774700" h="346709">
                <a:moveTo>
                  <a:pt x="7742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774298" y="0"/>
                </a:lnTo>
                <a:lnTo>
                  <a:pt x="774298" y="3464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30601" y="845690"/>
            <a:ext cx="774700" cy="34671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202565" marR="194310" indent="75565">
              <a:lnSpc>
                <a:spcPct val="101600"/>
              </a:lnSpc>
              <a:spcBef>
                <a:spcPts val="340"/>
              </a:spcBef>
            </a:pPr>
            <a:r>
              <a:rPr dirty="0" sz="800" spc="5">
                <a:latin typeface="Lato"/>
                <a:cs typeface="Lato"/>
              </a:rPr>
              <a:t>Data  </a:t>
            </a:r>
            <a:r>
              <a:rPr dirty="0" sz="800">
                <a:latin typeface="Lato"/>
                <a:cs typeface="Lato"/>
              </a:rPr>
              <a:t>Analysis</a:t>
            </a:r>
            <a:endParaRPr sz="800"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92199" y="878351"/>
            <a:ext cx="1809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64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532286" y="998445"/>
            <a:ext cx="7081520" cy="3327400"/>
            <a:chOff x="1532286" y="998445"/>
            <a:chExt cx="7081520" cy="3327400"/>
          </a:xfrm>
        </p:grpSpPr>
        <p:sp>
          <p:nvSpPr>
            <p:cNvPr id="20" name="object 20"/>
            <p:cNvSpPr/>
            <p:nvPr/>
          </p:nvSpPr>
          <p:spPr>
            <a:xfrm>
              <a:off x="1537049" y="10032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537049" y="10032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322868" y="111041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7"/>
                  </a:moveTo>
                  <a:lnTo>
                    <a:pt x="0" y="0"/>
                  </a:lnTo>
                  <a:lnTo>
                    <a:pt x="43224" y="15734"/>
                  </a:lnTo>
                  <a:lnTo>
                    <a:pt x="0" y="314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322868" y="111041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7"/>
                  </a:moveTo>
                  <a:lnTo>
                    <a:pt x="43224" y="15734"/>
                  </a:lnTo>
                  <a:lnTo>
                    <a:pt x="0" y="0"/>
                  </a:lnTo>
                  <a:lnTo>
                    <a:pt x="0" y="3146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136416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36416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757109" y="3947867"/>
              <a:ext cx="856615" cy="378460"/>
            </a:xfrm>
            <a:custGeom>
              <a:avLst/>
              <a:gdLst/>
              <a:ahLst/>
              <a:cxnLst/>
              <a:rect l="l" t="t" r="r" b="b"/>
              <a:pathLst>
                <a:path w="856615" h="378460">
                  <a:moveTo>
                    <a:pt x="718748" y="377949"/>
                  </a:moveTo>
                  <a:lnTo>
                    <a:pt x="137799" y="377949"/>
                  </a:lnTo>
                  <a:lnTo>
                    <a:pt x="101168" y="371199"/>
                  </a:lnTo>
                  <a:lnTo>
                    <a:pt x="40362" y="322602"/>
                  </a:lnTo>
                  <a:lnTo>
                    <a:pt x="18814" y="284356"/>
                  </a:lnTo>
                  <a:lnTo>
                    <a:pt x="4922" y="239213"/>
                  </a:lnTo>
                  <a:lnTo>
                    <a:pt x="0" y="188974"/>
                  </a:lnTo>
                  <a:lnTo>
                    <a:pt x="4922" y="138735"/>
                  </a:lnTo>
                  <a:lnTo>
                    <a:pt x="18814" y="93592"/>
                  </a:lnTo>
                  <a:lnTo>
                    <a:pt x="40362" y="55346"/>
                  </a:lnTo>
                  <a:lnTo>
                    <a:pt x="68251" y="25799"/>
                  </a:lnTo>
                  <a:lnTo>
                    <a:pt x="137799" y="0"/>
                  </a:lnTo>
                  <a:lnTo>
                    <a:pt x="718748" y="0"/>
                  </a:lnTo>
                  <a:lnTo>
                    <a:pt x="788296" y="25799"/>
                  </a:lnTo>
                  <a:lnTo>
                    <a:pt x="816185" y="55346"/>
                  </a:lnTo>
                  <a:lnTo>
                    <a:pt x="837733" y="93592"/>
                  </a:lnTo>
                  <a:lnTo>
                    <a:pt x="851625" y="138735"/>
                  </a:lnTo>
                  <a:lnTo>
                    <a:pt x="856548" y="188974"/>
                  </a:lnTo>
                  <a:lnTo>
                    <a:pt x="851625" y="239213"/>
                  </a:lnTo>
                  <a:lnTo>
                    <a:pt x="837733" y="284356"/>
                  </a:lnTo>
                  <a:lnTo>
                    <a:pt x="816185" y="322602"/>
                  </a:lnTo>
                  <a:lnTo>
                    <a:pt x="788296" y="352150"/>
                  </a:lnTo>
                  <a:lnTo>
                    <a:pt x="718748" y="377949"/>
                  </a:lnTo>
                  <a:close/>
                </a:path>
              </a:pathLst>
            </a:custGeom>
            <a:solidFill>
              <a:srgbClr val="A5918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7941202" y="3996254"/>
            <a:ext cx="488950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80645" marR="5080" indent="-68580">
              <a:lnSpc>
                <a:spcPct val="101600"/>
              </a:lnSpc>
              <a:spcBef>
                <a:spcPts val="85"/>
              </a:spcBef>
            </a:pPr>
            <a:r>
              <a:rPr dirty="0" sz="800" spc="5">
                <a:latin typeface="Lato"/>
                <a:cs typeface="Lato"/>
              </a:rPr>
              <a:t>Prediction  </a:t>
            </a:r>
            <a:r>
              <a:rPr dirty="0" sz="800" spc="5">
                <a:latin typeface="Lato"/>
                <a:cs typeface="Lato"/>
              </a:rPr>
              <a:t>Service</a:t>
            </a:r>
            <a:endParaRPr sz="800">
              <a:latin typeface="Lato"/>
              <a:cs typeface="La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14792" y="1919423"/>
            <a:ext cx="7296150" cy="51435"/>
          </a:xfrm>
          <a:custGeom>
            <a:avLst/>
            <a:gdLst/>
            <a:ahLst/>
            <a:cxnLst/>
            <a:rect l="l" t="t" r="r" b="b"/>
            <a:pathLst>
              <a:path w="7296150" h="51435">
                <a:moveTo>
                  <a:pt x="0" y="0"/>
                </a:moveTo>
                <a:lnTo>
                  <a:pt x="7295990" y="512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654257" y="2038501"/>
            <a:ext cx="12223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Lato"/>
                <a:cs typeface="Lato"/>
              </a:rPr>
              <a:t>staging/preprod/prod</a:t>
            </a:r>
            <a:endParaRPr sz="1000">
              <a:latin typeface="Lato"/>
              <a:cs typeface="Lat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001261" y="251924"/>
            <a:ext cx="17145" cy="1718945"/>
          </a:xfrm>
          <a:custGeom>
            <a:avLst/>
            <a:gdLst/>
            <a:ahLst/>
            <a:cxnLst/>
            <a:rect l="l" t="t" r="r" b="b"/>
            <a:pathLst>
              <a:path w="17145" h="1718945">
                <a:moveTo>
                  <a:pt x="0" y="0"/>
                </a:moveTo>
                <a:lnTo>
                  <a:pt x="16799" y="171869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732110" y="352006"/>
            <a:ext cx="6057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5760" algn="l"/>
              </a:tabLst>
            </a:pPr>
            <a:r>
              <a:rPr dirty="0" sz="1000" spc="-5">
                <a:latin typeface="Lato"/>
                <a:cs typeface="Lato"/>
              </a:rPr>
              <a:t>ML</a:t>
            </a:r>
            <a:r>
              <a:rPr dirty="0" sz="1000" spc="-5">
                <a:latin typeface="Lato"/>
                <a:cs typeface="Lato"/>
              </a:rPr>
              <a:t>	</a:t>
            </a:r>
            <a:r>
              <a:rPr dirty="0" sz="1000" spc="-5">
                <a:latin typeface="Lato"/>
                <a:cs typeface="Lato"/>
              </a:rPr>
              <a:t>Ops</a:t>
            </a:r>
            <a:endParaRPr sz="1000">
              <a:latin typeface="Lato"/>
              <a:cs typeface="La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97020" y="701440"/>
            <a:ext cx="1555750" cy="431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Orchestrated</a:t>
            </a:r>
            <a:r>
              <a:rPr dirty="0" sz="1000" spc="-80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Experiment</a:t>
            </a:r>
            <a:endParaRPr sz="10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Lato"/>
              <a:cs typeface="Lato"/>
            </a:endParaRPr>
          </a:p>
          <a:p>
            <a:pPr algn="r" marR="5080">
              <a:lnSpc>
                <a:spcPct val="100000"/>
              </a:lnSpc>
              <a:tabLst>
                <a:tab pos="166370" algn="l"/>
              </a:tabLst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776141" y="952858"/>
            <a:ext cx="607060" cy="346710"/>
          </a:xfrm>
          <a:custGeom>
            <a:avLst/>
            <a:gdLst/>
            <a:ahLst/>
            <a:cxnLst/>
            <a:rect l="l" t="t" r="r" b="b"/>
            <a:pathLst>
              <a:path w="607060" h="346709">
                <a:moveTo>
                  <a:pt x="6065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606598" y="0"/>
                </a:lnTo>
                <a:lnTo>
                  <a:pt x="6065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776141" y="952858"/>
            <a:ext cx="607060" cy="346710"/>
          </a:xfrm>
          <a:prstGeom prst="rect">
            <a:avLst/>
          </a:prstGeom>
          <a:ln w="28574">
            <a:solidFill>
              <a:srgbClr val="000000"/>
            </a:solidFill>
          </a:ln>
        </p:spPr>
        <p:txBody>
          <a:bodyPr wrap="square" lIns="0" tIns="71120" rIns="0" bIns="0" rtlCol="0" vert="horz">
            <a:spAutoFit/>
          </a:bodyPr>
          <a:lstStyle/>
          <a:p>
            <a:pPr marL="133350" marR="125730" indent="87630">
              <a:lnSpc>
                <a:spcPct val="104200"/>
              </a:lnSpc>
              <a:spcBef>
                <a:spcPts val="560"/>
              </a:spcBef>
            </a:pPr>
            <a:r>
              <a:rPr dirty="0" sz="600">
                <a:latin typeface="Lato"/>
                <a:cs typeface="Lato"/>
              </a:rPr>
              <a:t>Data  </a:t>
            </a:r>
            <a:r>
              <a:rPr dirty="0" sz="600" spc="-35">
                <a:latin typeface="Lato"/>
                <a:cs typeface="Lato"/>
              </a:rPr>
              <a:t>V</a:t>
            </a:r>
            <a:r>
              <a:rPr dirty="0" sz="600">
                <a:latin typeface="Lato"/>
                <a:cs typeface="Lato"/>
              </a:rPr>
              <a:t>alidation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377977" y="952858"/>
            <a:ext cx="3084195" cy="346710"/>
            <a:chOff x="2377977" y="952858"/>
            <a:chExt cx="3084195" cy="346710"/>
          </a:xfrm>
        </p:grpSpPr>
        <p:sp>
          <p:nvSpPr>
            <p:cNvPr id="36" name="object 36"/>
            <p:cNvSpPr/>
            <p:nvPr/>
          </p:nvSpPr>
          <p:spPr>
            <a:xfrm>
              <a:off x="4865390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865390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382740" y="1126107"/>
              <a:ext cx="127000" cy="0"/>
            </a:xfrm>
            <a:custGeom>
              <a:avLst/>
              <a:gdLst/>
              <a:ahLst/>
              <a:cxnLst/>
              <a:rect l="l" t="t" r="r" b="b"/>
              <a:pathLst>
                <a:path w="127000" h="0">
                  <a:moveTo>
                    <a:pt x="0" y="0"/>
                  </a:moveTo>
                  <a:lnTo>
                    <a:pt x="12645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509194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509194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922465" y="952858"/>
              <a:ext cx="539750" cy="346710"/>
            </a:xfrm>
            <a:custGeom>
              <a:avLst/>
              <a:gdLst/>
              <a:ahLst/>
              <a:cxnLst/>
              <a:rect l="l" t="t" r="r" b="b"/>
              <a:pathLst>
                <a:path w="539750" h="346709">
                  <a:moveTo>
                    <a:pt x="539698" y="346499"/>
                  </a:moveTo>
                  <a:lnTo>
                    <a:pt x="0" y="346499"/>
                  </a:lnTo>
                  <a:lnTo>
                    <a:pt x="0" y="0"/>
                  </a:lnTo>
                  <a:lnTo>
                    <a:pt x="539698" y="0"/>
                  </a:lnTo>
                  <a:lnTo>
                    <a:pt x="539698" y="3464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4922465" y="952858"/>
            <a:ext cx="53975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77800" marR="154940" indent="-15875">
              <a:lnSpc>
                <a:spcPct val="104200"/>
              </a:lnSpc>
              <a:spcBef>
                <a:spcPts val="560"/>
              </a:spcBef>
            </a:pPr>
            <a:r>
              <a:rPr dirty="0" sz="600" spc="-5">
                <a:latin typeface="Lato"/>
                <a:cs typeface="Lato"/>
              </a:rPr>
              <a:t>Model  </a:t>
            </a:r>
            <a:r>
              <a:rPr dirty="0" sz="600" spc="-35">
                <a:latin typeface="Lato"/>
                <a:cs typeface="Lato"/>
              </a:rPr>
              <a:t>V</a:t>
            </a:r>
            <a:r>
              <a:rPr dirty="0" sz="600">
                <a:latin typeface="Lato"/>
                <a:cs typeface="Lato"/>
              </a:rPr>
              <a:t>alid.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914153" y="2731944"/>
            <a:ext cx="5553710" cy="775335"/>
            <a:chOff x="1914153" y="2731944"/>
            <a:chExt cx="5553710" cy="775335"/>
          </a:xfrm>
        </p:grpSpPr>
        <p:sp>
          <p:nvSpPr>
            <p:cNvPr id="44" name="object 44"/>
            <p:cNvSpPr/>
            <p:nvPr/>
          </p:nvSpPr>
          <p:spPr>
            <a:xfrm>
              <a:off x="1914153" y="2731944"/>
              <a:ext cx="5553710" cy="775335"/>
            </a:xfrm>
            <a:custGeom>
              <a:avLst/>
              <a:gdLst/>
              <a:ahLst/>
              <a:cxnLst/>
              <a:rect l="l" t="t" r="r" b="b"/>
              <a:pathLst>
                <a:path w="5553709" h="775335">
                  <a:moveTo>
                    <a:pt x="5553581" y="774898"/>
                  </a:moveTo>
                  <a:lnTo>
                    <a:pt x="0" y="774898"/>
                  </a:lnTo>
                  <a:lnTo>
                    <a:pt x="0" y="0"/>
                  </a:lnTo>
                  <a:lnTo>
                    <a:pt x="5553581" y="0"/>
                  </a:lnTo>
                  <a:lnTo>
                    <a:pt x="5553581" y="774898"/>
                  </a:lnTo>
                  <a:close/>
                </a:path>
              </a:pathLst>
            </a:custGeom>
            <a:solidFill>
              <a:srgbClr val="DFE9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872267" y="3005943"/>
              <a:ext cx="714375" cy="456565"/>
            </a:xfrm>
            <a:custGeom>
              <a:avLst/>
              <a:gdLst/>
              <a:ahLst/>
              <a:cxnLst/>
              <a:rect l="l" t="t" r="r" b="b"/>
              <a:pathLst>
                <a:path w="714375" h="456564">
                  <a:moveTo>
                    <a:pt x="714298" y="456299"/>
                  </a:moveTo>
                  <a:lnTo>
                    <a:pt x="0" y="456299"/>
                  </a:lnTo>
                  <a:lnTo>
                    <a:pt x="0" y="0"/>
                  </a:lnTo>
                  <a:lnTo>
                    <a:pt x="714298" y="0"/>
                  </a:lnTo>
                  <a:lnTo>
                    <a:pt x="714298" y="456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4099897" y="3093511"/>
            <a:ext cx="259715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7620">
              <a:lnSpc>
                <a:spcPct val="101600"/>
              </a:lnSpc>
              <a:spcBef>
                <a:spcPts val="85"/>
              </a:spcBef>
            </a:pPr>
            <a:r>
              <a:rPr dirty="0" sz="800">
                <a:latin typeface="Lato"/>
                <a:cs typeface="Lato"/>
              </a:rPr>
              <a:t>Data  </a:t>
            </a:r>
            <a:r>
              <a:rPr dirty="0" sz="800">
                <a:latin typeface="Lato"/>
                <a:cs typeface="Lato"/>
              </a:rPr>
              <a:t>Prep.</a:t>
            </a:r>
            <a:endParaRPr sz="800">
              <a:latin typeface="Lato"/>
              <a:cs typeface="Lat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573865" y="3093511"/>
            <a:ext cx="2101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506989" y="3093511"/>
            <a:ext cx="2101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05390" y="3005944"/>
            <a:ext cx="714375" cy="45656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98425" rIns="0" bIns="0" rtlCol="0" vert="horz">
            <a:spAutoFit/>
          </a:bodyPr>
          <a:lstStyle/>
          <a:p>
            <a:pPr marL="177165" marR="169545" indent="36195">
              <a:lnSpc>
                <a:spcPct val="101600"/>
              </a:lnSpc>
              <a:spcBef>
                <a:spcPts val="775"/>
              </a:spcBef>
            </a:pP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 spc="-70">
                <a:latin typeface="Lato"/>
                <a:cs typeface="Lato"/>
              </a:rPr>
              <a:t>T</a:t>
            </a:r>
            <a:r>
              <a:rPr dirty="0" sz="800" spc="10">
                <a:latin typeface="Lato"/>
                <a:cs typeface="Lato"/>
              </a:rPr>
              <a:t>r</a:t>
            </a:r>
            <a:r>
              <a:rPr dirty="0" sz="800">
                <a:latin typeface="Lato"/>
                <a:cs typeface="Lato"/>
              </a:rPr>
              <a:t>aining</a:t>
            </a:r>
            <a:endParaRPr sz="800">
              <a:latin typeface="Lato"/>
              <a:cs typeface="Lato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738488" y="3005944"/>
            <a:ext cx="714375" cy="45656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98425" rIns="0" bIns="0" rtlCol="0" vert="horz">
            <a:spAutoFit/>
          </a:bodyPr>
          <a:lstStyle/>
          <a:p>
            <a:pPr marL="252095" marR="206375" indent="-38100">
              <a:lnSpc>
                <a:spcPct val="101600"/>
              </a:lnSpc>
              <a:spcBef>
                <a:spcPts val="775"/>
              </a:spcBef>
            </a:pP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 spc="-5">
                <a:latin typeface="Lato"/>
                <a:cs typeface="Lato"/>
              </a:rPr>
              <a:t>Eval.</a:t>
            </a:r>
            <a:endParaRPr sz="800">
              <a:latin typeface="Lato"/>
              <a:cs typeface="La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440087" y="3093511"/>
            <a:ext cx="2101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939169" y="3005944"/>
            <a:ext cx="2790190" cy="456565"/>
            <a:chOff x="2939169" y="3005944"/>
            <a:chExt cx="2790190" cy="456565"/>
          </a:xfrm>
        </p:grpSpPr>
        <p:sp>
          <p:nvSpPr>
            <p:cNvPr id="53" name="object 53"/>
            <p:cNvSpPr/>
            <p:nvPr/>
          </p:nvSpPr>
          <p:spPr>
            <a:xfrm>
              <a:off x="4748115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748115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681238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681238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939169" y="3005944"/>
              <a:ext cx="714375" cy="456565"/>
            </a:xfrm>
            <a:custGeom>
              <a:avLst/>
              <a:gdLst/>
              <a:ahLst/>
              <a:cxnLst/>
              <a:rect l="l" t="t" r="r" b="b"/>
              <a:pathLst>
                <a:path w="714375" h="456564">
                  <a:moveTo>
                    <a:pt x="714298" y="456299"/>
                  </a:moveTo>
                  <a:lnTo>
                    <a:pt x="0" y="456299"/>
                  </a:lnTo>
                  <a:lnTo>
                    <a:pt x="0" y="0"/>
                  </a:lnTo>
                  <a:lnTo>
                    <a:pt x="714298" y="0"/>
                  </a:lnTo>
                  <a:lnTo>
                    <a:pt x="714298" y="456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939169" y="3005944"/>
            <a:ext cx="714375" cy="456565"/>
          </a:xfrm>
          <a:prstGeom prst="rect">
            <a:avLst/>
          </a:prstGeom>
          <a:ln w="28574">
            <a:solidFill>
              <a:srgbClr val="000000"/>
            </a:solidFill>
          </a:ln>
        </p:spPr>
        <p:txBody>
          <a:bodyPr wrap="square" lIns="0" tIns="98425" rIns="0" bIns="0" rtlCol="0" vert="horz">
            <a:spAutoFit/>
          </a:bodyPr>
          <a:lstStyle/>
          <a:p>
            <a:pPr marL="130810" marR="123189" indent="116839">
              <a:lnSpc>
                <a:spcPct val="101600"/>
              </a:lnSpc>
              <a:spcBef>
                <a:spcPts val="775"/>
              </a:spcBef>
            </a:pPr>
            <a:r>
              <a:rPr dirty="0" sz="800" spc="5">
                <a:latin typeface="Lato"/>
                <a:cs typeface="Lato"/>
              </a:rPr>
              <a:t>Data  </a:t>
            </a:r>
            <a:r>
              <a:rPr dirty="0" sz="800" spc="-50">
                <a:latin typeface="Lato"/>
                <a:cs typeface="Lato"/>
              </a:rPr>
              <a:t>V</a:t>
            </a:r>
            <a:r>
              <a:rPr dirty="0" sz="800" spc="5">
                <a:latin typeface="Lato"/>
                <a:cs typeface="Lato"/>
              </a:rPr>
              <a:t>alidation</a:t>
            </a:r>
            <a:endParaRPr sz="800">
              <a:latin typeface="Lato"/>
              <a:cs typeface="Lato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636634" y="2891269"/>
            <a:ext cx="1097915" cy="456565"/>
          </a:xfrm>
          <a:custGeom>
            <a:avLst/>
            <a:gdLst/>
            <a:ahLst/>
            <a:cxnLst/>
            <a:rect l="l" t="t" r="r" b="b"/>
            <a:pathLst>
              <a:path w="1097915" h="456564">
                <a:moveTo>
                  <a:pt x="1097397" y="456299"/>
                </a:moveTo>
                <a:lnTo>
                  <a:pt x="0" y="456299"/>
                </a:lnTo>
                <a:lnTo>
                  <a:pt x="0" y="0"/>
                </a:lnTo>
                <a:lnTo>
                  <a:pt x="1097397" y="0"/>
                </a:lnTo>
                <a:lnTo>
                  <a:pt x="1097397" y="456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7636634" y="2891269"/>
            <a:ext cx="1097915" cy="45656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381635" marR="301625" indent="-71755">
              <a:lnSpc>
                <a:spcPct val="101600"/>
              </a:lnSpc>
              <a:spcBef>
                <a:spcPts val="775"/>
              </a:spcBef>
            </a:pPr>
            <a:r>
              <a:rPr dirty="0" sz="800">
                <a:latin typeface="Lato"/>
                <a:cs typeface="Lato"/>
              </a:rPr>
              <a:t>CD:</a:t>
            </a:r>
            <a:r>
              <a:rPr dirty="0" sz="800" spc="-114">
                <a:latin typeface="Lato"/>
                <a:cs typeface="Lato"/>
              </a:rPr>
              <a:t> </a:t>
            </a: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>
                <a:latin typeface="Lato"/>
                <a:cs typeface="Lato"/>
              </a:rPr>
              <a:t>Serving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3648705" y="3213605"/>
            <a:ext cx="3013710" cy="41275"/>
            <a:chOff x="3648705" y="3213605"/>
            <a:chExt cx="3013710" cy="41275"/>
          </a:xfrm>
        </p:grpSpPr>
        <p:sp>
          <p:nvSpPr>
            <p:cNvPr id="62" name="object 62"/>
            <p:cNvSpPr/>
            <p:nvPr/>
          </p:nvSpPr>
          <p:spPr>
            <a:xfrm>
              <a:off x="6614336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614336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653467" y="3234093"/>
              <a:ext cx="161925" cy="0"/>
            </a:xfrm>
            <a:custGeom>
              <a:avLst/>
              <a:gdLst/>
              <a:ahLst/>
              <a:cxnLst/>
              <a:rect l="l" t="t" r="r" b="b"/>
              <a:pathLst>
                <a:path w="161925" h="0">
                  <a:moveTo>
                    <a:pt x="0" y="0"/>
                  </a:moveTo>
                  <a:lnTo>
                    <a:pt x="1615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815017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15017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6671586" y="3005944"/>
            <a:ext cx="714375" cy="45656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98425" rIns="0" bIns="0" rtlCol="0" vert="horz">
            <a:spAutoFit/>
          </a:bodyPr>
          <a:lstStyle/>
          <a:p>
            <a:pPr marL="234315" marR="206375" indent="-20955">
              <a:lnSpc>
                <a:spcPct val="101600"/>
              </a:lnSpc>
              <a:spcBef>
                <a:spcPts val="775"/>
              </a:spcBef>
            </a:pP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 spc="-10">
                <a:latin typeface="Lato"/>
                <a:cs typeface="Lato"/>
              </a:rPr>
              <a:t>Valid.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462972" y="3098906"/>
            <a:ext cx="165100" cy="41275"/>
            <a:chOff x="7462972" y="3098906"/>
            <a:chExt cx="165100" cy="41275"/>
          </a:xfrm>
        </p:grpSpPr>
        <p:sp>
          <p:nvSpPr>
            <p:cNvPr id="69" name="object 69"/>
            <p:cNvSpPr/>
            <p:nvPr/>
          </p:nvSpPr>
          <p:spPr>
            <a:xfrm>
              <a:off x="7467734" y="3119393"/>
              <a:ext cx="111760" cy="0"/>
            </a:xfrm>
            <a:custGeom>
              <a:avLst/>
              <a:gdLst/>
              <a:ahLst/>
              <a:cxnLst/>
              <a:rect l="l" t="t" r="r" b="b"/>
              <a:pathLst>
                <a:path w="111759" h="0">
                  <a:moveTo>
                    <a:pt x="0" y="0"/>
                  </a:moveTo>
                  <a:lnTo>
                    <a:pt x="1117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579484" y="31036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7579484" y="31036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2546157" y="2810564"/>
            <a:ext cx="112776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Lato"/>
                <a:cs typeface="Lato"/>
              </a:rPr>
              <a:t>Automated</a:t>
            </a:r>
            <a:r>
              <a:rPr dirty="0" sz="1000" spc="-114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Pipeline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819395" y="1231705"/>
            <a:ext cx="7386955" cy="2707005"/>
            <a:chOff x="819395" y="1231705"/>
            <a:chExt cx="7386955" cy="2707005"/>
          </a:xfrm>
        </p:grpSpPr>
        <p:sp>
          <p:nvSpPr>
            <p:cNvPr id="74" name="object 74"/>
            <p:cNvSpPr/>
            <p:nvPr/>
          </p:nvSpPr>
          <p:spPr>
            <a:xfrm>
              <a:off x="4690990" y="1236467"/>
              <a:ext cx="3494404" cy="2654300"/>
            </a:xfrm>
            <a:custGeom>
              <a:avLst/>
              <a:gdLst/>
              <a:ahLst/>
              <a:cxnLst/>
              <a:rect l="l" t="t" r="r" b="b"/>
              <a:pathLst>
                <a:path w="3494404" h="2654300">
                  <a:moveTo>
                    <a:pt x="3473093" y="0"/>
                  </a:moveTo>
                  <a:lnTo>
                    <a:pt x="3473093" y="747748"/>
                  </a:lnTo>
                  <a:lnTo>
                    <a:pt x="0" y="747748"/>
                  </a:lnTo>
                  <a:lnTo>
                    <a:pt x="0" y="1438352"/>
                  </a:lnTo>
                </a:path>
                <a:path w="3494404" h="2654300">
                  <a:moveTo>
                    <a:pt x="3494342" y="2111100"/>
                  </a:moveTo>
                  <a:lnTo>
                    <a:pt x="3494342" y="26542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8169608" y="38907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8169608" y="38907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4675265" y="26748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4675265" y="26748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675894" y="3119468"/>
              <a:ext cx="181610" cy="0"/>
            </a:xfrm>
            <a:custGeom>
              <a:avLst/>
              <a:gdLst/>
              <a:ahLst/>
              <a:cxnLst/>
              <a:rect l="l" t="t" r="r" b="b"/>
              <a:pathLst>
                <a:path w="181610" h="0">
                  <a:moveTo>
                    <a:pt x="0" y="0"/>
                  </a:moveTo>
                  <a:lnTo>
                    <a:pt x="1810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856943" y="31037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856943" y="31037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819395" y="2930469"/>
              <a:ext cx="856615" cy="378460"/>
            </a:xfrm>
            <a:custGeom>
              <a:avLst/>
              <a:gdLst/>
              <a:ahLst/>
              <a:cxnLst/>
              <a:rect l="l" t="t" r="r" b="b"/>
              <a:pathLst>
                <a:path w="856614" h="378460">
                  <a:moveTo>
                    <a:pt x="428249" y="377999"/>
                  </a:moveTo>
                  <a:lnTo>
                    <a:pt x="364965" y="375949"/>
                  </a:lnTo>
                  <a:lnTo>
                    <a:pt x="304564" y="369996"/>
                  </a:lnTo>
                  <a:lnTo>
                    <a:pt x="247709" y="360432"/>
                  </a:lnTo>
                  <a:lnTo>
                    <a:pt x="195062" y="347548"/>
                  </a:lnTo>
                  <a:lnTo>
                    <a:pt x="147285" y="331638"/>
                  </a:lnTo>
                  <a:lnTo>
                    <a:pt x="105041" y="312994"/>
                  </a:lnTo>
                  <a:lnTo>
                    <a:pt x="68993" y="291908"/>
                  </a:lnTo>
                  <a:lnTo>
                    <a:pt x="18131" y="243582"/>
                  </a:lnTo>
                  <a:lnTo>
                    <a:pt x="0" y="188999"/>
                  </a:lnTo>
                  <a:lnTo>
                    <a:pt x="4643" y="161072"/>
                  </a:lnTo>
                  <a:lnTo>
                    <a:pt x="39802" y="109325"/>
                  </a:lnTo>
                  <a:lnTo>
                    <a:pt x="105041" y="65004"/>
                  </a:lnTo>
                  <a:lnTo>
                    <a:pt x="147285" y="46360"/>
                  </a:lnTo>
                  <a:lnTo>
                    <a:pt x="195062" y="30450"/>
                  </a:lnTo>
                  <a:lnTo>
                    <a:pt x="247709" y="17567"/>
                  </a:lnTo>
                  <a:lnTo>
                    <a:pt x="304564" y="8002"/>
                  </a:lnTo>
                  <a:lnTo>
                    <a:pt x="364965" y="2049"/>
                  </a:lnTo>
                  <a:lnTo>
                    <a:pt x="428249" y="0"/>
                  </a:lnTo>
                  <a:lnTo>
                    <a:pt x="491532" y="2049"/>
                  </a:lnTo>
                  <a:lnTo>
                    <a:pt x="551932" y="8002"/>
                  </a:lnTo>
                  <a:lnTo>
                    <a:pt x="608787" y="17567"/>
                  </a:lnTo>
                  <a:lnTo>
                    <a:pt x="661434" y="30450"/>
                  </a:lnTo>
                  <a:lnTo>
                    <a:pt x="709211" y="46360"/>
                  </a:lnTo>
                  <a:lnTo>
                    <a:pt x="751455" y="65004"/>
                  </a:lnTo>
                  <a:lnTo>
                    <a:pt x="787504" y="86090"/>
                  </a:lnTo>
                  <a:lnTo>
                    <a:pt x="838366" y="134416"/>
                  </a:lnTo>
                  <a:lnTo>
                    <a:pt x="856498" y="188999"/>
                  </a:lnTo>
                  <a:lnTo>
                    <a:pt x="851854" y="216927"/>
                  </a:lnTo>
                  <a:lnTo>
                    <a:pt x="816695" y="268674"/>
                  </a:lnTo>
                  <a:lnTo>
                    <a:pt x="751455" y="312994"/>
                  </a:lnTo>
                  <a:lnTo>
                    <a:pt x="709211" y="331638"/>
                  </a:lnTo>
                  <a:lnTo>
                    <a:pt x="661434" y="347548"/>
                  </a:lnTo>
                  <a:lnTo>
                    <a:pt x="608787" y="360432"/>
                  </a:lnTo>
                  <a:lnTo>
                    <a:pt x="551932" y="369996"/>
                  </a:lnTo>
                  <a:lnTo>
                    <a:pt x="491532" y="375949"/>
                  </a:lnTo>
                  <a:lnTo>
                    <a:pt x="428249" y="377999"/>
                  </a:lnTo>
                  <a:close/>
                </a:path>
              </a:pathLst>
            </a:custGeom>
            <a:solidFill>
              <a:srgbClr val="BDC8C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1076707" y="3040790"/>
            <a:ext cx="3429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70">
                <a:latin typeface="Lato"/>
                <a:cs typeface="Lato"/>
              </a:rPr>
              <a:t>T</a:t>
            </a:r>
            <a:r>
              <a:rPr dirty="0" sz="800" spc="5">
                <a:latin typeface="Lato"/>
                <a:cs typeface="Lato"/>
              </a:rPr>
              <a:t>rigger</a:t>
            </a:r>
            <a:endParaRPr sz="800">
              <a:latin typeface="Lato"/>
              <a:cs typeface="Lato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805140" y="211524"/>
            <a:ext cx="774700" cy="307340"/>
          </a:xfrm>
          <a:prstGeom prst="rect">
            <a:avLst/>
          </a:prstGeom>
          <a:solidFill>
            <a:srgbClr val="EFEFEF"/>
          </a:solidFill>
        </p:spPr>
        <p:txBody>
          <a:bodyPr wrap="square" lIns="0" tIns="23495" rIns="0" bIns="0" rtlCol="0" vert="horz">
            <a:spAutoFit/>
          </a:bodyPr>
          <a:lstStyle/>
          <a:p>
            <a:pPr marL="202565" marR="194310" indent="41275">
              <a:lnSpc>
                <a:spcPct val="101600"/>
              </a:lnSpc>
              <a:spcBef>
                <a:spcPts val="185"/>
              </a:spcBef>
            </a:pP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>
                <a:latin typeface="Lato"/>
                <a:cs typeface="Lato"/>
              </a:rPr>
              <a:t>Analysis</a:t>
            </a:r>
            <a:endParaRPr sz="800">
              <a:latin typeface="Lato"/>
              <a:cs typeface="Lato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142216" y="3919666"/>
            <a:ext cx="1097915" cy="43497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86995" rIns="0" bIns="0" rtlCol="0" vert="horz">
            <a:spAutoFit/>
          </a:bodyPr>
          <a:lstStyle/>
          <a:p>
            <a:pPr marL="297815" marR="251460" indent="-38735">
              <a:lnSpc>
                <a:spcPct val="101600"/>
              </a:lnSpc>
              <a:spcBef>
                <a:spcPts val="685"/>
              </a:spcBef>
            </a:pPr>
            <a:r>
              <a:rPr dirty="0" sz="800" spc="-10">
                <a:latin typeface="Lato"/>
                <a:cs typeface="Lato"/>
              </a:rPr>
              <a:t>P</a:t>
            </a:r>
            <a:r>
              <a:rPr dirty="0" sz="800">
                <a:latin typeface="Lato"/>
                <a:cs typeface="Lato"/>
              </a:rPr>
              <a:t>erformance  </a:t>
            </a:r>
            <a:r>
              <a:rPr dirty="0" sz="800">
                <a:latin typeface="Lato"/>
                <a:cs typeface="Lato"/>
              </a:rPr>
              <a:t>Monitoring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1227015" y="2071348"/>
            <a:ext cx="6535420" cy="2086610"/>
            <a:chOff x="1227015" y="2071348"/>
            <a:chExt cx="6535420" cy="2086610"/>
          </a:xfrm>
        </p:grpSpPr>
        <p:sp>
          <p:nvSpPr>
            <p:cNvPr id="87" name="object 87"/>
            <p:cNvSpPr/>
            <p:nvPr/>
          </p:nvSpPr>
          <p:spPr>
            <a:xfrm>
              <a:off x="5296664" y="4136841"/>
              <a:ext cx="2460625" cy="635"/>
            </a:xfrm>
            <a:custGeom>
              <a:avLst/>
              <a:gdLst/>
              <a:ahLst/>
              <a:cxnLst/>
              <a:rect l="l" t="t" r="r" b="b"/>
              <a:pathLst>
                <a:path w="2460625" h="635">
                  <a:moveTo>
                    <a:pt x="2460445" y="0"/>
                  </a:moveTo>
                  <a:lnTo>
                    <a:pt x="1201722" y="0"/>
                  </a:lnTo>
                  <a:lnTo>
                    <a:pt x="1201722" y="599"/>
                  </a:lnTo>
                  <a:lnTo>
                    <a:pt x="0" y="5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5253439" y="41217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5253439" y="41217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247509" y="3365718"/>
              <a:ext cx="2894965" cy="771525"/>
            </a:xfrm>
            <a:custGeom>
              <a:avLst/>
              <a:gdLst/>
              <a:ahLst/>
              <a:cxnLst/>
              <a:rect l="l" t="t" r="r" b="b"/>
              <a:pathLst>
                <a:path w="2894965" h="771525">
                  <a:moveTo>
                    <a:pt x="2894706" y="771148"/>
                  </a:moveTo>
                  <a:lnTo>
                    <a:pt x="0" y="771148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231777" y="33224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0" y="43224"/>
                  </a:lnTo>
                  <a:lnTo>
                    <a:pt x="15732" y="0"/>
                  </a:lnTo>
                  <a:lnTo>
                    <a:pt x="3146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231777" y="33224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15732" y="0"/>
                  </a:lnTo>
                  <a:lnTo>
                    <a:pt x="0" y="43224"/>
                  </a:lnTo>
                  <a:lnTo>
                    <a:pt x="3146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6701361" y="2071348"/>
              <a:ext cx="655320" cy="497205"/>
            </a:xfrm>
            <a:custGeom>
              <a:avLst/>
              <a:gdLst/>
              <a:ahLst/>
              <a:cxnLst/>
              <a:rect l="l" t="t" r="r" b="b"/>
              <a:pathLst>
                <a:path w="655320" h="497205">
                  <a:moveTo>
                    <a:pt x="327499" y="497021"/>
                  </a:moveTo>
                  <a:lnTo>
                    <a:pt x="252406" y="494834"/>
                  </a:lnTo>
                  <a:lnTo>
                    <a:pt x="183472" y="488604"/>
                  </a:lnTo>
                  <a:lnTo>
                    <a:pt x="122664" y="478827"/>
                  </a:lnTo>
                  <a:lnTo>
                    <a:pt x="71947" y="466000"/>
                  </a:lnTo>
                  <a:lnTo>
                    <a:pt x="33287" y="450620"/>
                  </a:lnTo>
                  <a:lnTo>
                    <a:pt x="0" y="414186"/>
                  </a:lnTo>
                  <a:lnTo>
                    <a:pt x="0" y="82837"/>
                  </a:lnTo>
                  <a:lnTo>
                    <a:pt x="33287" y="46407"/>
                  </a:lnTo>
                  <a:lnTo>
                    <a:pt x="71947" y="31026"/>
                  </a:lnTo>
                  <a:lnTo>
                    <a:pt x="122664" y="18198"/>
                  </a:lnTo>
                  <a:lnTo>
                    <a:pt x="183472" y="8419"/>
                  </a:lnTo>
                  <a:lnTo>
                    <a:pt x="252406" y="2187"/>
                  </a:lnTo>
                  <a:lnTo>
                    <a:pt x="327499" y="0"/>
                  </a:lnTo>
                  <a:lnTo>
                    <a:pt x="402583" y="2187"/>
                  </a:lnTo>
                  <a:lnTo>
                    <a:pt x="471510" y="8419"/>
                  </a:lnTo>
                  <a:lnTo>
                    <a:pt x="532313" y="18198"/>
                  </a:lnTo>
                  <a:lnTo>
                    <a:pt x="583028" y="31026"/>
                  </a:lnTo>
                  <a:lnTo>
                    <a:pt x="621687" y="46407"/>
                  </a:lnTo>
                  <a:lnTo>
                    <a:pt x="654973" y="82837"/>
                  </a:lnTo>
                  <a:lnTo>
                    <a:pt x="654973" y="414186"/>
                  </a:lnTo>
                  <a:lnTo>
                    <a:pt x="621687" y="450620"/>
                  </a:lnTo>
                  <a:lnTo>
                    <a:pt x="583028" y="466000"/>
                  </a:lnTo>
                  <a:lnTo>
                    <a:pt x="532313" y="478827"/>
                  </a:lnTo>
                  <a:lnTo>
                    <a:pt x="471510" y="488604"/>
                  </a:lnTo>
                  <a:lnTo>
                    <a:pt x="402583" y="494834"/>
                  </a:lnTo>
                  <a:lnTo>
                    <a:pt x="327499" y="497021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6701361" y="2154185"/>
              <a:ext cx="655320" cy="83185"/>
            </a:xfrm>
            <a:custGeom>
              <a:avLst/>
              <a:gdLst/>
              <a:ahLst/>
              <a:cxnLst/>
              <a:rect l="l" t="t" r="r" b="b"/>
              <a:pathLst>
                <a:path w="655320" h="83185">
                  <a:moveTo>
                    <a:pt x="654973" y="0"/>
                  </a:moveTo>
                  <a:lnTo>
                    <a:pt x="646324" y="18993"/>
                  </a:lnTo>
                  <a:lnTo>
                    <a:pt x="621687" y="36429"/>
                  </a:lnTo>
                  <a:lnTo>
                    <a:pt x="583028" y="51810"/>
                  </a:lnTo>
                  <a:lnTo>
                    <a:pt x="532313" y="64638"/>
                  </a:lnTo>
                  <a:lnTo>
                    <a:pt x="471510" y="74417"/>
                  </a:lnTo>
                  <a:lnTo>
                    <a:pt x="402583" y="80649"/>
                  </a:lnTo>
                  <a:lnTo>
                    <a:pt x="327499" y="82837"/>
                  </a:lnTo>
                  <a:lnTo>
                    <a:pt x="252406" y="80649"/>
                  </a:lnTo>
                  <a:lnTo>
                    <a:pt x="183472" y="74417"/>
                  </a:lnTo>
                  <a:lnTo>
                    <a:pt x="122664" y="64638"/>
                  </a:lnTo>
                  <a:lnTo>
                    <a:pt x="71947" y="51810"/>
                  </a:lnTo>
                  <a:lnTo>
                    <a:pt x="33287" y="36429"/>
                  </a:lnTo>
                  <a:lnTo>
                    <a:pt x="8649" y="18993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 txBox="1"/>
          <p:nvPr/>
        </p:nvSpPr>
        <p:spPr>
          <a:xfrm>
            <a:off x="6830559" y="2220694"/>
            <a:ext cx="397510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20320">
              <a:lnSpc>
                <a:spcPct val="101600"/>
              </a:lnSpc>
              <a:spcBef>
                <a:spcPts val="85"/>
              </a:spcBef>
            </a:pPr>
            <a:r>
              <a:rPr dirty="0" sz="800" spc="-5">
                <a:latin typeface="Lato"/>
                <a:cs typeface="Lato"/>
              </a:rPr>
              <a:t>Models  </a:t>
            </a:r>
            <a:r>
              <a:rPr dirty="0" sz="800" spc="5">
                <a:latin typeface="Lato"/>
                <a:cs typeface="Lato"/>
              </a:rPr>
              <a:t>Registry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6713424" y="743010"/>
            <a:ext cx="616585" cy="530860"/>
            <a:chOff x="6713424" y="743010"/>
            <a:chExt cx="616585" cy="530860"/>
          </a:xfrm>
        </p:grpSpPr>
        <p:sp>
          <p:nvSpPr>
            <p:cNvPr id="97" name="object 97"/>
            <p:cNvSpPr/>
            <p:nvPr/>
          </p:nvSpPr>
          <p:spPr>
            <a:xfrm>
              <a:off x="6718186" y="747773"/>
              <a:ext cx="607060" cy="521334"/>
            </a:xfrm>
            <a:custGeom>
              <a:avLst/>
              <a:gdLst/>
              <a:ahLst/>
              <a:cxnLst/>
              <a:rect l="l" t="t" r="r" b="b"/>
              <a:pathLst>
                <a:path w="607059" h="521334">
                  <a:moveTo>
                    <a:pt x="303274" y="521168"/>
                  </a:moveTo>
                  <a:lnTo>
                    <a:pt x="233734" y="518874"/>
                  </a:lnTo>
                  <a:lnTo>
                    <a:pt x="169899" y="512340"/>
                  </a:lnTo>
                  <a:lnTo>
                    <a:pt x="113589" y="502086"/>
                  </a:lnTo>
                  <a:lnTo>
                    <a:pt x="66624" y="488634"/>
                  </a:lnTo>
                  <a:lnTo>
                    <a:pt x="30824" y="472506"/>
                  </a:lnTo>
                  <a:lnTo>
                    <a:pt x="0" y="434306"/>
                  </a:lnTo>
                  <a:lnTo>
                    <a:pt x="0" y="86862"/>
                  </a:lnTo>
                  <a:lnTo>
                    <a:pt x="30824" y="48662"/>
                  </a:lnTo>
                  <a:lnTo>
                    <a:pt x="66624" y="32534"/>
                  </a:lnTo>
                  <a:lnTo>
                    <a:pt x="113589" y="19082"/>
                  </a:lnTo>
                  <a:lnTo>
                    <a:pt x="169899" y="8828"/>
                  </a:lnTo>
                  <a:lnTo>
                    <a:pt x="233734" y="2294"/>
                  </a:lnTo>
                  <a:lnTo>
                    <a:pt x="303274" y="0"/>
                  </a:lnTo>
                  <a:lnTo>
                    <a:pt x="372806" y="2294"/>
                  </a:lnTo>
                  <a:lnTo>
                    <a:pt x="436638" y="8828"/>
                  </a:lnTo>
                  <a:lnTo>
                    <a:pt x="492949" y="19082"/>
                  </a:lnTo>
                  <a:lnTo>
                    <a:pt x="539916" y="32534"/>
                  </a:lnTo>
                  <a:lnTo>
                    <a:pt x="575720" y="48662"/>
                  </a:lnTo>
                  <a:lnTo>
                    <a:pt x="606548" y="86862"/>
                  </a:lnTo>
                  <a:lnTo>
                    <a:pt x="606548" y="434306"/>
                  </a:lnTo>
                  <a:lnTo>
                    <a:pt x="575720" y="472506"/>
                  </a:lnTo>
                  <a:lnTo>
                    <a:pt x="539916" y="488634"/>
                  </a:lnTo>
                  <a:lnTo>
                    <a:pt x="492949" y="502086"/>
                  </a:lnTo>
                  <a:lnTo>
                    <a:pt x="436638" y="512340"/>
                  </a:lnTo>
                  <a:lnTo>
                    <a:pt x="372806" y="518874"/>
                  </a:lnTo>
                  <a:lnTo>
                    <a:pt x="303274" y="521168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6718186" y="747773"/>
              <a:ext cx="607060" cy="521334"/>
            </a:xfrm>
            <a:custGeom>
              <a:avLst/>
              <a:gdLst/>
              <a:ahLst/>
              <a:cxnLst/>
              <a:rect l="l" t="t" r="r" b="b"/>
              <a:pathLst>
                <a:path w="607059" h="521334">
                  <a:moveTo>
                    <a:pt x="606548" y="86862"/>
                  </a:moveTo>
                  <a:lnTo>
                    <a:pt x="598538" y="106778"/>
                  </a:lnTo>
                  <a:lnTo>
                    <a:pt x="575720" y="125061"/>
                  </a:lnTo>
                  <a:lnTo>
                    <a:pt x="539916" y="141189"/>
                  </a:lnTo>
                  <a:lnTo>
                    <a:pt x="492949" y="154640"/>
                  </a:lnTo>
                  <a:lnTo>
                    <a:pt x="436638" y="164893"/>
                  </a:lnTo>
                  <a:lnTo>
                    <a:pt x="372806" y="171428"/>
                  </a:lnTo>
                  <a:lnTo>
                    <a:pt x="303274" y="173722"/>
                  </a:lnTo>
                  <a:lnTo>
                    <a:pt x="233734" y="171428"/>
                  </a:lnTo>
                  <a:lnTo>
                    <a:pt x="169899" y="164893"/>
                  </a:lnTo>
                  <a:lnTo>
                    <a:pt x="113589" y="154640"/>
                  </a:lnTo>
                  <a:lnTo>
                    <a:pt x="66624" y="141189"/>
                  </a:lnTo>
                  <a:lnTo>
                    <a:pt x="30824" y="125061"/>
                  </a:lnTo>
                  <a:lnTo>
                    <a:pt x="8009" y="106778"/>
                  </a:lnTo>
                  <a:lnTo>
                    <a:pt x="0" y="86862"/>
                  </a:lnTo>
                </a:path>
                <a:path w="607059" h="521334">
                  <a:moveTo>
                    <a:pt x="0" y="86862"/>
                  </a:moveTo>
                  <a:lnTo>
                    <a:pt x="8009" y="66945"/>
                  </a:lnTo>
                  <a:lnTo>
                    <a:pt x="30824" y="48662"/>
                  </a:lnTo>
                  <a:lnTo>
                    <a:pt x="66624" y="32534"/>
                  </a:lnTo>
                  <a:lnTo>
                    <a:pt x="113589" y="19082"/>
                  </a:lnTo>
                  <a:lnTo>
                    <a:pt x="169899" y="8828"/>
                  </a:lnTo>
                  <a:lnTo>
                    <a:pt x="233734" y="2294"/>
                  </a:lnTo>
                  <a:lnTo>
                    <a:pt x="303274" y="0"/>
                  </a:lnTo>
                  <a:lnTo>
                    <a:pt x="372806" y="2294"/>
                  </a:lnTo>
                  <a:lnTo>
                    <a:pt x="436638" y="8828"/>
                  </a:lnTo>
                  <a:lnTo>
                    <a:pt x="492949" y="19082"/>
                  </a:lnTo>
                  <a:lnTo>
                    <a:pt x="539916" y="32534"/>
                  </a:lnTo>
                  <a:lnTo>
                    <a:pt x="575720" y="48662"/>
                  </a:lnTo>
                  <a:lnTo>
                    <a:pt x="606548" y="86862"/>
                  </a:lnTo>
                  <a:lnTo>
                    <a:pt x="606548" y="434306"/>
                  </a:lnTo>
                  <a:lnTo>
                    <a:pt x="575720" y="472506"/>
                  </a:lnTo>
                  <a:lnTo>
                    <a:pt x="539916" y="488634"/>
                  </a:lnTo>
                  <a:lnTo>
                    <a:pt x="492949" y="502086"/>
                  </a:lnTo>
                  <a:lnTo>
                    <a:pt x="436638" y="512340"/>
                  </a:lnTo>
                  <a:lnTo>
                    <a:pt x="372806" y="518874"/>
                  </a:lnTo>
                  <a:lnTo>
                    <a:pt x="303274" y="521168"/>
                  </a:lnTo>
                  <a:lnTo>
                    <a:pt x="233734" y="518874"/>
                  </a:lnTo>
                  <a:lnTo>
                    <a:pt x="169899" y="512340"/>
                  </a:lnTo>
                  <a:lnTo>
                    <a:pt x="113589" y="502086"/>
                  </a:lnTo>
                  <a:lnTo>
                    <a:pt x="66624" y="488634"/>
                  </a:lnTo>
                  <a:lnTo>
                    <a:pt x="30824" y="472506"/>
                  </a:lnTo>
                  <a:lnTo>
                    <a:pt x="0" y="434306"/>
                  </a:lnTo>
                  <a:lnTo>
                    <a:pt x="0" y="8686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6873877" y="930757"/>
            <a:ext cx="29591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latin typeface="Lato"/>
                <a:cs typeface="Lato"/>
              </a:rPr>
              <a:t>Source</a:t>
            </a:r>
            <a:endParaRPr sz="700">
              <a:latin typeface="Lato"/>
              <a:cs typeface="Lato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805776" y="1035532"/>
            <a:ext cx="43180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5">
                <a:latin typeface="Lato"/>
                <a:cs typeface="Lato"/>
              </a:rPr>
              <a:t>repository</a:t>
            </a:r>
            <a:endParaRPr sz="700">
              <a:latin typeface="Lato"/>
              <a:cs typeface="Lato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5586851" y="846323"/>
            <a:ext cx="2619375" cy="2164715"/>
            <a:chOff x="5586851" y="846323"/>
            <a:chExt cx="2619375" cy="2164715"/>
          </a:xfrm>
        </p:grpSpPr>
        <p:sp>
          <p:nvSpPr>
            <p:cNvPr id="102" name="object 102"/>
            <p:cNvSpPr/>
            <p:nvPr/>
          </p:nvSpPr>
          <p:spPr>
            <a:xfrm>
              <a:off x="8169508" y="28342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8169508" y="28342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7028735" y="2625394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w="0" h="381000">
                  <a:moveTo>
                    <a:pt x="0" y="3805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7013010" y="25821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7013010" y="25821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5591613" y="1008952"/>
              <a:ext cx="1069975" cy="10160"/>
            </a:xfrm>
            <a:custGeom>
              <a:avLst/>
              <a:gdLst/>
              <a:ahLst/>
              <a:cxnLst/>
              <a:rect l="l" t="t" r="r" b="b"/>
              <a:pathLst>
                <a:path w="1069975" h="10159">
                  <a:moveTo>
                    <a:pt x="0" y="9964"/>
                  </a:moveTo>
                  <a:lnTo>
                    <a:pt x="106934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6660811" y="99322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99" y="31462"/>
                  </a:moveTo>
                  <a:lnTo>
                    <a:pt x="0" y="0"/>
                  </a:lnTo>
                  <a:lnTo>
                    <a:pt x="43374" y="15327"/>
                  </a:lnTo>
                  <a:lnTo>
                    <a:pt x="299" y="31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6660811" y="99322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99" y="31462"/>
                  </a:moveTo>
                  <a:lnTo>
                    <a:pt x="43374" y="15327"/>
                  </a:lnTo>
                  <a:lnTo>
                    <a:pt x="0" y="0"/>
                  </a:lnTo>
                  <a:lnTo>
                    <a:pt x="299" y="3146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5745913" y="85108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546048" y="307021"/>
                  </a:moveTo>
                  <a:lnTo>
                    <a:pt x="0" y="307021"/>
                  </a:lnTo>
                  <a:lnTo>
                    <a:pt x="136499" y="0"/>
                  </a:lnTo>
                  <a:lnTo>
                    <a:pt x="682548" y="0"/>
                  </a:lnTo>
                  <a:lnTo>
                    <a:pt x="546048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5745913" y="85108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0" y="307021"/>
                  </a:moveTo>
                  <a:lnTo>
                    <a:pt x="136499" y="0"/>
                  </a:lnTo>
                  <a:lnTo>
                    <a:pt x="682548" y="0"/>
                  </a:lnTo>
                  <a:lnTo>
                    <a:pt x="546048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5753788" y="88682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546048" y="307021"/>
                  </a:moveTo>
                  <a:lnTo>
                    <a:pt x="0" y="307021"/>
                  </a:lnTo>
                  <a:lnTo>
                    <a:pt x="136524" y="0"/>
                  </a:lnTo>
                  <a:lnTo>
                    <a:pt x="682573" y="0"/>
                  </a:lnTo>
                  <a:lnTo>
                    <a:pt x="546048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5753788" y="88682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0" y="307021"/>
                  </a:moveTo>
                  <a:lnTo>
                    <a:pt x="136524" y="0"/>
                  </a:lnTo>
                  <a:lnTo>
                    <a:pt x="682573" y="0"/>
                  </a:lnTo>
                  <a:lnTo>
                    <a:pt x="546048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/>
          <p:cNvSpPr txBox="1"/>
          <p:nvPr/>
        </p:nvSpPr>
        <p:spPr>
          <a:xfrm>
            <a:off x="5937930" y="929339"/>
            <a:ext cx="30797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600" spc="-45">
                <a:latin typeface="Lato"/>
                <a:cs typeface="Lato"/>
              </a:rPr>
              <a:t>Sour</a:t>
            </a:r>
            <a:r>
              <a:rPr dirty="0" baseline="27777" sz="900" spc="-67">
                <a:latin typeface="Lato"/>
                <a:cs typeface="Lato"/>
              </a:rPr>
              <a:t>c</a:t>
            </a:r>
            <a:r>
              <a:rPr dirty="0" sz="600" spc="-45">
                <a:latin typeface="Lato"/>
                <a:cs typeface="Lato"/>
              </a:rPr>
              <a:t>ce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5749025" y="924685"/>
            <a:ext cx="724535" cy="316865"/>
            <a:chOff x="5749025" y="924685"/>
            <a:chExt cx="724535" cy="316865"/>
          </a:xfrm>
        </p:grpSpPr>
        <p:sp>
          <p:nvSpPr>
            <p:cNvPr id="116" name="object 116"/>
            <p:cNvSpPr/>
            <p:nvPr/>
          </p:nvSpPr>
          <p:spPr>
            <a:xfrm>
              <a:off x="5753788" y="929448"/>
              <a:ext cx="715010" cy="307340"/>
            </a:xfrm>
            <a:custGeom>
              <a:avLst/>
              <a:gdLst/>
              <a:ahLst/>
              <a:cxnLst/>
              <a:rect l="l" t="t" r="r" b="b"/>
              <a:pathLst>
                <a:path w="715010" h="307340">
                  <a:moveTo>
                    <a:pt x="571623" y="307021"/>
                  </a:moveTo>
                  <a:lnTo>
                    <a:pt x="0" y="307021"/>
                  </a:lnTo>
                  <a:lnTo>
                    <a:pt x="142899" y="0"/>
                  </a:lnTo>
                  <a:lnTo>
                    <a:pt x="714523" y="0"/>
                  </a:lnTo>
                  <a:lnTo>
                    <a:pt x="571623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5753788" y="929448"/>
              <a:ext cx="715010" cy="307340"/>
            </a:xfrm>
            <a:custGeom>
              <a:avLst/>
              <a:gdLst/>
              <a:ahLst/>
              <a:cxnLst/>
              <a:rect l="l" t="t" r="r" b="b"/>
              <a:pathLst>
                <a:path w="715010" h="307340">
                  <a:moveTo>
                    <a:pt x="0" y="307021"/>
                  </a:moveTo>
                  <a:lnTo>
                    <a:pt x="142899" y="0"/>
                  </a:lnTo>
                  <a:lnTo>
                    <a:pt x="714523" y="0"/>
                  </a:lnTo>
                  <a:lnTo>
                    <a:pt x="571623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8" name="object 118"/>
          <p:cNvSpPr txBox="1"/>
          <p:nvPr/>
        </p:nvSpPr>
        <p:spPr>
          <a:xfrm>
            <a:off x="5930043" y="971960"/>
            <a:ext cx="32194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3888" sz="900" spc="-179">
                <a:latin typeface="Lato"/>
                <a:cs typeface="Lato"/>
              </a:rPr>
              <a:t>c</a:t>
            </a:r>
            <a:r>
              <a:rPr dirty="0" sz="600" spc="-120">
                <a:latin typeface="Lato"/>
                <a:cs typeface="Lato"/>
              </a:rPr>
              <a:t>S</a:t>
            </a:r>
            <a:r>
              <a:rPr dirty="0" baseline="-13888" sz="900" spc="-179">
                <a:latin typeface="Lato"/>
                <a:cs typeface="Lato"/>
              </a:rPr>
              <a:t>o</a:t>
            </a:r>
            <a:r>
              <a:rPr dirty="0" sz="600" spc="-120">
                <a:latin typeface="Lato"/>
                <a:cs typeface="Lato"/>
              </a:rPr>
              <a:t>o</a:t>
            </a:r>
            <a:r>
              <a:rPr dirty="0" baseline="-13888" sz="900" spc="-179">
                <a:latin typeface="Lato"/>
                <a:cs typeface="Lato"/>
              </a:rPr>
              <a:t>d</a:t>
            </a:r>
            <a:r>
              <a:rPr dirty="0" sz="600" spc="-120">
                <a:latin typeface="Lato"/>
                <a:cs typeface="Lato"/>
              </a:rPr>
              <a:t>u</a:t>
            </a:r>
            <a:r>
              <a:rPr dirty="0" baseline="-13888" sz="900" spc="-179">
                <a:latin typeface="Lato"/>
                <a:cs typeface="Lato"/>
              </a:rPr>
              <a:t>e</a:t>
            </a:r>
            <a:r>
              <a:rPr dirty="0" sz="600" spc="-120">
                <a:latin typeface="Lato"/>
                <a:cs typeface="Lato"/>
              </a:rPr>
              <a:t>rce</a:t>
            </a:r>
            <a:endParaRPr sz="600">
              <a:latin typeface="Lato"/>
              <a:cs typeface="Lato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5969721" y="1067209"/>
            <a:ext cx="18605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latin typeface="Lato"/>
                <a:cs typeface="Lato"/>
              </a:rPr>
              <a:t>c</a:t>
            </a:r>
            <a:r>
              <a:rPr dirty="0" sz="600" spc="-10">
                <a:latin typeface="Lato"/>
                <a:cs typeface="Lato"/>
              </a:rPr>
              <a:t>o</a:t>
            </a:r>
            <a:r>
              <a:rPr dirty="0" sz="600" spc="-5">
                <a:latin typeface="Lato"/>
                <a:cs typeface="Lato"/>
              </a:rPr>
              <a:t>d</a:t>
            </a:r>
            <a:r>
              <a:rPr dirty="0" sz="600" spc="-5">
                <a:latin typeface="Lato"/>
                <a:cs typeface="Lato"/>
              </a:rPr>
              <a:t>e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7319972" y="987862"/>
            <a:ext cx="301625" cy="41275"/>
            <a:chOff x="7319972" y="987862"/>
            <a:chExt cx="301625" cy="41275"/>
          </a:xfrm>
        </p:grpSpPr>
        <p:sp>
          <p:nvSpPr>
            <p:cNvPr id="121" name="object 121"/>
            <p:cNvSpPr/>
            <p:nvPr/>
          </p:nvSpPr>
          <p:spPr>
            <a:xfrm>
              <a:off x="7324735" y="1008357"/>
              <a:ext cx="248920" cy="0"/>
            </a:xfrm>
            <a:custGeom>
              <a:avLst/>
              <a:gdLst/>
              <a:ahLst/>
              <a:cxnLst/>
              <a:rect l="l" t="t" r="r" b="b"/>
              <a:pathLst>
                <a:path w="248920" h="0">
                  <a:moveTo>
                    <a:pt x="0" y="0"/>
                  </a:moveTo>
                  <a:lnTo>
                    <a:pt x="2485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7573284" y="9926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7573284" y="9926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4" name="object 124"/>
          <p:cNvSpPr txBox="1"/>
          <p:nvPr/>
        </p:nvSpPr>
        <p:spPr>
          <a:xfrm>
            <a:off x="2707669" y="3093511"/>
            <a:ext cx="2101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2006068" y="3005944"/>
            <a:ext cx="714375" cy="45656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98425" rIns="0" bIns="0" rtlCol="0" vert="horz">
            <a:spAutoFit/>
          </a:bodyPr>
          <a:lstStyle/>
          <a:p>
            <a:pPr marL="125730" marR="117475" indent="122555">
              <a:lnSpc>
                <a:spcPct val="101600"/>
              </a:lnSpc>
              <a:spcBef>
                <a:spcPts val="775"/>
              </a:spcBef>
            </a:pPr>
            <a:r>
              <a:rPr dirty="0" sz="800" spc="5">
                <a:latin typeface="Lato"/>
                <a:cs typeface="Lato"/>
              </a:rPr>
              <a:t>Data  </a:t>
            </a:r>
            <a:r>
              <a:rPr dirty="0" sz="800" spc="10">
                <a:latin typeface="Lato"/>
                <a:cs typeface="Lato"/>
              </a:rPr>
              <a:t>Ext</a:t>
            </a:r>
            <a:r>
              <a:rPr dirty="0" sz="800" spc="-10">
                <a:latin typeface="Lato"/>
                <a:cs typeface="Lato"/>
              </a:rPr>
              <a:t>r</a:t>
            </a:r>
            <a:r>
              <a:rPr dirty="0" sz="800">
                <a:latin typeface="Lato"/>
                <a:cs typeface="Lato"/>
              </a:rPr>
              <a:t>action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332389" y="360211"/>
            <a:ext cx="4478020" cy="3781425"/>
            <a:chOff x="332389" y="360211"/>
            <a:chExt cx="4478020" cy="3781425"/>
          </a:xfrm>
        </p:grpSpPr>
        <p:sp>
          <p:nvSpPr>
            <p:cNvPr id="127" name="object 127"/>
            <p:cNvSpPr/>
            <p:nvPr/>
          </p:nvSpPr>
          <p:spPr>
            <a:xfrm>
              <a:off x="2881919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2881919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1011522" y="2239442"/>
              <a:ext cx="1351915" cy="709930"/>
            </a:xfrm>
            <a:custGeom>
              <a:avLst/>
              <a:gdLst/>
              <a:ahLst/>
              <a:cxnLst/>
              <a:rect l="l" t="t" r="r" b="b"/>
              <a:pathLst>
                <a:path w="1351914" h="709930">
                  <a:moveTo>
                    <a:pt x="0" y="0"/>
                  </a:moveTo>
                  <a:lnTo>
                    <a:pt x="0" y="383251"/>
                  </a:lnTo>
                  <a:lnTo>
                    <a:pt x="1351794" y="383251"/>
                  </a:lnTo>
                  <a:lnTo>
                    <a:pt x="1351794" y="709351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2347585" y="29487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4"/>
                  </a:moveTo>
                  <a:lnTo>
                    <a:pt x="0" y="0"/>
                  </a:lnTo>
                  <a:lnTo>
                    <a:pt x="31467" y="0"/>
                  </a:lnTo>
                  <a:lnTo>
                    <a:pt x="15732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2347585" y="29487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4"/>
                  </a:lnTo>
                  <a:lnTo>
                    <a:pt x="31467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37151" y="1018960"/>
              <a:ext cx="3805554" cy="3118485"/>
            </a:xfrm>
            <a:custGeom>
              <a:avLst/>
              <a:gdLst/>
              <a:ahLst/>
              <a:cxnLst/>
              <a:rect l="l" t="t" r="r" b="b"/>
              <a:pathLst>
                <a:path w="3805554" h="3118485">
                  <a:moveTo>
                    <a:pt x="3805064" y="3117906"/>
                  </a:moveTo>
                  <a:lnTo>
                    <a:pt x="0" y="3117906"/>
                  </a:lnTo>
                  <a:lnTo>
                    <a:pt x="0" y="0"/>
                  </a:lnTo>
                  <a:lnTo>
                    <a:pt x="23640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573561" y="100322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573561" y="100322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3592842" y="364974"/>
              <a:ext cx="1212850" cy="264160"/>
            </a:xfrm>
            <a:custGeom>
              <a:avLst/>
              <a:gdLst/>
              <a:ahLst/>
              <a:cxnLst/>
              <a:rect l="l" t="t" r="r" b="b"/>
              <a:pathLst>
                <a:path w="1212850" h="264159">
                  <a:moveTo>
                    <a:pt x="1212297" y="0"/>
                  </a:moveTo>
                  <a:lnTo>
                    <a:pt x="0" y="0"/>
                  </a:lnTo>
                  <a:lnTo>
                    <a:pt x="0" y="2635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3577117" y="6285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3577117" y="6285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708251" y="1599406"/>
              <a:ext cx="607060" cy="640080"/>
            </a:xfrm>
            <a:custGeom>
              <a:avLst/>
              <a:gdLst/>
              <a:ahLst/>
              <a:cxnLst/>
              <a:rect l="l" t="t" r="r" b="b"/>
              <a:pathLst>
                <a:path w="607060" h="640080">
                  <a:moveTo>
                    <a:pt x="303271" y="640036"/>
                  </a:moveTo>
                  <a:lnTo>
                    <a:pt x="233734" y="637218"/>
                  </a:lnTo>
                  <a:lnTo>
                    <a:pt x="169900" y="629194"/>
                  </a:lnTo>
                  <a:lnTo>
                    <a:pt x="113590" y="616601"/>
                  </a:lnTo>
                  <a:lnTo>
                    <a:pt x="66625" y="600082"/>
                  </a:lnTo>
                  <a:lnTo>
                    <a:pt x="30824" y="580276"/>
                  </a:lnTo>
                  <a:lnTo>
                    <a:pt x="0" y="533363"/>
                  </a:lnTo>
                  <a:lnTo>
                    <a:pt x="0" y="106672"/>
                  </a:lnTo>
                  <a:lnTo>
                    <a:pt x="30824" y="59759"/>
                  </a:lnTo>
                  <a:lnTo>
                    <a:pt x="66625" y="39953"/>
                  </a:lnTo>
                  <a:lnTo>
                    <a:pt x="113590" y="23434"/>
                  </a:lnTo>
                  <a:lnTo>
                    <a:pt x="169900" y="10842"/>
                  </a:lnTo>
                  <a:lnTo>
                    <a:pt x="233734" y="2817"/>
                  </a:lnTo>
                  <a:lnTo>
                    <a:pt x="303271" y="0"/>
                  </a:lnTo>
                  <a:lnTo>
                    <a:pt x="372808" y="2817"/>
                  </a:lnTo>
                  <a:lnTo>
                    <a:pt x="436641" y="10842"/>
                  </a:lnTo>
                  <a:lnTo>
                    <a:pt x="492950" y="23434"/>
                  </a:lnTo>
                  <a:lnTo>
                    <a:pt x="539915" y="39953"/>
                  </a:lnTo>
                  <a:lnTo>
                    <a:pt x="575716" y="59759"/>
                  </a:lnTo>
                  <a:lnTo>
                    <a:pt x="606541" y="106672"/>
                  </a:lnTo>
                  <a:lnTo>
                    <a:pt x="606541" y="533363"/>
                  </a:lnTo>
                  <a:lnTo>
                    <a:pt x="575716" y="580276"/>
                  </a:lnTo>
                  <a:lnTo>
                    <a:pt x="539915" y="600082"/>
                  </a:lnTo>
                  <a:lnTo>
                    <a:pt x="492950" y="616601"/>
                  </a:lnTo>
                  <a:lnTo>
                    <a:pt x="436641" y="629194"/>
                  </a:lnTo>
                  <a:lnTo>
                    <a:pt x="372808" y="637218"/>
                  </a:lnTo>
                  <a:lnTo>
                    <a:pt x="303271" y="640036"/>
                  </a:lnTo>
                  <a:close/>
                </a:path>
              </a:pathLst>
            </a:custGeom>
            <a:solidFill>
              <a:srgbClr val="BDC8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708251" y="1599406"/>
              <a:ext cx="607060" cy="640080"/>
            </a:xfrm>
            <a:custGeom>
              <a:avLst/>
              <a:gdLst/>
              <a:ahLst/>
              <a:cxnLst/>
              <a:rect l="l" t="t" r="r" b="b"/>
              <a:pathLst>
                <a:path w="607060" h="640080">
                  <a:moveTo>
                    <a:pt x="606541" y="106672"/>
                  </a:moveTo>
                  <a:lnTo>
                    <a:pt x="598531" y="131130"/>
                  </a:lnTo>
                  <a:lnTo>
                    <a:pt x="575716" y="153583"/>
                  </a:lnTo>
                  <a:lnTo>
                    <a:pt x="539915" y="173389"/>
                  </a:lnTo>
                  <a:lnTo>
                    <a:pt x="492950" y="189909"/>
                  </a:lnTo>
                  <a:lnTo>
                    <a:pt x="436641" y="202502"/>
                  </a:lnTo>
                  <a:lnTo>
                    <a:pt x="372808" y="210527"/>
                  </a:lnTo>
                  <a:lnTo>
                    <a:pt x="303271" y="213344"/>
                  </a:lnTo>
                  <a:lnTo>
                    <a:pt x="233734" y="210527"/>
                  </a:lnTo>
                  <a:lnTo>
                    <a:pt x="169900" y="202502"/>
                  </a:lnTo>
                  <a:lnTo>
                    <a:pt x="113590" y="189909"/>
                  </a:lnTo>
                  <a:lnTo>
                    <a:pt x="66625" y="173389"/>
                  </a:lnTo>
                  <a:lnTo>
                    <a:pt x="30824" y="153583"/>
                  </a:lnTo>
                  <a:lnTo>
                    <a:pt x="8009" y="131130"/>
                  </a:lnTo>
                  <a:lnTo>
                    <a:pt x="0" y="106672"/>
                  </a:lnTo>
                </a:path>
                <a:path w="607060" h="640080">
                  <a:moveTo>
                    <a:pt x="0" y="106672"/>
                  </a:moveTo>
                  <a:lnTo>
                    <a:pt x="8009" y="82212"/>
                  </a:lnTo>
                  <a:lnTo>
                    <a:pt x="30824" y="59759"/>
                  </a:lnTo>
                  <a:lnTo>
                    <a:pt x="66625" y="39953"/>
                  </a:lnTo>
                  <a:lnTo>
                    <a:pt x="113590" y="23434"/>
                  </a:lnTo>
                  <a:lnTo>
                    <a:pt x="169900" y="10842"/>
                  </a:lnTo>
                  <a:lnTo>
                    <a:pt x="233734" y="2817"/>
                  </a:lnTo>
                  <a:lnTo>
                    <a:pt x="303271" y="0"/>
                  </a:lnTo>
                  <a:lnTo>
                    <a:pt x="372808" y="2817"/>
                  </a:lnTo>
                  <a:lnTo>
                    <a:pt x="436641" y="10842"/>
                  </a:lnTo>
                  <a:lnTo>
                    <a:pt x="492950" y="23434"/>
                  </a:lnTo>
                  <a:lnTo>
                    <a:pt x="539915" y="39953"/>
                  </a:lnTo>
                  <a:lnTo>
                    <a:pt x="575716" y="59759"/>
                  </a:lnTo>
                  <a:lnTo>
                    <a:pt x="606541" y="106672"/>
                  </a:lnTo>
                  <a:lnTo>
                    <a:pt x="606541" y="533363"/>
                  </a:lnTo>
                  <a:lnTo>
                    <a:pt x="575716" y="580276"/>
                  </a:lnTo>
                  <a:lnTo>
                    <a:pt x="539915" y="600082"/>
                  </a:lnTo>
                  <a:lnTo>
                    <a:pt x="492950" y="616601"/>
                  </a:lnTo>
                  <a:lnTo>
                    <a:pt x="436641" y="629194"/>
                  </a:lnTo>
                  <a:lnTo>
                    <a:pt x="372808" y="637218"/>
                  </a:lnTo>
                  <a:lnTo>
                    <a:pt x="303271" y="640036"/>
                  </a:lnTo>
                  <a:lnTo>
                    <a:pt x="233734" y="637218"/>
                  </a:lnTo>
                  <a:lnTo>
                    <a:pt x="169900" y="629194"/>
                  </a:lnTo>
                  <a:lnTo>
                    <a:pt x="113590" y="616601"/>
                  </a:lnTo>
                  <a:lnTo>
                    <a:pt x="66625" y="600082"/>
                  </a:lnTo>
                  <a:lnTo>
                    <a:pt x="30824" y="580276"/>
                  </a:lnTo>
                  <a:lnTo>
                    <a:pt x="0" y="533363"/>
                  </a:lnTo>
                  <a:lnTo>
                    <a:pt x="0" y="10667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0" name="object 140"/>
          <p:cNvSpPr txBox="1"/>
          <p:nvPr/>
        </p:nvSpPr>
        <p:spPr>
          <a:xfrm>
            <a:off x="877730" y="1956001"/>
            <a:ext cx="2679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Lato"/>
                <a:cs typeface="Lato"/>
              </a:rPr>
              <a:t>Store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410009" y="1201467"/>
            <a:ext cx="7796530" cy="3367404"/>
            <a:chOff x="410009" y="1201467"/>
            <a:chExt cx="7796530" cy="3367404"/>
          </a:xfrm>
        </p:grpSpPr>
        <p:sp>
          <p:nvSpPr>
            <p:cNvPr id="142" name="object 142"/>
            <p:cNvSpPr/>
            <p:nvPr/>
          </p:nvSpPr>
          <p:spPr>
            <a:xfrm>
              <a:off x="414771" y="1919423"/>
              <a:ext cx="7771130" cy="2644775"/>
            </a:xfrm>
            <a:custGeom>
              <a:avLst/>
              <a:gdLst/>
              <a:ahLst/>
              <a:cxnLst/>
              <a:rect l="l" t="t" r="r" b="b"/>
              <a:pathLst>
                <a:path w="7771130" h="2644775">
                  <a:moveTo>
                    <a:pt x="293479" y="0"/>
                  </a:moveTo>
                  <a:lnTo>
                    <a:pt x="0" y="0"/>
                  </a:lnTo>
                  <a:lnTo>
                    <a:pt x="0" y="2644517"/>
                  </a:lnTo>
                  <a:lnTo>
                    <a:pt x="7770661" y="2644517"/>
                  </a:lnTo>
                  <a:lnTo>
                    <a:pt x="7770661" y="246344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8169708" y="433964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8169708" y="433964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1011522" y="1249449"/>
              <a:ext cx="5715" cy="350520"/>
            </a:xfrm>
            <a:custGeom>
              <a:avLst/>
              <a:gdLst/>
              <a:ahLst/>
              <a:cxnLst/>
              <a:rect l="l" t="t" r="r" b="b"/>
              <a:pathLst>
                <a:path w="5715" h="350519">
                  <a:moveTo>
                    <a:pt x="0" y="349956"/>
                  </a:moveTo>
                  <a:lnTo>
                    <a:pt x="541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1001205" y="120623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2" y="43462"/>
                  </a:moveTo>
                  <a:lnTo>
                    <a:pt x="0" y="42977"/>
                  </a:lnTo>
                  <a:lnTo>
                    <a:pt x="16399" y="0"/>
                  </a:lnTo>
                  <a:lnTo>
                    <a:pt x="31462" y="43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1001205" y="120623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2" y="43462"/>
                  </a:moveTo>
                  <a:lnTo>
                    <a:pt x="16399" y="0"/>
                  </a:lnTo>
                  <a:lnTo>
                    <a:pt x="0" y="42977"/>
                  </a:lnTo>
                  <a:lnTo>
                    <a:pt x="31462" y="4346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8" name="object 148"/>
          <p:cNvSpPr txBox="1"/>
          <p:nvPr/>
        </p:nvSpPr>
        <p:spPr>
          <a:xfrm>
            <a:off x="3559062" y="4357834"/>
            <a:ext cx="14789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Lato"/>
                <a:cs typeface="Lato"/>
              </a:rPr>
              <a:t>Real-time </a:t>
            </a:r>
            <a:r>
              <a:rPr dirty="0" sz="1000" spc="5">
                <a:latin typeface="Lato"/>
                <a:cs typeface="Lato"/>
              </a:rPr>
              <a:t>feature</a:t>
            </a:r>
            <a:r>
              <a:rPr dirty="0" sz="1000" spc="-150">
                <a:latin typeface="Lato"/>
                <a:cs typeface="Lato"/>
              </a:rPr>
              <a:t> </a:t>
            </a:r>
            <a:r>
              <a:rPr dirty="0" sz="1000" spc="-5">
                <a:latin typeface="Lato"/>
                <a:cs typeface="Lato"/>
              </a:rPr>
              <a:t>fetching</a:t>
            </a:r>
            <a:endParaRPr sz="1000">
              <a:latin typeface="Lato"/>
              <a:cs typeface="Lato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825357" y="1311284"/>
            <a:ext cx="2188845" cy="6686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83845" marR="1581150">
              <a:lnSpc>
                <a:spcPct val="101600"/>
              </a:lnSpc>
              <a:spcBef>
                <a:spcPts val="85"/>
              </a:spcBef>
            </a:pPr>
            <a:r>
              <a:rPr dirty="0" sz="800" spc="-5">
                <a:latin typeface="Lato"/>
                <a:cs typeface="Lato"/>
              </a:rPr>
              <a:t>Ofﬂine  </a:t>
            </a:r>
            <a:r>
              <a:rPr dirty="0" sz="800" spc="-30">
                <a:latin typeface="Lato"/>
                <a:cs typeface="Lato"/>
              </a:rPr>
              <a:t>e</a:t>
            </a:r>
            <a:r>
              <a:rPr dirty="0" sz="800" spc="15">
                <a:latin typeface="Lato"/>
                <a:cs typeface="Lato"/>
              </a:rPr>
              <a:t>xt</a:t>
            </a:r>
            <a:r>
              <a:rPr dirty="0" sz="800" spc="-10">
                <a:latin typeface="Lato"/>
                <a:cs typeface="Lato"/>
              </a:rPr>
              <a:t>r</a:t>
            </a:r>
            <a:r>
              <a:rPr dirty="0" sz="800">
                <a:latin typeface="Lato"/>
                <a:cs typeface="Lato"/>
              </a:rPr>
              <a:t>act</a:t>
            </a:r>
            <a:endParaRPr sz="8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Lato"/>
              <a:cs typeface="Lato"/>
            </a:endParaRPr>
          </a:p>
          <a:p>
            <a:pPr marL="756920">
              <a:lnSpc>
                <a:spcPts val="1070"/>
              </a:lnSpc>
            </a:pPr>
            <a:r>
              <a:rPr dirty="0" sz="1000" spc="-35">
                <a:latin typeface="Lato"/>
                <a:cs typeface="Lato"/>
              </a:rPr>
              <a:t>e</a:t>
            </a:r>
            <a:r>
              <a:rPr dirty="0" sz="1000">
                <a:latin typeface="Lato"/>
                <a:cs typeface="Lato"/>
              </a:rPr>
              <a:t>xperimentation</a:t>
            </a:r>
            <a:r>
              <a:rPr dirty="0" sz="1000" spc="-60">
                <a:latin typeface="Lato"/>
                <a:cs typeface="Lato"/>
              </a:rPr>
              <a:t>/</a:t>
            </a:r>
            <a:r>
              <a:rPr dirty="0" sz="1000" spc="-5">
                <a:latin typeface="Lato"/>
                <a:cs typeface="Lato"/>
              </a:rPr>
              <a:t>d</a:t>
            </a:r>
            <a:r>
              <a:rPr dirty="0" sz="1000" spc="-20">
                <a:latin typeface="Lato"/>
                <a:cs typeface="Lato"/>
              </a:rPr>
              <a:t>e</a:t>
            </a:r>
            <a:r>
              <a:rPr dirty="0" sz="1000" spc="-45">
                <a:latin typeface="Lato"/>
                <a:cs typeface="Lato"/>
              </a:rPr>
              <a:t>v</a:t>
            </a:r>
            <a:r>
              <a:rPr dirty="0" sz="1000" spc="-100">
                <a:latin typeface="Lato"/>
                <a:cs typeface="Lato"/>
              </a:rPr>
              <a:t>/</a:t>
            </a:r>
            <a:r>
              <a:rPr dirty="0" sz="1000" spc="5">
                <a:latin typeface="Lato"/>
                <a:cs typeface="Lato"/>
              </a:rPr>
              <a:t>test</a:t>
            </a:r>
            <a:endParaRPr sz="1000">
              <a:latin typeface="Lato"/>
              <a:cs typeface="Lato"/>
            </a:endParaRPr>
          </a:p>
          <a:p>
            <a:pPr marL="12700">
              <a:lnSpc>
                <a:spcPts val="830"/>
              </a:lnSpc>
            </a:pPr>
            <a:r>
              <a:rPr dirty="0" sz="800">
                <a:latin typeface="Lato"/>
                <a:cs typeface="Lato"/>
              </a:rPr>
              <a:t>Feature</a:t>
            </a:r>
            <a:endParaRPr sz="800">
              <a:latin typeface="Lato"/>
              <a:cs typeface="Lato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1090883" y="2306264"/>
            <a:ext cx="389255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dirty="0" sz="800">
                <a:latin typeface="Lato"/>
                <a:cs typeface="Lato"/>
              </a:rPr>
              <a:t>Batch  </a:t>
            </a:r>
            <a:r>
              <a:rPr dirty="0" sz="800" spc="-5">
                <a:latin typeface="Lato"/>
                <a:cs typeface="Lato"/>
              </a:rPr>
              <a:t>fetching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51" name="object 151"/>
          <p:cNvGrpSpPr/>
          <p:nvPr/>
        </p:nvGrpSpPr>
        <p:grpSpPr>
          <a:xfrm>
            <a:off x="2001303" y="3730317"/>
            <a:ext cx="1482725" cy="307340"/>
            <a:chOff x="2001303" y="3730317"/>
            <a:chExt cx="1482725" cy="307340"/>
          </a:xfrm>
        </p:grpSpPr>
        <p:sp>
          <p:nvSpPr>
            <p:cNvPr id="152" name="object 152"/>
            <p:cNvSpPr/>
            <p:nvPr/>
          </p:nvSpPr>
          <p:spPr>
            <a:xfrm>
              <a:off x="2006065" y="3730317"/>
              <a:ext cx="1473200" cy="307340"/>
            </a:xfrm>
            <a:custGeom>
              <a:avLst/>
              <a:gdLst/>
              <a:ahLst/>
              <a:cxnLst/>
              <a:rect l="l" t="t" r="r" b="b"/>
              <a:pathLst>
                <a:path w="1473200" h="307339">
                  <a:moveTo>
                    <a:pt x="736303" y="307024"/>
                  </a:moveTo>
                  <a:lnTo>
                    <a:pt x="656075" y="306724"/>
                  </a:lnTo>
                  <a:lnTo>
                    <a:pt x="578349" y="305844"/>
                  </a:lnTo>
                  <a:lnTo>
                    <a:pt x="503574" y="304416"/>
                  </a:lnTo>
                  <a:lnTo>
                    <a:pt x="432200" y="302471"/>
                  </a:lnTo>
                  <a:lnTo>
                    <a:pt x="364677" y="300040"/>
                  </a:lnTo>
                  <a:lnTo>
                    <a:pt x="301452" y="297154"/>
                  </a:lnTo>
                  <a:lnTo>
                    <a:pt x="242975" y="293844"/>
                  </a:lnTo>
                  <a:lnTo>
                    <a:pt x="189696" y="290141"/>
                  </a:lnTo>
                  <a:lnTo>
                    <a:pt x="142063" y="286077"/>
                  </a:lnTo>
                  <a:lnTo>
                    <a:pt x="100527" y="281683"/>
                  </a:lnTo>
                  <a:lnTo>
                    <a:pt x="37537" y="272029"/>
                  </a:lnTo>
                  <a:lnTo>
                    <a:pt x="0" y="255849"/>
                  </a:lnTo>
                  <a:lnTo>
                    <a:pt x="0" y="51174"/>
                  </a:lnTo>
                  <a:lnTo>
                    <a:pt x="37537" y="34995"/>
                  </a:lnTo>
                  <a:lnTo>
                    <a:pt x="100527" y="25340"/>
                  </a:lnTo>
                  <a:lnTo>
                    <a:pt x="142063" y="20946"/>
                  </a:lnTo>
                  <a:lnTo>
                    <a:pt x="189696" y="16882"/>
                  </a:lnTo>
                  <a:lnTo>
                    <a:pt x="242975" y="13180"/>
                  </a:lnTo>
                  <a:lnTo>
                    <a:pt x="301452" y="9870"/>
                  </a:lnTo>
                  <a:lnTo>
                    <a:pt x="364677" y="6984"/>
                  </a:lnTo>
                  <a:lnTo>
                    <a:pt x="432200" y="4552"/>
                  </a:lnTo>
                  <a:lnTo>
                    <a:pt x="503574" y="2607"/>
                  </a:lnTo>
                  <a:lnTo>
                    <a:pt x="578349" y="1179"/>
                  </a:lnTo>
                  <a:lnTo>
                    <a:pt x="656075" y="300"/>
                  </a:lnTo>
                  <a:lnTo>
                    <a:pt x="736303" y="0"/>
                  </a:lnTo>
                  <a:lnTo>
                    <a:pt x="816531" y="300"/>
                  </a:lnTo>
                  <a:lnTo>
                    <a:pt x="894257" y="1179"/>
                  </a:lnTo>
                  <a:lnTo>
                    <a:pt x="969031" y="2607"/>
                  </a:lnTo>
                  <a:lnTo>
                    <a:pt x="1040405" y="4552"/>
                  </a:lnTo>
                  <a:lnTo>
                    <a:pt x="1107928" y="6984"/>
                  </a:lnTo>
                  <a:lnTo>
                    <a:pt x="1171153" y="9870"/>
                  </a:lnTo>
                  <a:lnTo>
                    <a:pt x="1229629" y="13180"/>
                  </a:lnTo>
                  <a:lnTo>
                    <a:pt x="1282907" y="16882"/>
                  </a:lnTo>
                  <a:lnTo>
                    <a:pt x="1330539" y="20946"/>
                  </a:lnTo>
                  <a:lnTo>
                    <a:pt x="1372076" y="25340"/>
                  </a:lnTo>
                  <a:lnTo>
                    <a:pt x="1435065" y="34995"/>
                  </a:lnTo>
                  <a:lnTo>
                    <a:pt x="1472602" y="51174"/>
                  </a:lnTo>
                  <a:lnTo>
                    <a:pt x="1472602" y="255849"/>
                  </a:lnTo>
                  <a:lnTo>
                    <a:pt x="1435065" y="272029"/>
                  </a:lnTo>
                  <a:lnTo>
                    <a:pt x="1372076" y="281683"/>
                  </a:lnTo>
                  <a:lnTo>
                    <a:pt x="1330539" y="286077"/>
                  </a:lnTo>
                  <a:lnTo>
                    <a:pt x="1282907" y="290141"/>
                  </a:lnTo>
                  <a:lnTo>
                    <a:pt x="1229629" y="293844"/>
                  </a:lnTo>
                  <a:lnTo>
                    <a:pt x="1171153" y="297154"/>
                  </a:lnTo>
                  <a:lnTo>
                    <a:pt x="1107928" y="300040"/>
                  </a:lnTo>
                  <a:lnTo>
                    <a:pt x="1040405" y="302471"/>
                  </a:lnTo>
                  <a:lnTo>
                    <a:pt x="969031" y="304416"/>
                  </a:lnTo>
                  <a:lnTo>
                    <a:pt x="894257" y="305844"/>
                  </a:lnTo>
                  <a:lnTo>
                    <a:pt x="816531" y="306724"/>
                  </a:lnTo>
                  <a:lnTo>
                    <a:pt x="736303" y="307024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2006065" y="3781492"/>
              <a:ext cx="1473200" cy="51435"/>
            </a:xfrm>
            <a:custGeom>
              <a:avLst/>
              <a:gdLst/>
              <a:ahLst/>
              <a:cxnLst/>
              <a:rect l="l" t="t" r="r" b="b"/>
              <a:pathLst>
                <a:path w="1473200" h="51435">
                  <a:moveTo>
                    <a:pt x="1472602" y="0"/>
                  </a:moveTo>
                  <a:lnTo>
                    <a:pt x="1468281" y="5573"/>
                  </a:lnTo>
                  <a:lnTo>
                    <a:pt x="1455619" y="10974"/>
                  </a:lnTo>
                  <a:lnTo>
                    <a:pt x="1407067" y="21130"/>
                  </a:lnTo>
                  <a:lnTo>
                    <a:pt x="1330539" y="30217"/>
                  </a:lnTo>
                  <a:lnTo>
                    <a:pt x="1282907" y="34282"/>
                  </a:lnTo>
                  <a:lnTo>
                    <a:pt x="1229629" y="37985"/>
                  </a:lnTo>
                  <a:lnTo>
                    <a:pt x="1171153" y="41297"/>
                  </a:lnTo>
                  <a:lnTo>
                    <a:pt x="1107928" y="44185"/>
                  </a:lnTo>
                  <a:lnTo>
                    <a:pt x="1040405" y="46617"/>
                  </a:lnTo>
                  <a:lnTo>
                    <a:pt x="969031" y="48564"/>
                  </a:lnTo>
                  <a:lnTo>
                    <a:pt x="894257" y="49993"/>
                  </a:lnTo>
                  <a:lnTo>
                    <a:pt x="816531" y="50874"/>
                  </a:lnTo>
                  <a:lnTo>
                    <a:pt x="736303" y="51174"/>
                  </a:lnTo>
                  <a:lnTo>
                    <a:pt x="656075" y="50874"/>
                  </a:lnTo>
                  <a:lnTo>
                    <a:pt x="578349" y="49993"/>
                  </a:lnTo>
                  <a:lnTo>
                    <a:pt x="503574" y="48564"/>
                  </a:lnTo>
                  <a:lnTo>
                    <a:pt x="432200" y="46617"/>
                  </a:lnTo>
                  <a:lnTo>
                    <a:pt x="364677" y="44185"/>
                  </a:lnTo>
                  <a:lnTo>
                    <a:pt x="301452" y="41297"/>
                  </a:lnTo>
                  <a:lnTo>
                    <a:pt x="242975" y="37985"/>
                  </a:lnTo>
                  <a:lnTo>
                    <a:pt x="189696" y="34282"/>
                  </a:lnTo>
                  <a:lnTo>
                    <a:pt x="142063" y="30217"/>
                  </a:lnTo>
                  <a:lnTo>
                    <a:pt x="100527" y="25823"/>
                  </a:lnTo>
                  <a:lnTo>
                    <a:pt x="37537" y="16170"/>
                  </a:lnTo>
                  <a:lnTo>
                    <a:pt x="4320" y="5573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4" name="object 154"/>
          <p:cNvSpPr txBox="1"/>
          <p:nvPr/>
        </p:nvSpPr>
        <p:spPr>
          <a:xfrm>
            <a:off x="2432118" y="3830735"/>
            <a:ext cx="62166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Lato"/>
                <a:cs typeface="Lato"/>
              </a:rPr>
              <a:t>Metadata</a:t>
            </a:r>
            <a:r>
              <a:rPr dirty="0" sz="800" spc="-90">
                <a:latin typeface="Lato"/>
                <a:cs typeface="Lato"/>
              </a:rPr>
              <a:t> </a:t>
            </a:r>
            <a:r>
              <a:rPr dirty="0" sz="800" spc="-5">
                <a:latin typeface="Lato"/>
                <a:cs typeface="Lato"/>
              </a:rPr>
              <a:t>DB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55" name="object 155"/>
          <p:cNvGrpSpPr/>
          <p:nvPr/>
        </p:nvGrpSpPr>
        <p:grpSpPr>
          <a:xfrm>
            <a:off x="2721957" y="2183408"/>
            <a:ext cx="5836285" cy="1640205"/>
            <a:chOff x="2721957" y="2183408"/>
            <a:chExt cx="5836285" cy="1640205"/>
          </a:xfrm>
        </p:grpSpPr>
        <p:sp>
          <p:nvSpPr>
            <p:cNvPr id="156" name="object 156"/>
            <p:cNvSpPr/>
            <p:nvPr/>
          </p:nvSpPr>
          <p:spPr>
            <a:xfrm>
              <a:off x="2742444" y="3563992"/>
              <a:ext cx="1948814" cy="212090"/>
            </a:xfrm>
            <a:custGeom>
              <a:avLst/>
              <a:gdLst/>
              <a:ahLst/>
              <a:cxnLst/>
              <a:rect l="l" t="t" r="r" b="b"/>
              <a:pathLst>
                <a:path w="1948814" h="212089">
                  <a:moveTo>
                    <a:pt x="1948496" y="0"/>
                  </a:moveTo>
                  <a:lnTo>
                    <a:pt x="1948496" y="54599"/>
                  </a:lnTo>
                  <a:lnTo>
                    <a:pt x="0" y="54599"/>
                  </a:lnTo>
                  <a:lnTo>
                    <a:pt x="0" y="211499"/>
                  </a:lnTo>
                </a:path>
              </a:pathLst>
            </a:custGeom>
            <a:ln w="952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4675215" y="35207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4675215" y="35207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2726719" y="37754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2726719" y="37754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7830934" y="2188170"/>
              <a:ext cx="722630" cy="373380"/>
            </a:xfrm>
            <a:custGeom>
              <a:avLst/>
              <a:gdLst/>
              <a:ahLst/>
              <a:cxnLst/>
              <a:rect l="l" t="t" r="r" b="b"/>
              <a:pathLst>
                <a:path w="722629" h="373380">
                  <a:moveTo>
                    <a:pt x="204383" y="373105"/>
                  </a:moveTo>
                  <a:lnTo>
                    <a:pt x="161447" y="372451"/>
                  </a:lnTo>
                  <a:lnTo>
                    <a:pt x="113660" y="369123"/>
                  </a:lnTo>
                  <a:lnTo>
                    <a:pt x="60138" y="362760"/>
                  </a:lnTo>
                  <a:lnTo>
                    <a:pt x="0" y="352999"/>
                  </a:lnTo>
                  <a:lnTo>
                    <a:pt x="0" y="0"/>
                  </a:lnTo>
                  <a:lnTo>
                    <a:pt x="722398" y="0"/>
                  </a:lnTo>
                  <a:lnTo>
                    <a:pt x="722398" y="303134"/>
                  </a:lnTo>
                  <a:lnTo>
                    <a:pt x="662259" y="304272"/>
                  </a:lnTo>
                  <a:lnTo>
                    <a:pt x="608738" y="307446"/>
                  </a:lnTo>
                  <a:lnTo>
                    <a:pt x="560950" y="312294"/>
                  </a:lnTo>
                  <a:lnTo>
                    <a:pt x="518015" y="318452"/>
                  </a:lnTo>
                  <a:lnTo>
                    <a:pt x="479050" y="325559"/>
                  </a:lnTo>
                  <a:lnTo>
                    <a:pt x="409501" y="341170"/>
                  </a:lnTo>
                  <a:lnTo>
                    <a:pt x="377152" y="348951"/>
                  </a:lnTo>
                  <a:lnTo>
                    <a:pt x="345245" y="356230"/>
                  </a:lnTo>
                  <a:lnTo>
                    <a:pt x="312897" y="362648"/>
                  </a:lnTo>
                  <a:lnTo>
                    <a:pt x="279225" y="367841"/>
                  </a:lnTo>
                  <a:lnTo>
                    <a:pt x="243348" y="371447"/>
                  </a:lnTo>
                  <a:lnTo>
                    <a:pt x="204383" y="373105"/>
                  </a:lnTo>
                  <a:close/>
                </a:path>
              </a:pathLst>
            </a:custGeom>
            <a:solidFill>
              <a:srgbClr val="B3A7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7830934" y="2188170"/>
              <a:ext cx="722630" cy="373380"/>
            </a:xfrm>
            <a:custGeom>
              <a:avLst/>
              <a:gdLst/>
              <a:ahLst/>
              <a:cxnLst/>
              <a:rect l="l" t="t" r="r" b="b"/>
              <a:pathLst>
                <a:path w="722629" h="373380">
                  <a:moveTo>
                    <a:pt x="0" y="0"/>
                  </a:moveTo>
                  <a:lnTo>
                    <a:pt x="722398" y="0"/>
                  </a:lnTo>
                  <a:lnTo>
                    <a:pt x="722398" y="303134"/>
                  </a:lnTo>
                  <a:lnTo>
                    <a:pt x="662259" y="304272"/>
                  </a:lnTo>
                  <a:lnTo>
                    <a:pt x="608738" y="307446"/>
                  </a:lnTo>
                  <a:lnTo>
                    <a:pt x="560950" y="312294"/>
                  </a:lnTo>
                  <a:lnTo>
                    <a:pt x="518015" y="318452"/>
                  </a:lnTo>
                  <a:lnTo>
                    <a:pt x="479050" y="325559"/>
                  </a:lnTo>
                  <a:lnTo>
                    <a:pt x="409501" y="341170"/>
                  </a:lnTo>
                  <a:lnTo>
                    <a:pt x="377152" y="348951"/>
                  </a:lnTo>
                  <a:lnTo>
                    <a:pt x="345245" y="356230"/>
                  </a:lnTo>
                  <a:lnTo>
                    <a:pt x="312897" y="362648"/>
                  </a:lnTo>
                  <a:lnTo>
                    <a:pt x="279225" y="367841"/>
                  </a:lnTo>
                  <a:lnTo>
                    <a:pt x="243348" y="371447"/>
                  </a:lnTo>
                  <a:lnTo>
                    <a:pt x="204383" y="373105"/>
                  </a:lnTo>
                  <a:lnTo>
                    <a:pt x="161447" y="372451"/>
                  </a:lnTo>
                  <a:lnTo>
                    <a:pt x="113660" y="369123"/>
                  </a:lnTo>
                  <a:lnTo>
                    <a:pt x="60138" y="362760"/>
                  </a:lnTo>
                  <a:lnTo>
                    <a:pt x="0" y="352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3" name="object 163"/>
          <p:cNvSpPr txBox="1">
            <a:spLocks noGrp="1"/>
          </p:cNvSpPr>
          <p:nvPr>
            <p:ph type="title"/>
          </p:nvPr>
        </p:nvSpPr>
        <p:spPr>
          <a:xfrm>
            <a:off x="1231200" y="232812"/>
            <a:ext cx="1243965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latin typeface="Lato"/>
                <a:cs typeface="Lato"/>
              </a:rPr>
              <a:t>Data</a:t>
            </a:r>
            <a:r>
              <a:rPr dirty="0" sz="1400" spc="-130" b="1">
                <a:latin typeface="Lato"/>
                <a:cs typeface="Lato"/>
              </a:rPr>
              <a:t> </a:t>
            </a:r>
            <a:r>
              <a:rPr dirty="0" sz="1400" spc="10" b="1">
                <a:latin typeface="Lato"/>
                <a:cs typeface="Lato"/>
              </a:rPr>
              <a:t>validation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7343635" y="2199152"/>
            <a:ext cx="1029335" cy="271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  <a:tabLst>
                <a:tab pos="668020" algn="l"/>
              </a:tabLst>
            </a:pPr>
            <a:r>
              <a:rPr dirty="0" u="dashLo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u="dashLong" sz="800" spc="-7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T</a:t>
            </a:r>
            <a:r>
              <a:rPr dirty="0" u="dashLong" sz="800" spc="1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r</a:t>
            </a:r>
            <a:r>
              <a:rPr dirty="0" u="dashLong" sz="800" spc="5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a</a:t>
            </a:r>
            <a:r>
              <a:rPr dirty="0" sz="800">
                <a:latin typeface="Lato"/>
                <a:cs typeface="Lato"/>
              </a:rPr>
              <a:t>ined</a:t>
            </a:r>
            <a:endParaRPr sz="800">
              <a:latin typeface="Lato"/>
              <a:cs typeface="Lato"/>
            </a:endParaRPr>
          </a:p>
          <a:p>
            <a:pPr algn="r" marR="29209">
              <a:lnSpc>
                <a:spcPct val="100000"/>
              </a:lnSpc>
              <a:spcBef>
                <a:spcPts val="15"/>
              </a:spcBef>
            </a:pPr>
            <a:r>
              <a:rPr dirty="0" sz="800" spc="-5">
                <a:latin typeface="Lato"/>
                <a:cs typeface="Lato"/>
              </a:rPr>
              <a:t>Model</a:t>
            </a:r>
            <a:endParaRPr sz="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998" y="1071354"/>
            <a:ext cx="5125720" cy="293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680085" indent="-367030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10">
                <a:latin typeface="Lato"/>
                <a:cs typeface="Lato"/>
              </a:rPr>
              <a:t>ML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projects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15">
                <a:latin typeface="Lato"/>
                <a:cs typeface="Lato"/>
              </a:rPr>
              <a:t>have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20">
                <a:latin typeface="Lato"/>
                <a:cs typeface="Lato"/>
              </a:rPr>
              <a:t>far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more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branching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  </a:t>
            </a:r>
            <a:r>
              <a:rPr dirty="0" sz="1800" spc="5">
                <a:latin typeface="Lato"/>
                <a:cs typeface="Lato"/>
              </a:rPr>
              <a:t>experimentation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10">
                <a:latin typeface="Lato"/>
                <a:cs typeface="Lato"/>
              </a:rPr>
              <a:t>Debugging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in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ML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is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difﬁcult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time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consuming</a:t>
            </a:r>
            <a:endParaRPr sz="1800">
              <a:latin typeface="Lato"/>
              <a:cs typeface="Lato"/>
            </a:endParaRPr>
          </a:p>
          <a:p>
            <a:pPr marL="379095" marR="251460" indent="-36703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0">
                <a:latin typeface="Lato"/>
                <a:cs typeface="Lato"/>
              </a:rPr>
              <a:t>Small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changes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can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lead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to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drastic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changes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in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a  </a:t>
            </a:r>
            <a:r>
              <a:rPr dirty="0" sz="1800">
                <a:latin typeface="Lato"/>
                <a:cs typeface="Lato"/>
              </a:rPr>
              <a:t>model’s </a:t>
            </a:r>
            <a:r>
              <a:rPr dirty="0" sz="1800" spc="5">
                <a:latin typeface="Lato"/>
                <a:cs typeface="Lato"/>
              </a:rPr>
              <a:t>performance </a:t>
            </a:r>
            <a:r>
              <a:rPr dirty="0" sz="1800">
                <a:latin typeface="Lato"/>
                <a:cs typeface="Lato"/>
              </a:rPr>
              <a:t>and </a:t>
            </a:r>
            <a:r>
              <a:rPr dirty="0" sz="1800" spc="10">
                <a:latin typeface="Lato"/>
                <a:cs typeface="Lato"/>
              </a:rPr>
              <a:t>resource  requirements</a:t>
            </a:r>
            <a:endParaRPr sz="1800">
              <a:latin typeface="Lato"/>
              <a:cs typeface="Lato"/>
            </a:endParaRPr>
          </a:p>
          <a:p>
            <a:pPr marL="379095" marR="316865" indent="-36703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Lato"/>
                <a:cs typeface="Lato"/>
              </a:rPr>
              <a:t>Running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experiments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can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be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time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consuming 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expensive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688079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-20"/>
              <a:t>Why </a:t>
            </a:r>
            <a:r>
              <a:rPr dirty="0" sz="2500" spc="15"/>
              <a:t>experiment</a:t>
            </a:r>
            <a:r>
              <a:rPr dirty="0" sz="2500" spc="-370"/>
              <a:t> </a:t>
            </a:r>
            <a:r>
              <a:rPr dirty="0" sz="2500" spc="10"/>
              <a:t>tracking?</a:t>
            </a:r>
            <a:endParaRPr sz="2500"/>
          </a:p>
        </p:txBody>
      </p:sp>
      <p:sp>
        <p:nvSpPr>
          <p:cNvPr id="4" name="object 4"/>
          <p:cNvSpPr/>
          <p:nvPr/>
        </p:nvSpPr>
        <p:spPr>
          <a:xfrm>
            <a:off x="6421412" y="1203522"/>
            <a:ext cx="2240220" cy="2583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4121" y="527621"/>
            <a:ext cx="3997960" cy="824865"/>
            <a:chOff x="1594121" y="527621"/>
            <a:chExt cx="3997960" cy="824865"/>
          </a:xfrm>
        </p:grpSpPr>
        <p:sp>
          <p:nvSpPr>
            <p:cNvPr id="3" name="object 3"/>
            <p:cNvSpPr/>
            <p:nvPr/>
          </p:nvSpPr>
          <p:spPr>
            <a:xfrm>
              <a:off x="5192314" y="575608"/>
              <a:ext cx="0" cy="110489"/>
            </a:xfrm>
            <a:custGeom>
              <a:avLst/>
              <a:gdLst/>
              <a:ahLst/>
              <a:cxnLst/>
              <a:rect l="l" t="t" r="r" b="b"/>
              <a:pathLst>
                <a:path w="0" h="110490">
                  <a:moveTo>
                    <a:pt x="0" y="0"/>
                  </a:moveTo>
                  <a:lnTo>
                    <a:pt x="0" y="11000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176589" y="53238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176589" y="53238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94121" y="685618"/>
              <a:ext cx="3997960" cy="666750"/>
            </a:xfrm>
            <a:custGeom>
              <a:avLst/>
              <a:gdLst/>
              <a:ahLst/>
              <a:cxnLst/>
              <a:rect l="l" t="t" r="r" b="b"/>
              <a:pathLst>
                <a:path w="3997960" h="666750">
                  <a:moveTo>
                    <a:pt x="3997491" y="666598"/>
                  </a:moveTo>
                  <a:lnTo>
                    <a:pt x="0" y="666598"/>
                  </a:lnTo>
                  <a:lnTo>
                    <a:pt x="0" y="0"/>
                  </a:lnTo>
                  <a:lnTo>
                    <a:pt x="3997491" y="0"/>
                  </a:lnTo>
                  <a:lnTo>
                    <a:pt x="3997491" y="666598"/>
                  </a:lnTo>
                  <a:close/>
                </a:path>
              </a:pathLst>
            </a:custGeom>
            <a:solidFill>
              <a:srgbClr val="DFE9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566419" y="952900"/>
              <a:ext cx="607060" cy="346710"/>
            </a:xfrm>
            <a:custGeom>
              <a:avLst/>
              <a:gdLst/>
              <a:ahLst/>
              <a:cxnLst/>
              <a:rect l="l" t="t" r="r" b="b"/>
              <a:pathLst>
                <a:path w="607060" h="346709">
                  <a:moveTo>
                    <a:pt x="606598" y="346499"/>
                  </a:moveTo>
                  <a:lnTo>
                    <a:pt x="0" y="346499"/>
                  </a:lnTo>
                  <a:lnTo>
                    <a:pt x="0" y="0"/>
                  </a:lnTo>
                  <a:lnTo>
                    <a:pt x="606598" y="0"/>
                  </a:lnTo>
                  <a:lnTo>
                    <a:pt x="606598" y="3464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173018" y="1015150"/>
            <a:ext cx="17970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66370" algn="l"/>
              </a:tabLst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66419" y="952900"/>
            <a:ext cx="60706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algn="ctr" marL="215265" marR="207645">
              <a:lnSpc>
                <a:spcPct val="104200"/>
              </a:lnSpc>
              <a:spcBef>
                <a:spcPts val="560"/>
              </a:spcBef>
            </a:pPr>
            <a:r>
              <a:rPr dirty="0" sz="600">
                <a:latin typeface="Lato"/>
                <a:cs typeface="Lato"/>
              </a:rPr>
              <a:t>Data  </a:t>
            </a:r>
            <a:r>
              <a:rPr dirty="0" sz="600">
                <a:latin typeface="Lato"/>
                <a:cs typeface="Lato"/>
              </a:rPr>
              <a:t>Prep.</a:t>
            </a:r>
            <a:endParaRPr sz="600">
              <a:latin typeface="Lato"/>
              <a:cs typeface="La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79968" y="952858"/>
            <a:ext cx="607060" cy="346710"/>
          </a:xfrm>
          <a:custGeom>
            <a:avLst/>
            <a:gdLst/>
            <a:ahLst/>
            <a:cxnLst/>
            <a:rect l="l" t="t" r="r" b="b"/>
            <a:pathLst>
              <a:path w="607060" h="346709">
                <a:moveTo>
                  <a:pt x="6065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606598" y="0"/>
                </a:lnTo>
                <a:lnTo>
                  <a:pt x="6065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986567" y="1015112"/>
            <a:ext cx="17970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66370" algn="l"/>
              </a:tabLst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9968" y="952858"/>
            <a:ext cx="60706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68275" marR="160655" indent="27305">
              <a:lnSpc>
                <a:spcPct val="104200"/>
              </a:lnSpc>
              <a:spcBef>
                <a:spcPts val="560"/>
              </a:spcBef>
            </a:pPr>
            <a:r>
              <a:rPr dirty="0" sz="600" spc="-5">
                <a:latin typeface="Lato"/>
                <a:cs typeface="Lato"/>
              </a:rPr>
              <a:t>Model  </a:t>
            </a:r>
            <a:r>
              <a:rPr dirty="0" sz="600" spc="-55">
                <a:latin typeface="Lato"/>
                <a:cs typeface="Lato"/>
              </a:rPr>
              <a:t>T</a:t>
            </a:r>
            <a:r>
              <a:rPr dirty="0" sz="600" spc="5">
                <a:latin typeface="Lato"/>
                <a:cs typeface="Lato"/>
              </a:rPr>
              <a:t>r</a:t>
            </a:r>
            <a:r>
              <a:rPr dirty="0" sz="600">
                <a:latin typeface="Lato"/>
                <a:cs typeface="Lato"/>
              </a:rPr>
              <a:t>aining</a:t>
            </a:r>
            <a:endParaRPr sz="600">
              <a:latin typeface="Lato"/>
              <a:cs typeface="La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93541" y="952858"/>
            <a:ext cx="539750" cy="346710"/>
          </a:xfrm>
          <a:custGeom>
            <a:avLst/>
            <a:gdLst/>
            <a:ahLst/>
            <a:cxnLst/>
            <a:rect l="l" t="t" r="r" b="b"/>
            <a:pathLst>
              <a:path w="539750" h="346709">
                <a:moveTo>
                  <a:pt x="5396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539698" y="0"/>
                </a:lnTo>
                <a:lnTo>
                  <a:pt x="5396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733240" y="1015112"/>
            <a:ext cx="1619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48590" algn="l"/>
              </a:tabLst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93541" y="952858"/>
            <a:ext cx="53975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90500" marR="154940" indent="-28575">
              <a:lnSpc>
                <a:spcPct val="104200"/>
              </a:lnSpc>
              <a:spcBef>
                <a:spcPts val="560"/>
              </a:spcBef>
            </a:pPr>
            <a:r>
              <a:rPr dirty="0" sz="600" spc="-5">
                <a:latin typeface="Lato"/>
                <a:cs typeface="Lato"/>
              </a:rPr>
              <a:t>Model  </a:t>
            </a:r>
            <a:r>
              <a:rPr dirty="0" sz="600" spc="-5">
                <a:latin typeface="Lato"/>
                <a:cs typeface="Lato"/>
              </a:rPr>
              <a:t>Eval.</a:t>
            </a:r>
            <a:endParaRPr sz="6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30535" y="780168"/>
            <a:ext cx="1067435" cy="456565"/>
          </a:xfrm>
          <a:prstGeom prst="rect">
            <a:avLst/>
          </a:prstGeom>
          <a:solidFill>
            <a:srgbClr val="EFEFEF"/>
          </a:solidFill>
        </p:spPr>
        <p:txBody>
          <a:bodyPr wrap="square" lIns="0" tIns="98425" rIns="0" bIns="0" rtlCol="0" vert="horz">
            <a:spAutoFit/>
          </a:bodyPr>
          <a:lstStyle/>
          <a:p>
            <a:pPr marL="258445" marR="250190" indent="95250">
              <a:lnSpc>
                <a:spcPct val="101600"/>
              </a:lnSpc>
              <a:spcBef>
                <a:spcPts val="775"/>
              </a:spcBef>
            </a:pPr>
            <a:r>
              <a:rPr dirty="0" sz="800">
                <a:latin typeface="Lato"/>
                <a:cs typeface="Lato"/>
              </a:rPr>
              <a:t>Pipeline  </a:t>
            </a:r>
            <a:r>
              <a:rPr dirty="0" sz="800" spc="-5">
                <a:latin typeface="Lato"/>
                <a:cs typeface="Lato"/>
              </a:rPr>
              <a:t>Depl</a:t>
            </a:r>
            <a:r>
              <a:rPr dirty="0" sz="800" spc="-20">
                <a:latin typeface="Lato"/>
                <a:cs typeface="Lato"/>
              </a:rPr>
              <a:t>o</a:t>
            </a:r>
            <a:r>
              <a:rPr dirty="0" sz="800">
                <a:latin typeface="Lato"/>
                <a:cs typeface="Lato"/>
              </a:rPr>
              <a:t>yment</a:t>
            </a:r>
            <a:endParaRPr sz="800">
              <a:latin typeface="Lato"/>
              <a:cs typeface="La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0601" y="845690"/>
            <a:ext cx="774700" cy="346710"/>
          </a:xfrm>
          <a:custGeom>
            <a:avLst/>
            <a:gdLst/>
            <a:ahLst/>
            <a:cxnLst/>
            <a:rect l="l" t="t" r="r" b="b"/>
            <a:pathLst>
              <a:path w="774700" h="346709">
                <a:moveTo>
                  <a:pt x="7742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774298" y="0"/>
                </a:lnTo>
                <a:lnTo>
                  <a:pt x="774298" y="3464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30601" y="845690"/>
            <a:ext cx="774700" cy="34671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202565" marR="194310" indent="75565">
              <a:lnSpc>
                <a:spcPct val="101600"/>
              </a:lnSpc>
              <a:spcBef>
                <a:spcPts val="340"/>
              </a:spcBef>
            </a:pPr>
            <a:r>
              <a:rPr dirty="0" sz="800" spc="5">
                <a:latin typeface="Lato"/>
                <a:cs typeface="Lato"/>
              </a:rPr>
              <a:t>Data  </a:t>
            </a:r>
            <a:r>
              <a:rPr dirty="0" sz="800">
                <a:latin typeface="Lato"/>
                <a:cs typeface="Lato"/>
              </a:rPr>
              <a:t>Analysis</a:t>
            </a:r>
            <a:endParaRPr sz="8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92199" y="878351"/>
            <a:ext cx="1809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64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32286" y="998445"/>
            <a:ext cx="7081520" cy="3327400"/>
            <a:chOff x="1532286" y="998445"/>
            <a:chExt cx="7081520" cy="3327400"/>
          </a:xfrm>
        </p:grpSpPr>
        <p:sp>
          <p:nvSpPr>
            <p:cNvPr id="21" name="object 21"/>
            <p:cNvSpPr/>
            <p:nvPr/>
          </p:nvSpPr>
          <p:spPr>
            <a:xfrm>
              <a:off x="1537049" y="10032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37049" y="10032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322868" y="111041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7"/>
                  </a:moveTo>
                  <a:lnTo>
                    <a:pt x="0" y="0"/>
                  </a:lnTo>
                  <a:lnTo>
                    <a:pt x="43224" y="15734"/>
                  </a:lnTo>
                  <a:lnTo>
                    <a:pt x="0" y="314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322868" y="111041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7"/>
                  </a:moveTo>
                  <a:lnTo>
                    <a:pt x="43224" y="15734"/>
                  </a:lnTo>
                  <a:lnTo>
                    <a:pt x="0" y="0"/>
                  </a:lnTo>
                  <a:lnTo>
                    <a:pt x="0" y="3146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36416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36416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757109" y="3947867"/>
              <a:ext cx="856615" cy="378460"/>
            </a:xfrm>
            <a:custGeom>
              <a:avLst/>
              <a:gdLst/>
              <a:ahLst/>
              <a:cxnLst/>
              <a:rect l="l" t="t" r="r" b="b"/>
              <a:pathLst>
                <a:path w="856615" h="378460">
                  <a:moveTo>
                    <a:pt x="718748" y="377949"/>
                  </a:moveTo>
                  <a:lnTo>
                    <a:pt x="137799" y="377949"/>
                  </a:lnTo>
                  <a:lnTo>
                    <a:pt x="101168" y="371199"/>
                  </a:lnTo>
                  <a:lnTo>
                    <a:pt x="40362" y="322602"/>
                  </a:lnTo>
                  <a:lnTo>
                    <a:pt x="18814" y="284356"/>
                  </a:lnTo>
                  <a:lnTo>
                    <a:pt x="4922" y="239213"/>
                  </a:lnTo>
                  <a:lnTo>
                    <a:pt x="0" y="188974"/>
                  </a:lnTo>
                  <a:lnTo>
                    <a:pt x="4922" y="138735"/>
                  </a:lnTo>
                  <a:lnTo>
                    <a:pt x="18814" y="93592"/>
                  </a:lnTo>
                  <a:lnTo>
                    <a:pt x="40362" y="55346"/>
                  </a:lnTo>
                  <a:lnTo>
                    <a:pt x="68251" y="25799"/>
                  </a:lnTo>
                  <a:lnTo>
                    <a:pt x="137799" y="0"/>
                  </a:lnTo>
                  <a:lnTo>
                    <a:pt x="718748" y="0"/>
                  </a:lnTo>
                  <a:lnTo>
                    <a:pt x="788296" y="25799"/>
                  </a:lnTo>
                  <a:lnTo>
                    <a:pt x="816185" y="55346"/>
                  </a:lnTo>
                  <a:lnTo>
                    <a:pt x="837733" y="93592"/>
                  </a:lnTo>
                  <a:lnTo>
                    <a:pt x="851625" y="138735"/>
                  </a:lnTo>
                  <a:lnTo>
                    <a:pt x="856548" y="188974"/>
                  </a:lnTo>
                  <a:lnTo>
                    <a:pt x="851625" y="239213"/>
                  </a:lnTo>
                  <a:lnTo>
                    <a:pt x="837733" y="284356"/>
                  </a:lnTo>
                  <a:lnTo>
                    <a:pt x="816185" y="322602"/>
                  </a:lnTo>
                  <a:lnTo>
                    <a:pt x="788296" y="352150"/>
                  </a:lnTo>
                  <a:lnTo>
                    <a:pt x="718748" y="377949"/>
                  </a:lnTo>
                  <a:close/>
                </a:path>
              </a:pathLst>
            </a:custGeom>
            <a:solidFill>
              <a:srgbClr val="A5918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7941202" y="3996254"/>
            <a:ext cx="488950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80645" marR="5080" indent="-68580">
              <a:lnSpc>
                <a:spcPct val="101600"/>
              </a:lnSpc>
              <a:spcBef>
                <a:spcPts val="85"/>
              </a:spcBef>
            </a:pPr>
            <a:r>
              <a:rPr dirty="0" sz="800" spc="5">
                <a:latin typeface="Lato"/>
                <a:cs typeface="Lato"/>
              </a:rPr>
              <a:t>Prediction  </a:t>
            </a:r>
            <a:r>
              <a:rPr dirty="0" sz="800" spc="5">
                <a:latin typeface="Lato"/>
                <a:cs typeface="Lato"/>
              </a:rPr>
              <a:t>Service</a:t>
            </a:r>
            <a:endParaRPr sz="800">
              <a:latin typeface="Lato"/>
              <a:cs typeface="Lato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14792" y="1919423"/>
            <a:ext cx="7296150" cy="51435"/>
          </a:xfrm>
          <a:custGeom>
            <a:avLst/>
            <a:gdLst/>
            <a:ahLst/>
            <a:cxnLst/>
            <a:rect l="l" t="t" r="r" b="b"/>
            <a:pathLst>
              <a:path w="7296150" h="51435">
                <a:moveTo>
                  <a:pt x="0" y="0"/>
                </a:moveTo>
                <a:lnTo>
                  <a:pt x="7295990" y="512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654257" y="2038501"/>
            <a:ext cx="12223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Lato"/>
                <a:cs typeface="Lato"/>
              </a:rPr>
              <a:t>staging/preprod/prod</a:t>
            </a:r>
            <a:endParaRPr sz="1000">
              <a:latin typeface="Lato"/>
              <a:cs typeface="La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001261" y="251924"/>
            <a:ext cx="17145" cy="1718945"/>
          </a:xfrm>
          <a:custGeom>
            <a:avLst/>
            <a:gdLst/>
            <a:ahLst/>
            <a:cxnLst/>
            <a:rect l="l" t="t" r="r" b="b"/>
            <a:pathLst>
              <a:path w="17145" h="1718945">
                <a:moveTo>
                  <a:pt x="0" y="0"/>
                </a:moveTo>
                <a:lnTo>
                  <a:pt x="16799" y="171869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732110" y="352006"/>
            <a:ext cx="6057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5760" algn="l"/>
              </a:tabLst>
            </a:pPr>
            <a:r>
              <a:rPr dirty="0" sz="1000" spc="-5">
                <a:latin typeface="Lato"/>
                <a:cs typeface="Lato"/>
              </a:rPr>
              <a:t>ML</a:t>
            </a:r>
            <a:r>
              <a:rPr dirty="0" sz="1000" spc="-5">
                <a:latin typeface="Lato"/>
                <a:cs typeface="Lato"/>
              </a:rPr>
              <a:t>	</a:t>
            </a:r>
            <a:r>
              <a:rPr dirty="0" sz="1000" spc="-5">
                <a:latin typeface="Lato"/>
                <a:cs typeface="Lato"/>
              </a:rPr>
              <a:t>Ops</a:t>
            </a:r>
            <a:endParaRPr sz="1000">
              <a:latin typeface="Lato"/>
              <a:cs typeface="La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97020" y="701440"/>
            <a:ext cx="14338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Orchestrated</a:t>
            </a:r>
            <a:r>
              <a:rPr dirty="0" sz="1000" spc="-114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Experiment</a:t>
            </a:r>
            <a:endParaRPr sz="1000">
              <a:latin typeface="Lato"/>
              <a:cs typeface="Lato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76141" y="952858"/>
            <a:ext cx="607060" cy="346710"/>
          </a:xfrm>
          <a:custGeom>
            <a:avLst/>
            <a:gdLst/>
            <a:ahLst/>
            <a:cxnLst/>
            <a:rect l="l" t="t" r="r" b="b"/>
            <a:pathLst>
              <a:path w="607060" h="346709">
                <a:moveTo>
                  <a:pt x="6065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606598" y="0"/>
                </a:lnTo>
                <a:lnTo>
                  <a:pt x="6065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382740" y="1015112"/>
            <a:ext cx="15621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600" spc="-7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76141" y="952858"/>
            <a:ext cx="60706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33350" marR="125730" indent="87630">
              <a:lnSpc>
                <a:spcPct val="104200"/>
              </a:lnSpc>
              <a:spcBef>
                <a:spcPts val="560"/>
              </a:spcBef>
            </a:pPr>
            <a:r>
              <a:rPr dirty="0" sz="600">
                <a:latin typeface="Lato"/>
                <a:cs typeface="Lato"/>
              </a:rPr>
              <a:t>Data  </a:t>
            </a:r>
            <a:r>
              <a:rPr dirty="0" sz="600" spc="-35">
                <a:latin typeface="Lato"/>
                <a:cs typeface="Lato"/>
              </a:rPr>
              <a:t>V</a:t>
            </a:r>
            <a:r>
              <a:rPr dirty="0" sz="600">
                <a:latin typeface="Lato"/>
                <a:cs typeface="Lato"/>
              </a:rPr>
              <a:t>alidation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504432" y="952858"/>
            <a:ext cx="2957830" cy="346710"/>
            <a:chOff x="2504432" y="952858"/>
            <a:chExt cx="2957830" cy="346710"/>
          </a:xfrm>
        </p:grpSpPr>
        <p:sp>
          <p:nvSpPr>
            <p:cNvPr id="38" name="object 38"/>
            <p:cNvSpPr/>
            <p:nvPr/>
          </p:nvSpPr>
          <p:spPr>
            <a:xfrm>
              <a:off x="4865390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865390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509194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509194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922465" y="952858"/>
              <a:ext cx="539750" cy="346710"/>
            </a:xfrm>
            <a:custGeom>
              <a:avLst/>
              <a:gdLst/>
              <a:ahLst/>
              <a:cxnLst/>
              <a:rect l="l" t="t" r="r" b="b"/>
              <a:pathLst>
                <a:path w="539750" h="346709">
                  <a:moveTo>
                    <a:pt x="539698" y="346499"/>
                  </a:moveTo>
                  <a:lnTo>
                    <a:pt x="0" y="346499"/>
                  </a:lnTo>
                  <a:lnTo>
                    <a:pt x="0" y="0"/>
                  </a:lnTo>
                  <a:lnTo>
                    <a:pt x="539698" y="0"/>
                  </a:lnTo>
                  <a:lnTo>
                    <a:pt x="539698" y="3464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4922465" y="952858"/>
            <a:ext cx="539750" cy="346710"/>
          </a:xfrm>
          <a:prstGeom prst="rect">
            <a:avLst/>
          </a:prstGeom>
          <a:ln w="28574">
            <a:solidFill>
              <a:srgbClr val="000000"/>
            </a:solidFill>
          </a:ln>
        </p:spPr>
        <p:txBody>
          <a:bodyPr wrap="square" lIns="0" tIns="71120" rIns="0" bIns="0" rtlCol="0" vert="horz">
            <a:spAutoFit/>
          </a:bodyPr>
          <a:lstStyle/>
          <a:p>
            <a:pPr marL="177800" marR="154940" indent="-15875">
              <a:lnSpc>
                <a:spcPct val="104200"/>
              </a:lnSpc>
              <a:spcBef>
                <a:spcPts val="560"/>
              </a:spcBef>
            </a:pPr>
            <a:r>
              <a:rPr dirty="0" sz="600" spc="-5">
                <a:latin typeface="Lato"/>
                <a:cs typeface="Lato"/>
              </a:rPr>
              <a:t>Model  </a:t>
            </a:r>
            <a:r>
              <a:rPr dirty="0" sz="600" spc="-35">
                <a:latin typeface="Lato"/>
                <a:cs typeface="Lato"/>
              </a:rPr>
              <a:t>V</a:t>
            </a:r>
            <a:r>
              <a:rPr dirty="0" sz="600">
                <a:latin typeface="Lato"/>
                <a:cs typeface="Lato"/>
              </a:rPr>
              <a:t>alid.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914153" y="2731944"/>
            <a:ext cx="5553710" cy="775335"/>
            <a:chOff x="1914153" y="2731944"/>
            <a:chExt cx="5553710" cy="775335"/>
          </a:xfrm>
        </p:grpSpPr>
        <p:sp>
          <p:nvSpPr>
            <p:cNvPr id="45" name="object 45"/>
            <p:cNvSpPr/>
            <p:nvPr/>
          </p:nvSpPr>
          <p:spPr>
            <a:xfrm>
              <a:off x="1914153" y="2731944"/>
              <a:ext cx="5553710" cy="775335"/>
            </a:xfrm>
            <a:custGeom>
              <a:avLst/>
              <a:gdLst/>
              <a:ahLst/>
              <a:cxnLst/>
              <a:rect l="l" t="t" r="r" b="b"/>
              <a:pathLst>
                <a:path w="5553709" h="775335">
                  <a:moveTo>
                    <a:pt x="5553581" y="774898"/>
                  </a:moveTo>
                  <a:lnTo>
                    <a:pt x="0" y="774898"/>
                  </a:lnTo>
                  <a:lnTo>
                    <a:pt x="0" y="0"/>
                  </a:lnTo>
                  <a:lnTo>
                    <a:pt x="5553581" y="0"/>
                  </a:lnTo>
                  <a:lnTo>
                    <a:pt x="5553581" y="774898"/>
                  </a:lnTo>
                  <a:close/>
                </a:path>
              </a:pathLst>
            </a:custGeom>
            <a:solidFill>
              <a:srgbClr val="DFE9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872267" y="3005943"/>
              <a:ext cx="714375" cy="456565"/>
            </a:xfrm>
            <a:custGeom>
              <a:avLst/>
              <a:gdLst/>
              <a:ahLst/>
              <a:cxnLst/>
              <a:rect l="l" t="t" r="r" b="b"/>
              <a:pathLst>
                <a:path w="714375" h="456564">
                  <a:moveTo>
                    <a:pt x="714298" y="456299"/>
                  </a:moveTo>
                  <a:lnTo>
                    <a:pt x="0" y="456299"/>
                  </a:lnTo>
                  <a:lnTo>
                    <a:pt x="0" y="0"/>
                  </a:lnTo>
                  <a:lnTo>
                    <a:pt x="714298" y="0"/>
                  </a:lnTo>
                  <a:lnTo>
                    <a:pt x="714298" y="456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4099897" y="3093511"/>
            <a:ext cx="259715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7620">
              <a:lnSpc>
                <a:spcPct val="101600"/>
              </a:lnSpc>
              <a:spcBef>
                <a:spcPts val="85"/>
              </a:spcBef>
            </a:pPr>
            <a:r>
              <a:rPr dirty="0" sz="800">
                <a:latin typeface="Lato"/>
                <a:cs typeface="Lato"/>
              </a:rPr>
              <a:t>Data  </a:t>
            </a:r>
            <a:r>
              <a:rPr dirty="0" sz="800">
                <a:latin typeface="Lato"/>
                <a:cs typeface="Lato"/>
              </a:rPr>
              <a:t>Prep.</a:t>
            </a:r>
            <a:endParaRPr sz="800">
              <a:latin typeface="Lato"/>
              <a:cs typeface="La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573865" y="3093511"/>
            <a:ext cx="2101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506989" y="3093511"/>
            <a:ext cx="2101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05390" y="3005944"/>
            <a:ext cx="714375" cy="45656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98425" rIns="0" bIns="0" rtlCol="0" vert="horz">
            <a:spAutoFit/>
          </a:bodyPr>
          <a:lstStyle/>
          <a:p>
            <a:pPr marL="177165" marR="169545" indent="36195">
              <a:lnSpc>
                <a:spcPct val="101600"/>
              </a:lnSpc>
              <a:spcBef>
                <a:spcPts val="775"/>
              </a:spcBef>
            </a:pP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 spc="-70">
                <a:latin typeface="Lato"/>
                <a:cs typeface="Lato"/>
              </a:rPr>
              <a:t>T</a:t>
            </a:r>
            <a:r>
              <a:rPr dirty="0" sz="800" spc="10">
                <a:latin typeface="Lato"/>
                <a:cs typeface="Lato"/>
              </a:rPr>
              <a:t>r</a:t>
            </a:r>
            <a:r>
              <a:rPr dirty="0" sz="800">
                <a:latin typeface="Lato"/>
                <a:cs typeface="Lato"/>
              </a:rPr>
              <a:t>aining</a:t>
            </a:r>
            <a:endParaRPr sz="800">
              <a:latin typeface="Lato"/>
              <a:cs typeface="La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738488" y="3005944"/>
            <a:ext cx="714375" cy="45656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98425" rIns="0" bIns="0" rtlCol="0" vert="horz">
            <a:spAutoFit/>
          </a:bodyPr>
          <a:lstStyle/>
          <a:p>
            <a:pPr marL="252095" marR="206375" indent="-38100">
              <a:lnSpc>
                <a:spcPct val="101600"/>
              </a:lnSpc>
              <a:spcBef>
                <a:spcPts val="775"/>
              </a:spcBef>
            </a:pP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 spc="-5">
                <a:latin typeface="Lato"/>
                <a:cs typeface="Lato"/>
              </a:rPr>
              <a:t>Eval.</a:t>
            </a:r>
            <a:endParaRPr sz="800">
              <a:latin typeface="Lato"/>
              <a:cs typeface="La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40087" y="3093511"/>
            <a:ext cx="2101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939169" y="3005944"/>
            <a:ext cx="2790190" cy="456565"/>
            <a:chOff x="2939169" y="3005944"/>
            <a:chExt cx="2790190" cy="456565"/>
          </a:xfrm>
        </p:grpSpPr>
        <p:sp>
          <p:nvSpPr>
            <p:cNvPr id="54" name="object 54"/>
            <p:cNvSpPr/>
            <p:nvPr/>
          </p:nvSpPr>
          <p:spPr>
            <a:xfrm>
              <a:off x="4748115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748115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681238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681238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939169" y="3005944"/>
              <a:ext cx="714375" cy="456565"/>
            </a:xfrm>
            <a:custGeom>
              <a:avLst/>
              <a:gdLst/>
              <a:ahLst/>
              <a:cxnLst/>
              <a:rect l="l" t="t" r="r" b="b"/>
              <a:pathLst>
                <a:path w="714375" h="456564">
                  <a:moveTo>
                    <a:pt x="714298" y="456299"/>
                  </a:moveTo>
                  <a:lnTo>
                    <a:pt x="0" y="456299"/>
                  </a:lnTo>
                  <a:lnTo>
                    <a:pt x="0" y="0"/>
                  </a:lnTo>
                  <a:lnTo>
                    <a:pt x="714298" y="0"/>
                  </a:lnTo>
                  <a:lnTo>
                    <a:pt x="714298" y="456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3640767" y="3093511"/>
            <a:ext cx="2101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939169" y="3005944"/>
            <a:ext cx="714375" cy="45656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30810" marR="123189" indent="116839">
              <a:lnSpc>
                <a:spcPct val="101600"/>
              </a:lnSpc>
              <a:spcBef>
                <a:spcPts val="775"/>
              </a:spcBef>
            </a:pPr>
            <a:r>
              <a:rPr dirty="0" sz="800" spc="5">
                <a:latin typeface="Lato"/>
                <a:cs typeface="Lato"/>
              </a:rPr>
              <a:t>Data  </a:t>
            </a:r>
            <a:r>
              <a:rPr dirty="0" sz="800" spc="-50">
                <a:latin typeface="Lato"/>
                <a:cs typeface="Lato"/>
              </a:rPr>
              <a:t>V</a:t>
            </a:r>
            <a:r>
              <a:rPr dirty="0" sz="800" spc="5">
                <a:latin typeface="Lato"/>
                <a:cs typeface="Lato"/>
              </a:rPr>
              <a:t>alidation</a:t>
            </a:r>
            <a:endParaRPr sz="800">
              <a:latin typeface="Lato"/>
              <a:cs typeface="Lato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636634" y="2891269"/>
            <a:ext cx="1097915" cy="456565"/>
          </a:xfrm>
          <a:custGeom>
            <a:avLst/>
            <a:gdLst/>
            <a:ahLst/>
            <a:cxnLst/>
            <a:rect l="l" t="t" r="r" b="b"/>
            <a:pathLst>
              <a:path w="1097915" h="456564">
                <a:moveTo>
                  <a:pt x="1097397" y="456299"/>
                </a:moveTo>
                <a:lnTo>
                  <a:pt x="0" y="456299"/>
                </a:lnTo>
                <a:lnTo>
                  <a:pt x="0" y="0"/>
                </a:lnTo>
                <a:lnTo>
                  <a:pt x="1097397" y="0"/>
                </a:lnTo>
                <a:lnTo>
                  <a:pt x="1097397" y="456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7455034" y="2978840"/>
            <a:ext cx="1606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6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636634" y="2891269"/>
            <a:ext cx="1097915" cy="45656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381635" marR="301625" indent="-71755">
              <a:lnSpc>
                <a:spcPct val="101600"/>
              </a:lnSpc>
              <a:spcBef>
                <a:spcPts val="775"/>
              </a:spcBef>
            </a:pPr>
            <a:r>
              <a:rPr dirty="0" sz="800">
                <a:latin typeface="Lato"/>
                <a:cs typeface="Lato"/>
              </a:rPr>
              <a:t>CD:</a:t>
            </a:r>
            <a:r>
              <a:rPr dirty="0" sz="800" spc="-114">
                <a:latin typeface="Lato"/>
                <a:cs typeface="Lato"/>
              </a:rPr>
              <a:t> </a:t>
            </a: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>
                <a:latin typeface="Lato"/>
                <a:cs typeface="Lato"/>
              </a:rPr>
              <a:t>Serving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3810254" y="3213605"/>
            <a:ext cx="2852420" cy="41275"/>
            <a:chOff x="3810254" y="3213605"/>
            <a:chExt cx="2852420" cy="41275"/>
          </a:xfrm>
        </p:grpSpPr>
        <p:sp>
          <p:nvSpPr>
            <p:cNvPr id="65" name="object 65"/>
            <p:cNvSpPr/>
            <p:nvPr/>
          </p:nvSpPr>
          <p:spPr>
            <a:xfrm>
              <a:off x="6614336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614336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815017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815017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6671586" y="3005944"/>
            <a:ext cx="714375" cy="456565"/>
          </a:xfrm>
          <a:prstGeom prst="rect">
            <a:avLst/>
          </a:prstGeom>
          <a:solidFill>
            <a:srgbClr val="999999"/>
          </a:solidFill>
          <a:ln w="28574">
            <a:solidFill>
              <a:srgbClr val="000000"/>
            </a:solidFill>
          </a:ln>
        </p:spPr>
        <p:txBody>
          <a:bodyPr wrap="square" lIns="0" tIns="98425" rIns="0" bIns="0" rtlCol="0" vert="horz">
            <a:spAutoFit/>
          </a:bodyPr>
          <a:lstStyle/>
          <a:p>
            <a:pPr marL="234315" marR="206375" indent="-20955">
              <a:lnSpc>
                <a:spcPct val="101600"/>
              </a:lnSpc>
              <a:spcBef>
                <a:spcPts val="775"/>
              </a:spcBef>
            </a:pP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 spc="-10">
                <a:latin typeface="Lato"/>
                <a:cs typeface="Lato"/>
              </a:rPr>
              <a:t>Valid.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7574722" y="3098906"/>
            <a:ext cx="53340" cy="41275"/>
            <a:chOff x="7574722" y="3098906"/>
            <a:chExt cx="53340" cy="41275"/>
          </a:xfrm>
        </p:grpSpPr>
        <p:sp>
          <p:nvSpPr>
            <p:cNvPr id="71" name="object 71"/>
            <p:cNvSpPr/>
            <p:nvPr/>
          </p:nvSpPr>
          <p:spPr>
            <a:xfrm>
              <a:off x="7579484" y="31036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579484" y="31036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2546157" y="2810564"/>
            <a:ext cx="11239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Arial"/>
                <a:cs typeface="Arial"/>
              </a:rPr>
              <a:t>Automated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Pipeline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819395" y="1231705"/>
            <a:ext cx="7386955" cy="2707005"/>
            <a:chOff x="819395" y="1231705"/>
            <a:chExt cx="7386955" cy="2707005"/>
          </a:xfrm>
        </p:grpSpPr>
        <p:sp>
          <p:nvSpPr>
            <p:cNvPr id="75" name="object 75"/>
            <p:cNvSpPr/>
            <p:nvPr/>
          </p:nvSpPr>
          <p:spPr>
            <a:xfrm>
              <a:off x="4690990" y="1236467"/>
              <a:ext cx="3473450" cy="1438910"/>
            </a:xfrm>
            <a:custGeom>
              <a:avLst/>
              <a:gdLst/>
              <a:ahLst/>
              <a:cxnLst/>
              <a:rect l="l" t="t" r="r" b="b"/>
              <a:pathLst>
                <a:path w="3473450" h="1438910">
                  <a:moveTo>
                    <a:pt x="3473093" y="0"/>
                  </a:moveTo>
                  <a:lnTo>
                    <a:pt x="3473093" y="747748"/>
                  </a:lnTo>
                  <a:lnTo>
                    <a:pt x="0" y="747748"/>
                  </a:lnTo>
                  <a:lnTo>
                    <a:pt x="0" y="143835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4675265" y="26748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4675265" y="26748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675894" y="3119468"/>
              <a:ext cx="181610" cy="0"/>
            </a:xfrm>
            <a:custGeom>
              <a:avLst/>
              <a:gdLst/>
              <a:ahLst/>
              <a:cxnLst/>
              <a:rect l="l" t="t" r="r" b="b"/>
              <a:pathLst>
                <a:path w="181610" h="0">
                  <a:moveTo>
                    <a:pt x="0" y="0"/>
                  </a:moveTo>
                  <a:lnTo>
                    <a:pt x="1810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856943" y="31037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856943" y="31037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819395" y="2930469"/>
              <a:ext cx="856615" cy="378460"/>
            </a:xfrm>
            <a:custGeom>
              <a:avLst/>
              <a:gdLst/>
              <a:ahLst/>
              <a:cxnLst/>
              <a:rect l="l" t="t" r="r" b="b"/>
              <a:pathLst>
                <a:path w="856614" h="378460">
                  <a:moveTo>
                    <a:pt x="428249" y="377999"/>
                  </a:moveTo>
                  <a:lnTo>
                    <a:pt x="364965" y="375949"/>
                  </a:lnTo>
                  <a:lnTo>
                    <a:pt x="304564" y="369996"/>
                  </a:lnTo>
                  <a:lnTo>
                    <a:pt x="247709" y="360432"/>
                  </a:lnTo>
                  <a:lnTo>
                    <a:pt x="195062" y="347548"/>
                  </a:lnTo>
                  <a:lnTo>
                    <a:pt x="147285" y="331638"/>
                  </a:lnTo>
                  <a:lnTo>
                    <a:pt x="105041" y="312994"/>
                  </a:lnTo>
                  <a:lnTo>
                    <a:pt x="68993" y="291908"/>
                  </a:lnTo>
                  <a:lnTo>
                    <a:pt x="18131" y="243582"/>
                  </a:lnTo>
                  <a:lnTo>
                    <a:pt x="0" y="188999"/>
                  </a:lnTo>
                  <a:lnTo>
                    <a:pt x="4643" y="161072"/>
                  </a:lnTo>
                  <a:lnTo>
                    <a:pt x="39802" y="109325"/>
                  </a:lnTo>
                  <a:lnTo>
                    <a:pt x="105041" y="65004"/>
                  </a:lnTo>
                  <a:lnTo>
                    <a:pt x="147285" y="46360"/>
                  </a:lnTo>
                  <a:lnTo>
                    <a:pt x="195062" y="30450"/>
                  </a:lnTo>
                  <a:lnTo>
                    <a:pt x="247709" y="17567"/>
                  </a:lnTo>
                  <a:lnTo>
                    <a:pt x="304564" y="8002"/>
                  </a:lnTo>
                  <a:lnTo>
                    <a:pt x="364965" y="2049"/>
                  </a:lnTo>
                  <a:lnTo>
                    <a:pt x="428249" y="0"/>
                  </a:lnTo>
                  <a:lnTo>
                    <a:pt x="491532" y="2049"/>
                  </a:lnTo>
                  <a:lnTo>
                    <a:pt x="551932" y="8002"/>
                  </a:lnTo>
                  <a:lnTo>
                    <a:pt x="608787" y="17567"/>
                  </a:lnTo>
                  <a:lnTo>
                    <a:pt x="661434" y="30450"/>
                  </a:lnTo>
                  <a:lnTo>
                    <a:pt x="709211" y="46360"/>
                  </a:lnTo>
                  <a:lnTo>
                    <a:pt x="751455" y="65004"/>
                  </a:lnTo>
                  <a:lnTo>
                    <a:pt x="787504" y="86090"/>
                  </a:lnTo>
                  <a:lnTo>
                    <a:pt x="838366" y="134416"/>
                  </a:lnTo>
                  <a:lnTo>
                    <a:pt x="856498" y="188999"/>
                  </a:lnTo>
                  <a:lnTo>
                    <a:pt x="851854" y="216927"/>
                  </a:lnTo>
                  <a:lnTo>
                    <a:pt x="816695" y="268674"/>
                  </a:lnTo>
                  <a:lnTo>
                    <a:pt x="751455" y="312994"/>
                  </a:lnTo>
                  <a:lnTo>
                    <a:pt x="709211" y="331638"/>
                  </a:lnTo>
                  <a:lnTo>
                    <a:pt x="661434" y="347548"/>
                  </a:lnTo>
                  <a:lnTo>
                    <a:pt x="608787" y="360432"/>
                  </a:lnTo>
                  <a:lnTo>
                    <a:pt x="551932" y="369996"/>
                  </a:lnTo>
                  <a:lnTo>
                    <a:pt x="491532" y="375949"/>
                  </a:lnTo>
                  <a:lnTo>
                    <a:pt x="428249" y="377999"/>
                  </a:lnTo>
                  <a:close/>
                </a:path>
              </a:pathLst>
            </a:custGeom>
            <a:solidFill>
              <a:srgbClr val="BDC8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8185333" y="3347568"/>
              <a:ext cx="0" cy="543560"/>
            </a:xfrm>
            <a:custGeom>
              <a:avLst/>
              <a:gdLst/>
              <a:ahLst/>
              <a:cxnLst/>
              <a:rect l="l" t="t" r="r" b="b"/>
              <a:pathLst>
                <a:path w="0" h="543560">
                  <a:moveTo>
                    <a:pt x="0" y="0"/>
                  </a:moveTo>
                  <a:lnTo>
                    <a:pt x="0" y="54314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8169608" y="38907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8169608" y="38907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 txBox="1"/>
          <p:nvPr/>
        </p:nvSpPr>
        <p:spPr>
          <a:xfrm>
            <a:off x="1076707" y="3040790"/>
            <a:ext cx="3429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70">
                <a:latin typeface="Lato"/>
                <a:cs typeface="Lato"/>
              </a:rPr>
              <a:t>T</a:t>
            </a:r>
            <a:r>
              <a:rPr dirty="0" sz="800" spc="5">
                <a:latin typeface="Lato"/>
                <a:cs typeface="Lato"/>
              </a:rPr>
              <a:t>rigger</a:t>
            </a:r>
            <a:endParaRPr sz="800">
              <a:latin typeface="Lato"/>
              <a:cs typeface="Lato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805140" y="211524"/>
            <a:ext cx="774700" cy="307340"/>
          </a:xfrm>
          <a:prstGeom prst="rect">
            <a:avLst/>
          </a:prstGeom>
          <a:solidFill>
            <a:srgbClr val="EFEFEF"/>
          </a:solidFill>
        </p:spPr>
        <p:txBody>
          <a:bodyPr wrap="square" lIns="0" tIns="23495" rIns="0" bIns="0" rtlCol="0" vert="horz">
            <a:spAutoFit/>
          </a:bodyPr>
          <a:lstStyle/>
          <a:p>
            <a:pPr marL="202565" marR="194310" indent="41275">
              <a:lnSpc>
                <a:spcPct val="101600"/>
              </a:lnSpc>
              <a:spcBef>
                <a:spcPts val="185"/>
              </a:spcBef>
            </a:pP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>
                <a:latin typeface="Lato"/>
                <a:cs typeface="Lato"/>
              </a:rPr>
              <a:t>Analysis</a:t>
            </a:r>
            <a:endParaRPr sz="800">
              <a:latin typeface="Lato"/>
              <a:cs typeface="Lato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142216" y="3919666"/>
            <a:ext cx="1097915" cy="43497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86995" rIns="0" bIns="0" rtlCol="0" vert="horz">
            <a:spAutoFit/>
          </a:bodyPr>
          <a:lstStyle/>
          <a:p>
            <a:pPr marL="297815" marR="251460" indent="-38735">
              <a:lnSpc>
                <a:spcPct val="101600"/>
              </a:lnSpc>
              <a:spcBef>
                <a:spcPts val="685"/>
              </a:spcBef>
            </a:pPr>
            <a:r>
              <a:rPr dirty="0" sz="800" spc="-10">
                <a:latin typeface="Lato"/>
                <a:cs typeface="Lato"/>
              </a:rPr>
              <a:t>P</a:t>
            </a:r>
            <a:r>
              <a:rPr dirty="0" sz="800">
                <a:latin typeface="Lato"/>
                <a:cs typeface="Lato"/>
              </a:rPr>
              <a:t>erformance  </a:t>
            </a:r>
            <a:r>
              <a:rPr dirty="0" sz="800">
                <a:latin typeface="Lato"/>
                <a:cs typeface="Lato"/>
              </a:rPr>
              <a:t>Monitoring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1227015" y="2071348"/>
            <a:ext cx="6535420" cy="2086610"/>
            <a:chOff x="1227015" y="2071348"/>
            <a:chExt cx="6535420" cy="2086610"/>
          </a:xfrm>
        </p:grpSpPr>
        <p:sp>
          <p:nvSpPr>
            <p:cNvPr id="89" name="object 89"/>
            <p:cNvSpPr/>
            <p:nvPr/>
          </p:nvSpPr>
          <p:spPr>
            <a:xfrm>
              <a:off x="1247509" y="3365718"/>
              <a:ext cx="2894965" cy="771525"/>
            </a:xfrm>
            <a:custGeom>
              <a:avLst/>
              <a:gdLst/>
              <a:ahLst/>
              <a:cxnLst/>
              <a:rect l="l" t="t" r="r" b="b"/>
              <a:pathLst>
                <a:path w="2894965" h="771525">
                  <a:moveTo>
                    <a:pt x="2894706" y="771148"/>
                  </a:moveTo>
                  <a:lnTo>
                    <a:pt x="0" y="771148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231777" y="33224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0" y="43224"/>
                  </a:lnTo>
                  <a:lnTo>
                    <a:pt x="15732" y="0"/>
                  </a:lnTo>
                  <a:lnTo>
                    <a:pt x="3146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231777" y="33224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15732" y="0"/>
                  </a:lnTo>
                  <a:lnTo>
                    <a:pt x="0" y="43224"/>
                  </a:lnTo>
                  <a:lnTo>
                    <a:pt x="3146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6701361" y="2071348"/>
              <a:ext cx="655320" cy="497205"/>
            </a:xfrm>
            <a:custGeom>
              <a:avLst/>
              <a:gdLst/>
              <a:ahLst/>
              <a:cxnLst/>
              <a:rect l="l" t="t" r="r" b="b"/>
              <a:pathLst>
                <a:path w="655320" h="497205">
                  <a:moveTo>
                    <a:pt x="327499" y="497021"/>
                  </a:moveTo>
                  <a:lnTo>
                    <a:pt x="252406" y="494834"/>
                  </a:lnTo>
                  <a:lnTo>
                    <a:pt x="183472" y="488604"/>
                  </a:lnTo>
                  <a:lnTo>
                    <a:pt x="122664" y="478827"/>
                  </a:lnTo>
                  <a:lnTo>
                    <a:pt x="71947" y="466000"/>
                  </a:lnTo>
                  <a:lnTo>
                    <a:pt x="33287" y="450620"/>
                  </a:lnTo>
                  <a:lnTo>
                    <a:pt x="0" y="414186"/>
                  </a:lnTo>
                  <a:lnTo>
                    <a:pt x="0" y="82837"/>
                  </a:lnTo>
                  <a:lnTo>
                    <a:pt x="33287" y="46407"/>
                  </a:lnTo>
                  <a:lnTo>
                    <a:pt x="71947" y="31026"/>
                  </a:lnTo>
                  <a:lnTo>
                    <a:pt x="122664" y="18198"/>
                  </a:lnTo>
                  <a:lnTo>
                    <a:pt x="183472" y="8419"/>
                  </a:lnTo>
                  <a:lnTo>
                    <a:pt x="252406" y="2187"/>
                  </a:lnTo>
                  <a:lnTo>
                    <a:pt x="327499" y="0"/>
                  </a:lnTo>
                  <a:lnTo>
                    <a:pt x="402583" y="2187"/>
                  </a:lnTo>
                  <a:lnTo>
                    <a:pt x="471510" y="8419"/>
                  </a:lnTo>
                  <a:lnTo>
                    <a:pt x="532313" y="18198"/>
                  </a:lnTo>
                  <a:lnTo>
                    <a:pt x="583028" y="31026"/>
                  </a:lnTo>
                  <a:lnTo>
                    <a:pt x="621687" y="46407"/>
                  </a:lnTo>
                  <a:lnTo>
                    <a:pt x="654973" y="82837"/>
                  </a:lnTo>
                  <a:lnTo>
                    <a:pt x="654973" y="414186"/>
                  </a:lnTo>
                  <a:lnTo>
                    <a:pt x="621687" y="450620"/>
                  </a:lnTo>
                  <a:lnTo>
                    <a:pt x="583028" y="466000"/>
                  </a:lnTo>
                  <a:lnTo>
                    <a:pt x="532313" y="478827"/>
                  </a:lnTo>
                  <a:lnTo>
                    <a:pt x="471510" y="488604"/>
                  </a:lnTo>
                  <a:lnTo>
                    <a:pt x="402583" y="494834"/>
                  </a:lnTo>
                  <a:lnTo>
                    <a:pt x="327499" y="497021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6701361" y="2154185"/>
              <a:ext cx="655320" cy="83185"/>
            </a:xfrm>
            <a:custGeom>
              <a:avLst/>
              <a:gdLst/>
              <a:ahLst/>
              <a:cxnLst/>
              <a:rect l="l" t="t" r="r" b="b"/>
              <a:pathLst>
                <a:path w="655320" h="83185">
                  <a:moveTo>
                    <a:pt x="654973" y="0"/>
                  </a:moveTo>
                  <a:lnTo>
                    <a:pt x="646324" y="18993"/>
                  </a:lnTo>
                  <a:lnTo>
                    <a:pt x="621687" y="36429"/>
                  </a:lnTo>
                  <a:lnTo>
                    <a:pt x="583028" y="51810"/>
                  </a:lnTo>
                  <a:lnTo>
                    <a:pt x="532313" y="64638"/>
                  </a:lnTo>
                  <a:lnTo>
                    <a:pt x="471510" y="74417"/>
                  </a:lnTo>
                  <a:lnTo>
                    <a:pt x="402583" y="80649"/>
                  </a:lnTo>
                  <a:lnTo>
                    <a:pt x="327499" y="82837"/>
                  </a:lnTo>
                  <a:lnTo>
                    <a:pt x="252406" y="80649"/>
                  </a:lnTo>
                  <a:lnTo>
                    <a:pt x="183472" y="74417"/>
                  </a:lnTo>
                  <a:lnTo>
                    <a:pt x="122664" y="64638"/>
                  </a:lnTo>
                  <a:lnTo>
                    <a:pt x="71947" y="51810"/>
                  </a:lnTo>
                  <a:lnTo>
                    <a:pt x="33287" y="36429"/>
                  </a:lnTo>
                  <a:lnTo>
                    <a:pt x="8649" y="18993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5296664" y="4136841"/>
              <a:ext cx="2460625" cy="635"/>
            </a:xfrm>
            <a:custGeom>
              <a:avLst/>
              <a:gdLst/>
              <a:ahLst/>
              <a:cxnLst/>
              <a:rect l="l" t="t" r="r" b="b"/>
              <a:pathLst>
                <a:path w="2460625" h="635">
                  <a:moveTo>
                    <a:pt x="2460445" y="0"/>
                  </a:moveTo>
                  <a:lnTo>
                    <a:pt x="1201722" y="0"/>
                  </a:lnTo>
                  <a:lnTo>
                    <a:pt x="1201722" y="599"/>
                  </a:lnTo>
                  <a:lnTo>
                    <a:pt x="0" y="5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5253439" y="41217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5253439" y="41217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 txBox="1"/>
          <p:nvPr/>
        </p:nvSpPr>
        <p:spPr>
          <a:xfrm>
            <a:off x="6830559" y="2220694"/>
            <a:ext cx="397510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20320">
              <a:lnSpc>
                <a:spcPct val="101600"/>
              </a:lnSpc>
              <a:spcBef>
                <a:spcPts val="85"/>
              </a:spcBef>
            </a:pPr>
            <a:r>
              <a:rPr dirty="0" sz="800" spc="-5">
                <a:latin typeface="Lato"/>
                <a:cs typeface="Lato"/>
              </a:rPr>
              <a:t>Models  </a:t>
            </a:r>
            <a:r>
              <a:rPr dirty="0" sz="800" spc="5">
                <a:latin typeface="Lato"/>
                <a:cs typeface="Lato"/>
              </a:rPr>
              <a:t>Registry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6713424" y="743010"/>
            <a:ext cx="616585" cy="530860"/>
            <a:chOff x="6713424" y="743010"/>
            <a:chExt cx="616585" cy="530860"/>
          </a:xfrm>
        </p:grpSpPr>
        <p:sp>
          <p:nvSpPr>
            <p:cNvPr id="99" name="object 99"/>
            <p:cNvSpPr/>
            <p:nvPr/>
          </p:nvSpPr>
          <p:spPr>
            <a:xfrm>
              <a:off x="6718186" y="747773"/>
              <a:ext cx="607060" cy="521334"/>
            </a:xfrm>
            <a:custGeom>
              <a:avLst/>
              <a:gdLst/>
              <a:ahLst/>
              <a:cxnLst/>
              <a:rect l="l" t="t" r="r" b="b"/>
              <a:pathLst>
                <a:path w="607059" h="521334">
                  <a:moveTo>
                    <a:pt x="303274" y="521168"/>
                  </a:moveTo>
                  <a:lnTo>
                    <a:pt x="233734" y="518874"/>
                  </a:lnTo>
                  <a:lnTo>
                    <a:pt x="169899" y="512340"/>
                  </a:lnTo>
                  <a:lnTo>
                    <a:pt x="113589" y="502086"/>
                  </a:lnTo>
                  <a:lnTo>
                    <a:pt x="66624" y="488634"/>
                  </a:lnTo>
                  <a:lnTo>
                    <a:pt x="30824" y="472506"/>
                  </a:lnTo>
                  <a:lnTo>
                    <a:pt x="0" y="434306"/>
                  </a:lnTo>
                  <a:lnTo>
                    <a:pt x="0" y="86862"/>
                  </a:lnTo>
                  <a:lnTo>
                    <a:pt x="30824" y="48662"/>
                  </a:lnTo>
                  <a:lnTo>
                    <a:pt x="66624" y="32534"/>
                  </a:lnTo>
                  <a:lnTo>
                    <a:pt x="113589" y="19082"/>
                  </a:lnTo>
                  <a:lnTo>
                    <a:pt x="169899" y="8828"/>
                  </a:lnTo>
                  <a:lnTo>
                    <a:pt x="233734" y="2294"/>
                  </a:lnTo>
                  <a:lnTo>
                    <a:pt x="303274" y="0"/>
                  </a:lnTo>
                  <a:lnTo>
                    <a:pt x="372806" y="2294"/>
                  </a:lnTo>
                  <a:lnTo>
                    <a:pt x="436638" y="8828"/>
                  </a:lnTo>
                  <a:lnTo>
                    <a:pt x="492949" y="19082"/>
                  </a:lnTo>
                  <a:lnTo>
                    <a:pt x="539916" y="32534"/>
                  </a:lnTo>
                  <a:lnTo>
                    <a:pt x="575720" y="48662"/>
                  </a:lnTo>
                  <a:lnTo>
                    <a:pt x="606548" y="86862"/>
                  </a:lnTo>
                  <a:lnTo>
                    <a:pt x="606548" y="434306"/>
                  </a:lnTo>
                  <a:lnTo>
                    <a:pt x="575720" y="472506"/>
                  </a:lnTo>
                  <a:lnTo>
                    <a:pt x="539916" y="488634"/>
                  </a:lnTo>
                  <a:lnTo>
                    <a:pt x="492949" y="502086"/>
                  </a:lnTo>
                  <a:lnTo>
                    <a:pt x="436638" y="512340"/>
                  </a:lnTo>
                  <a:lnTo>
                    <a:pt x="372806" y="518874"/>
                  </a:lnTo>
                  <a:lnTo>
                    <a:pt x="303274" y="521168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6718186" y="747773"/>
              <a:ext cx="607060" cy="521334"/>
            </a:xfrm>
            <a:custGeom>
              <a:avLst/>
              <a:gdLst/>
              <a:ahLst/>
              <a:cxnLst/>
              <a:rect l="l" t="t" r="r" b="b"/>
              <a:pathLst>
                <a:path w="607059" h="521334">
                  <a:moveTo>
                    <a:pt x="606548" y="86862"/>
                  </a:moveTo>
                  <a:lnTo>
                    <a:pt x="598538" y="106778"/>
                  </a:lnTo>
                  <a:lnTo>
                    <a:pt x="575720" y="125061"/>
                  </a:lnTo>
                  <a:lnTo>
                    <a:pt x="539916" y="141189"/>
                  </a:lnTo>
                  <a:lnTo>
                    <a:pt x="492949" y="154640"/>
                  </a:lnTo>
                  <a:lnTo>
                    <a:pt x="436638" y="164893"/>
                  </a:lnTo>
                  <a:lnTo>
                    <a:pt x="372806" y="171428"/>
                  </a:lnTo>
                  <a:lnTo>
                    <a:pt x="303274" y="173722"/>
                  </a:lnTo>
                  <a:lnTo>
                    <a:pt x="233734" y="171428"/>
                  </a:lnTo>
                  <a:lnTo>
                    <a:pt x="169899" y="164893"/>
                  </a:lnTo>
                  <a:lnTo>
                    <a:pt x="113589" y="154640"/>
                  </a:lnTo>
                  <a:lnTo>
                    <a:pt x="66624" y="141189"/>
                  </a:lnTo>
                  <a:lnTo>
                    <a:pt x="30824" y="125061"/>
                  </a:lnTo>
                  <a:lnTo>
                    <a:pt x="8009" y="106778"/>
                  </a:lnTo>
                  <a:lnTo>
                    <a:pt x="0" y="86862"/>
                  </a:lnTo>
                </a:path>
                <a:path w="607059" h="521334">
                  <a:moveTo>
                    <a:pt x="0" y="86862"/>
                  </a:moveTo>
                  <a:lnTo>
                    <a:pt x="8009" y="66945"/>
                  </a:lnTo>
                  <a:lnTo>
                    <a:pt x="30824" y="48662"/>
                  </a:lnTo>
                  <a:lnTo>
                    <a:pt x="66624" y="32534"/>
                  </a:lnTo>
                  <a:lnTo>
                    <a:pt x="113589" y="19082"/>
                  </a:lnTo>
                  <a:lnTo>
                    <a:pt x="169899" y="8828"/>
                  </a:lnTo>
                  <a:lnTo>
                    <a:pt x="233734" y="2294"/>
                  </a:lnTo>
                  <a:lnTo>
                    <a:pt x="303274" y="0"/>
                  </a:lnTo>
                  <a:lnTo>
                    <a:pt x="372806" y="2294"/>
                  </a:lnTo>
                  <a:lnTo>
                    <a:pt x="436638" y="8828"/>
                  </a:lnTo>
                  <a:lnTo>
                    <a:pt x="492949" y="19082"/>
                  </a:lnTo>
                  <a:lnTo>
                    <a:pt x="539916" y="32534"/>
                  </a:lnTo>
                  <a:lnTo>
                    <a:pt x="575720" y="48662"/>
                  </a:lnTo>
                  <a:lnTo>
                    <a:pt x="606548" y="86862"/>
                  </a:lnTo>
                  <a:lnTo>
                    <a:pt x="606548" y="434306"/>
                  </a:lnTo>
                  <a:lnTo>
                    <a:pt x="575720" y="472506"/>
                  </a:lnTo>
                  <a:lnTo>
                    <a:pt x="539916" y="488634"/>
                  </a:lnTo>
                  <a:lnTo>
                    <a:pt x="492949" y="502086"/>
                  </a:lnTo>
                  <a:lnTo>
                    <a:pt x="436638" y="512340"/>
                  </a:lnTo>
                  <a:lnTo>
                    <a:pt x="372806" y="518874"/>
                  </a:lnTo>
                  <a:lnTo>
                    <a:pt x="303274" y="521168"/>
                  </a:lnTo>
                  <a:lnTo>
                    <a:pt x="233734" y="518874"/>
                  </a:lnTo>
                  <a:lnTo>
                    <a:pt x="169899" y="512340"/>
                  </a:lnTo>
                  <a:lnTo>
                    <a:pt x="113589" y="502086"/>
                  </a:lnTo>
                  <a:lnTo>
                    <a:pt x="66624" y="488634"/>
                  </a:lnTo>
                  <a:lnTo>
                    <a:pt x="30824" y="472506"/>
                  </a:lnTo>
                  <a:lnTo>
                    <a:pt x="0" y="434306"/>
                  </a:lnTo>
                  <a:lnTo>
                    <a:pt x="0" y="8686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/>
          <p:cNvSpPr txBox="1"/>
          <p:nvPr/>
        </p:nvSpPr>
        <p:spPr>
          <a:xfrm>
            <a:off x="6873877" y="930757"/>
            <a:ext cx="29591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latin typeface="Lato"/>
                <a:cs typeface="Lato"/>
              </a:rPr>
              <a:t>Source</a:t>
            </a:r>
            <a:endParaRPr sz="700">
              <a:latin typeface="Lato"/>
              <a:cs typeface="Lato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6805776" y="1035532"/>
            <a:ext cx="43180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5">
                <a:latin typeface="Lato"/>
                <a:cs typeface="Lato"/>
              </a:rPr>
              <a:t>repository</a:t>
            </a:r>
            <a:endParaRPr sz="700">
              <a:latin typeface="Lato"/>
              <a:cs typeface="Lato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5586851" y="846323"/>
            <a:ext cx="2619375" cy="2164715"/>
            <a:chOff x="5586851" y="846323"/>
            <a:chExt cx="2619375" cy="2164715"/>
          </a:xfrm>
        </p:grpSpPr>
        <p:sp>
          <p:nvSpPr>
            <p:cNvPr id="104" name="object 104"/>
            <p:cNvSpPr/>
            <p:nvPr/>
          </p:nvSpPr>
          <p:spPr>
            <a:xfrm>
              <a:off x="8169508" y="28342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8169508" y="28342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7028735" y="2625394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w="0" h="381000">
                  <a:moveTo>
                    <a:pt x="0" y="3805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7013010" y="25821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7013010" y="25821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5591613" y="1008952"/>
              <a:ext cx="1069975" cy="10160"/>
            </a:xfrm>
            <a:custGeom>
              <a:avLst/>
              <a:gdLst/>
              <a:ahLst/>
              <a:cxnLst/>
              <a:rect l="l" t="t" r="r" b="b"/>
              <a:pathLst>
                <a:path w="1069975" h="10159">
                  <a:moveTo>
                    <a:pt x="0" y="9964"/>
                  </a:moveTo>
                  <a:lnTo>
                    <a:pt x="106934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6660811" y="99322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99" y="31462"/>
                  </a:moveTo>
                  <a:lnTo>
                    <a:pt x="0" y="0"/>
                  </a:lnTo>
                  <a:lnTo>
                    <a:pt x="43374" y="15327"/>
                  </a:lnTo>
                  <a:lnTo>
                    <a:pt x="299" y="31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6660811" y="99322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99" y="31462"/>
                  </a:moveTo>
                  <a:lnTo>
                    <a:pt x="43374" y="15327"/>
                  </a:lnTo>
                  <a:lnTo>
                    <a:pt x="0" y="0"/>
                  </a:lnTo>
                  <a:lnTo>
                    <a:pt x="299" y="3146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5745913" y="85108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546048" y="307021"/>
                  </a:moveTo>
                  <a:lnTo>
                    <a:pt x="0" y="307021"/>
                  </a:lnTo>
                  <a:lnTo>
                    <a:pt x="136499" y="0"/>
                  </a:lnTo>
                  <a:lnTo>
                    <a:pt x="682548" y="0"/>
                  </a:lnTo>
                  <a:lnTo>
                    <a:pt x="546048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5745913" y="85108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0" y="307021"/>
                  </a:moveTo>
                  <a:lnTo>
                    <a:pt x="136499" y="0"/>
                  </a:lnTo>
                  <a:lnTo>
                    <a:pt x="682548" y="0"/>
                  </a:lnTo>
                  <a:lnTo>
                    <a:pt x="546048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5753788" y="88682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546048" y="307021"/>
                  </a:moveTo>
                  <a:lnTo>
                    <a:pt x="0" y="307021"/>
                  </a:lnTo>
                  <a:lnTo>
                    <a:pt x="136524" y="0"/>
                  </a:lnTo>
                  <a:lnTo>
                    <a:pt x="682573" y="0"/>
                  </a:lnTo>
                  <a:lnTo>
                    <a:pt x="546048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5753788" y="88682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0" y="307021"/>
                  </a:moveTo>
                  <a:lnTo>
                    <a:pt x="136524" y="0"/>
                  </a:lnTo>
                  <a:lnTo>
                    <a:pt x="682573" y="0"/>
                  </a:lnTo>
                  <a:lnTo>
                    <a:pt x="546048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/>
          <p:cNvSpPr txBox="1"/>
          <p:nvPr/>
        </p:nvSpPr>
        <p:spPr>
          <a:xfrm>
            <a:off x="5937930" y="929339"/>
            <a:ext cx="30797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600" spc="-45">
                <a:latin typeface="Lato"/>
                <a:cs typeface="Lato"/>
              </a:rPr>
              <a:t>Sour</a:t>
            </a:r>
            <a:r>
              <a:rPr dirty="0" baseline="27777" sz="900" spc="-67">
                <a:latin typeface="Lato"/>
                <a:cs typeface="Lato"/>
              </a:rPr>
              <a:t>c</a:t>
            </a:r>
            <a:r>
              <a:rPr dirty="0" sz="600" spc="-45">
                <a:latin typeface="Lato"/>
                <a:cs typeface="Lato"/>
              </a:rPr>
              <a:t>ce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5749025" y="924685"/>
            <a:ext cx="724535" cy="316865"/>
            <a:chOff x="5749025" y="924685"/>
            <a:chExt cx="724535" cy="316865"/>
          </a:xfrm>
        </p:grpSpPr>
        <p:sp>
          <p:nvSpPr>
            <p:cNvPr id="118" name="object 118"/>
            <p:cNvSpPr/>
            <p:nvPr/>
          </p:nvSpPr>
          <p:spPr>
            <a:xfrm>
              <a:off x="5753788" y="929448"/>
              <a:ext cx="715010" cy="307340"/>
            </a:xfrm>
            <a:custGeom>
              <a:avLst/>
              <a:gdLst/>
              <a:ahLst/>
              <a:cxnLst/>
              <a:rect l="l" t="t" r="r" b="b"/>
              <a:pathLst>
                <a:path w="715010" h="307340">
                  <a:moveTo>
                    <a:pt x="571623" y="307021"/>
                  </a:moveTo>
                  <a:lnTo>
                    <a:pt x="0" y="307021"/>
                  </a:lnTo>
                  <a:lnTo>
                    <a:pt x="142899" y="0"/>
                  </a:lnTo>
                  <a:lnTo>
                    <a:pt x="714523" y="0"/>
                  </a:lnTo>
                  <a:lnTo>
                    <a:pt x="571623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5753788" y="929448"/>
              <a:ext cx="715010" cy="307340"/>
            </a:xfrm>
            <a:custGeom>
              <a:avLst/>
              <a:gdLst/>
              <a:ahLst/>
              <a:cxnLst/>
              <a:rect l="l" t="t" r="r" b="b"/>
              <a:pathLst>
                <a:path w="715010" h="307340">
                  <a:moveTo>
                    <a:pt x="0" y="307021"/>
                  </a:moveTo>
                  <a:lnTo>
                    <a:pt x="142899" y="0"/>
                  </a:lnTo>
                  <a:lnTo>
                    <a:pt x="714523" y="0"/>
                  </a:lnTo>
                  <a:lnTo>
                    <a:pt x="571623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0" name="object 120"/>
          <p:cNvSpPr txBox="1"/>
          <p:nvPr/>
        </p:nvSpPr>
        <p:spPr>
          <a:xfrm>
            <a:off x="5930043" y="971960"/>
            <a:ext cx="32194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3888" sz="900" spc="-179">
                <a:latin typeface="Lato"/>
                <a:cs typeface="Lato"/>
              </a:rPr>
              <a:t>c</a:t>
            </a:r>
            <a:r>
              <a:rPr dirty="0" sz="600" spc="-120">
                <a:latin typeface="Lato"/>
                <a:cs typeface="Lato"/>
              </a:rPr>
              <a:t>S</a:t>
            </a:r>
            <a:r>
              <a:rPr dirty="0" baseline="-13888" sz="900" spc="-179">
                <a:latin typeface="Lato"/>
                <a:cs typeface="Lato"/>
              </a:rPr>
              <a:t>o</a:t>
            </a:r>
            <a:r>
              <a:rPr dirty="0" sz="600" spc="-120">
                <a:latin typeface="Lato"/>
                <a:cs typeface="Lato"/>
              </a:rPr>
              <a:t>o</a:t>
            </a:r>
            <a:r>
              <a:rPr dirty="0" baseline="-13888" sz="900" spc="-179">
                <a:latin typeface="Lato"/>
                <a:cs typeface="Lato"/>
              </a:rPr>
              <a:t>d</a:t>
            </a:r>
            <a:r>
              <a:rPr dirty="0" sz="600" spc="-120">
                <a:latin typeface="Lato"/>
                <a:cs typeface="Lato"/>
              </a:rPr>
              <a:t>u</a:t>
            </a:r>
            <a:r>
              <a:rPr dirty="0" baseline="-13888" sz="900" spc="-179">
                <a:latin typeface="Lato"/>
                <a:cs typeface="Lato"/>
              </a:rPr>
              <a:t>e</a:t>
            </a:r>
            <a:r>
              <a:rPr dirty="0" sz="600" spc="-120">
                <a:latin typeface="Lato"/>
                <a:cs typeface="Lato"/>
              </a:rPr>
              <a:t>rce</a:t>
            </a:r>
            <a:endParaRPr sz="600">
              <a:latin typeface="Lato"/>
              <a:cs typeface="Lato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5969721" y="1067209"/>
            <a:ext cx="18605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latin typeface="Lato"/>
                <a:cs typeface="Lato"/>
              </a:rPr>
              <a:t>c</a:t>
            </a:r>
            <a:r>
              <a:rPr dirty="0" sz="600" spc="-10">
                <a:latin typeface="Lato"/>
                <a:cs typeface="Lato"/>
              </a:rPr>
              <a:t>o</a:t>
            </a:r>
            <a:r>
              <a:rPr dirty="0" sz="600" spc="-5">
                <a:latin typeface="Lato"/>
                <a:cs typeface="Lato"/>
              </a:rPr>
              <a:t>d</a:t>
            </a:r>
            <a:r>
              <a:rPr dirty="0" sz="600" spc="-5">
                <a:latin typeface="Lato"/>
                <a:cs typeface="Lato"/>
              </a:rPr>
              <a:t>e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7319972" y="987862"/>
            <a:ext cx="301625" cy="41275"/>
            <a:chOff x="7319972" y="987862"/>
            <a:chExt cx="301625" cy="41275"/>
          </a:xfrm>
        </p:grpSpPr>
        <p:sp>
          <p:nvSpPr>
            <p:cNvPr id="123" name="object 123"/>
            <p:cNvSpPr/>
            <p:nvPr/>
          </p:nvSpPr>
          <p:spPr>
            <a:xfrm>
              <a:off x="7324735" y="1008357"/>
              <a:ext cx="248920" cy="0"/>
            </a:xfrm>
            <a:custGeom>
              <a:avLst/>
              <a:gdLst/>
              <a:ahLst/>
              <a:cxnLst/>
              <a:rect l="l" t="t" r="r" b="b"/>
              <a:pathLst>
                <a:path w="248920" h="0">
                  <a:moveTo>
                    <a:pt x="0" y="0"/>
                  </a:moveTo>
                  <a:lnTo>
                    <a:pt x="2485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7573284" y="9926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7573284" y="9926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6" name="object 126"/>
          <p:cNvSpPr txBox="1"/>
          <p:nvPr/>
        </p:nvSpPr>
        <p:spPr>
          <a:xfrm>
            <a:off x="2707669" y="3093511"/>
            <a:ext cx="2101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2006068" y="3005944"/>
            <a:ext cx="714375" cy="45656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98425" rIns="0" bIns="0" rtlCol="0" vert="horz">
            <a:spAutoFit/>
          </a:bodyPr>
          <a:lstStyle/>
          <a:p>
            <a:pPr marL="125730" marR="117475" indent="122555">
              <a:lnSpc>
                <a:spcPct val="101600"/>
              </a:lnSpc>
              <a:spcBef>
                <a:spcPts val="775"/>
              </a:spcBef>
            </a:pPr>
            <a:r>
              <a:rPr dirty="0" sz="800" spc="5">
                <a:latin typeface="Lato"/>
                <a:cs typeface="Lato"/>
              </a:rPr>
              <a:t>Data  </a:t>
            </a:r>
            <a:r>
              <a:rPr dirty="0" sz="800" spc="10">
                <a:latin typeface="Lato"/>
                <a:cs typeface="Lato"/>
              </a:rPr>
              <a:t>Ext</a:t>
            </a:r>
            <a:r>
              <a:rPr dirty="0" sz="800" spc="-10">
                <a:latin typeface="Lato"/>
                <a:cs typeface="Lato"/>
              </a:rPr>
              <a:t>r</a:t>
            </a:r>
            <a:r>
              <a:rPr dirty="0" sz="800">
                <a:latin typeface="Lato"/>
                <a:cs typeface="Lato"/>
              </a:rPr>
              <a:t>action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332389" y="360211"/>
            <a:ext cx="4478020" cy="3781425"/>
            <a:chOff x="332389" y="360211"/>
            <a:chExt cx="4478020" cy="3781425"/>
          </a:xfrm>
        </p:grpSpPr>
        <p:sp>
          <p:nvSpPr>
            <p:cNvPr id="129" name="object 129"/>
            <p:cNvSpPr/>
            <p:nvPr/>
          </p:nvSpPr>
          <p:spPr>
            <a:xfrm>
              <a:off x="2881919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2881919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1011522" y="2239442"/>
              <a:ext cx="1351915" cy="709930"/>
            </a:xfrm>
            <a:custGeom>
              <a:avLst/>
              <a:gdLst/>
              <a:ahLst/>
              <a:cxnLst/>
              <a:rect l="l" t="t" r="r" b="b"/>
              <a:pathLst>
                <a:path w="1351914" h="709930">
                  <a:moveTo>
                    <a:pt x="0" y="0"/>
                  </a:moveTo>
                  <a:lnTo>
                    <a:pt x="0" y="383251"/>
                  </a:lnTo>
                  <a:lnTo>
                    <a:pt x="1351794" y="383251"/>
                  </a:lnTo>
                  <a:lnTo>
                    <a:pt x="1351794" y="709351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2347585" y="29487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4"/>
                  </a:moveTo>
                  <a:lnTo>
                    <a:pt x="0" y="0"/>
                  </a:lnTo>
                  <a:lnTo>
                    <a:pt x="31467" y="0"/>
                  </a:lnTo>
                  <a:lnTo>
                    <a:pt x="15732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2347585" y="29487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4"/>
                  </a:lnTo>
                  <a:lnTo>
                    <a:pt x="31467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337151" y="1018960"/>
              <a:ext cx="3805554" cy="3118485"/>
            </a:xfrm>
            <a:custGeom>
              <a:avLst/>
              <a:gdLst/>
              <a:ahLst/>
              <a:cxnLst/>
              <a:rect l="l" t="t" r="r" b="b"/>
              <a:pathLst>
                <a:path w="3805554" h="3118485">
                  <a:moveTo>
                    <a:pt x="3805064" y="3117906"/>
                  </a:moveTo>
                  <a:lnTo>
                    <a:pt x="0" y="3117906"/>
                  </a:lnTo>
                  <a:lnTo>
                    <a:pt x="0" y="0"/>
                  </a:lnTo>
                  <a:lnTo>
                    <a:pt x="23640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573561" y="100322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573561" y="100322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3592842" y="364974"/>
              <a:ext cx="1212850" cy="264160"/>
            </a:xfrm>
            <a:custGeom>
              <a:avLst/>
              <a:gdLst/>
              <a:ahLst/>
              <a:cxnLst/>
              <a:rect l="l" t="t" r="r" b="b"/>
              <a:pathLst>
                <a:path w="1212850" h="264159">
                  <a:moveTo>
                    <a:pt x="1212297" y="0"/>
                  </a:moveTo>
                  <a:lnTo>
                    <a:pt x="0" y="0"/>
                  </a:lnTo>
                  <a:lnTo>
                    <a:pt x="0" y="2635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3577117" y="6285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3577117" y="6285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708251" y="1599406"/>
              <a:ext cx="607060" cy="640080"/>
            </a:xfrm>
            <a:custGeom>
              <a:avLst/>
              <a:gdLst/>
              <a:ahLst/>
              <a:cxnLst/>
              <a:rect l="l" t="t" r="r" b="b"/>
              <a:pathLst>
                <a:path w="607060" h="640080">
                  <a:moveTo>
                    <a:pt x="303271" y="640036"/>
                  </a:moveTo>
                  <a:lnTo>
                    <a:pt x="233734" y="637218"/>
                  </a:lnTo>
                  <a:lnTo>
                    <a:pt x="169900" y="629194"/>
                  </a:lnTo>
                  <a:lnTo>
                    <a:pt x="113590" y="616601"/>
                  </a:lnTo>
                  <a:lnTo>
                    <a:pt x="66625" y="600082"/>
                  </a:lnTo>
                  <a:lnTo>
                    <a:pt x="30824" y="580276"/>
                  </a:lnTo>
                  <a:lnTo>
                    <a:pt x="0" y="533363"/>
                  </a:lnTo>
                  <a:lnTo>
                    <a:pt x="0" y="106672"/>
                  </a:lnTo>
                  <a:lnTo>
                    <a:pt x="30824" y="59759"/>
                  </a:lnTo>
                  <a:lnTo>
                    <a:pt x="66625" y="39953"/>
                  </a:lnTo>
                  <a:lnTo>
                    <a:pt x="113590" y="23434"/>
                  </a:lnTo>
                  <a:lnTo>
                    <a:pt x="169900" y="10842"/>
                  </a:lnTo>
                  <a:lnTo>
                    <a:pt x="233734" y="2817"/>
                  </a:lnTo>
                  <a:lnTo>
                    <a:pt x="303271" y="0"/>
                  </a:lnTo>
                  <a:lnTo>
                    <a:pt x="372808" y="2817"/>
                  </a:lnTo>
                  <a:lnTo>
                    <a:pt x="436641" y="10842"/>
                  </a:lnTo>
                  <a:lnTo>
                    <a:pt x="492950" y="23434"/>
                  </a:lnTo>
                  <a:lnTo>
                    <a:pt x="539915" y="39953"/>
                  </a:lnTo>
                  <a:lnTo>
                    <a:pt x="575716" y="59759"/>
                  </a:lnTo>
                  <a:lnTo>
                    <a:pt x="606541" y="106672"/>
                  </a:lnTo>
                  <a:lnTo>
                    <a:pt x="606541" y="533363"/>
                  </a:lnTo>
                  <a:lnTo>
                    <a:pt x="575716" y="580276"/>
                  </a:lnTo>
                  <a:lnTo>
                    <a:pt x="539915" y="600082"/>
                  </a:lnTo>
                  <a:lnTo>
                    <a:pt x="492950" y="616601"/>
                  </a:lnTo>
                  <a:lnTo>
                    <a:pt x="436641" y="629194"/>
                  </a:lnTo>
                  <a:lnTo>
                    <a:pt x="372808" y="637218"/>
                  </a:lnTo>
                  <a:lnTo>
                    <a:pt x="303271" y="640036"/>
                  </a:lnTo>
                  <a:close/>
                </a:path>
              </a:pathLst>
            </a:custGeom>
            <a:solidFill>
              <a:srgbClr val="BDC8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708251" y="1599406"/>
              <a:ext cx="607060" cy="640080"/>
            </a:xfrm>
            <a:custGeom>
              <a:avLst/>
              <a:gdLst/>
              <a:ahLst/>
              <a:cxnLst/>
              <a:rect l="l" t="t" r="r" b="b"/>
              <a:pathLst>
                <a:path w="607060" h="640080">
                  <a:moveTo>
                    <a:pt x="606541" y="106672"/>
                  </a:moveTo>
                  <a:lnTo>
                    <a:pt x="598531" y="131130"/>
                  </a:lnTo>
                  <a:lnTo>
                    <a:pt x="575716" y="153583"/>
                  </a:lnTo>
                  <a:lnTo>
                    <a:pt x="539915" y="173389"/>
                  </a:lnTo>
                  <a:lnTo>
                    <a:pt x="492950" y="189909"/>
                  </a:lnTo>
                  <a:lnTo>
                    <a:pt x="436641" y="202502"/>
                  </a:lnTo>
                  <a:lnTo>
                    <a:pt x="372808" y="210527"/>
                  </a:lnTo>
                  <a:lnTo>
                    <a:pt x="303271" y="213344"/>
                  </a:lnTo>
                  <a:lnTo>
                    <a:pt x="233734" y="210527"/>
                  </a:lnTo>
                  <a:lnTo>
                    <a:pt x="169900" y="202502"/>
                  </a:lnTo>
                  <a:lnTo>
                    <a:pt x="113590" y="189909"/>
                  </a:lnTo>
                  <a:lnTo>
                    <a:pt x="66625" y="173389"/>
                  </a:lnTo>
                  <a:lnTo>
                    <a:pt x="30824" y="153583"/>
                  </a:lnTo>
                  <a:lnTo>
                    <a:pt x="8009" y="131130"/>
                  </a:lnTo>
                  <a:lnTo>
                    <a:pt x="0" y="106672"/>
                  </a:lnTo>
                </a:path>
                <a:path w="607060" h="640080">
                  <a:moveTo>
                    <a:pt x="0" y="106672"/>
                  </a:moveTo>
                  <a:lnTo>
                    <a:pt x="8009" y="82212"/>
                  </a:lnTo>
                  <a:lnTo>
                    <a:pt x="30824" y="59759"/>
                  </a:lnTo>
                  <a:lnTo>
                    <a:pt x="66625" y="39953"/>
                  </a:lnTo>
                  <a:lnTo>
                    <a:pt x="113590" y="23434"/>
                  </a:lnTo>
                  <a:lnTo>
                    <a:pt x="169900" y="10842"/>
                  </a:lnTo>
                  <a:lnTo>
                    <a:pt x="233734" y="2817"/>
                  </a:lnTo>
                  <a:lnTo>
                    <a:pt x="303271" y="0"/>
                  </a:lnTo>
                  <a:lnTo>
                    <a:pt x="372808" y="2817"/>
                  </a:lnTo>
                  <a:lnTo>
                    <a:pt x="436641" y="10842"/>
                  </a:lnTo>
                  <a:lnTo>
                    <a:pt x="492950" y="23434"/>
                  </a:lnTo>
                  <a:lnTo>
                    <a:pt x="539915" y="39953"/>
                  </a:lnTo>
                  <a:lnTo>
                    <a:pt x="575716" y="59759"/>
                  </a:lnTo>
                  <a:lnTo>
                    <a:pt x="606541" y="106672"/>
                  </a:lnTo>
                  <a:lnTo>
                    <a:pt x="606541" y="533363"/>
                  </a:lnTo>
                  <a:lnTo>
                    <a:pt x="575716" y="580276"/>
                  </a:lnTo>
                  <a:lnTo>
                    <a:pt x="539915" y="600082"/>
                  </a:lnTo>
                  <a:lnTo>
                    <a:pt x="492950" y="616601"/>
                  </a:lnTo>
                  <a:lnTo>
                    <a:pt x="436641" y="629194"/>
                  </a:lnTo>
                  <a:lnTo>
                    <a:pt x="372808" y="637218"/>
                  </a:lnTo>
                  <a:lnTo>
                    <a:pt x="303271" y="640036"/>
                  </a:lnTo>
                  <a:lnTo>
                    <a:pt x="233734" y="637218"/>
                  </a:lnTo>
                  <a:lnTo>
                    <a:pt x="169900" y="629194"/>
                  </a:lnTo>
                  <a:lnTo>
                    <a:pt x="113590" y="616601"/>
                  </a:lnTo>
                  <a:lnTo>
                    <a:pt x="66625" y="600082"/>
                  </a:lnTo>
                  <a:lnTo>
                    <a:pt x="30824" y="580276"/>
                  </a:lnTo>
                  <a:lnTo>
                    <a:pt x="0" y="533363"/>
                  </a:lnTo>
                  <a:lnTo>
                    <a:pt x="0" y="10667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2" name="object 142"/>
          <p:cNvSpPr txBox="1"/>
          <p:nvPr/>
        </p:nvSpPr>
        <p:spPr>
          <a:xfrm>
            <a:off x="877730" y="1956001"/>
            <a:ext cx="2679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Lato"/>
                <a:cs typeface="Lato"/>
              </a:rPr>
              <a:t>Store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43" name="object 143"/>
          <p:cNvGrpSpPr/>
          <p:nvPr/>
        </p:nvGrpSpPr>
        <p:grpSpPr>
          <a:xfrm>
            <a:off x="410009" y="1201467"/>
            <a:ext cx="7796530" cy="3367404"/>
            <a:chOff x="410009" y="1201467"/>
            <a:chExt cx="7796530" cy="3367404"/>
          </a:xfrm>
        </p:grpSpPr>
        <p:sp>
          <p:nvSpPr>
            <p:cNvPr id="144" name="object 144"/>
            <p:cNvSpPr/>
            <p:nvPr/>
          </p:nvSpPr>
          <p:spPr>
            <a:xfrm>
              <a:off x="414771" y="1919423"/>
              <a:ext cx="7771130" cy="2644775"/>
            </a:xfrm>
            <a:custGeom>
              <a:avLst/>
              <a:gdLst/>
              <a:ahLst/>
              <a:cxnLst/>
              <a:rect l="l" t="t" r="r" b="b"/>
              <a:pathLst>
                <a:path w="7771130" h="2644775">
                  <a:moveTo>
                    <a:pt x="293479" y="0"/>
                  </a:moveTo>
                  <a:lnTo>
                    <a:pt x="0" y="0"/>
                  </a:lnTo>
                  <a:lnTo>
                    <a:pt x="0" y="2644517"/>
                  </a:lnTo>
                  <a:lnTo>
                    <a:pt x="7770661" y="2644517"/>
                  </a:lnTo>
                  <a:lnTo>
                    <a:pt x="7770661" y="246344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8169708" y="433964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8169708" y="433964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1011522" y="1249449"/>
              <a:ext cx="5715" cy="350520"/>
            </a:xfrm>
            <a:custGeom>
              <a:avLst/>
              <a:gdLst/>
              <a:ahLst/>
              <a:cxnLst/>
              <a:rect l="l" t="t" r="r" b="b"/>
              <a:pathLst>
                <a:path w="5715" h="350519">
                  <a:moveTo>
                    <a:pt x="0" y="349956"/>
                  </a:moveTo>
                  <a:lnTo>
                    <a:pt x="541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1001205" y="120623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2" y="43462"/>
                  </a:moveTo>
                  <a:lnTo>
                    <a:pt x="0" y="42977"/>
                  </a:lnTo>
                  <a:lnTo>
                    <a:pt x="16399" y="0"/>
                  </a:lnTo>
                  <a:lnTo>
                    <a:pt x="31462" y="43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1001205" y="120623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2" y="43462"/>
                  </a:moveTo>
                  <a:lnTo>
                    <a:pt x="16399" y="0"/>
                  </a:lnTo>
                  <a:lnTo>
                    <a:pt x="0" y="42977"/>
                  </a:lnTo>
                  <a:lnTo>
                    <a:pt x="31462" y="4346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0" name="object 150"/>
          <p:cNvSpPr txBox="1"/>
          <p:nvPr/>
        </p:nvSpPr>
        <p:spPr>
          <a:xfrm>
            <a:off x="3559062" y="4357834"/>
            <a:ext cx="14789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Lato"/>
                <a:cs typeface="Lato"/>
              </a:rPr>
              <a:t>Real-time </a:t>
            </a:r>
            <a:r>
              <a:rPr dirty="0" sz="1000" spc="5">
                <a:latin typeface="Lato"/>
                <a:cs typeface="Lato"/>
              </a:rPr>
              <a:t>feature</a:t>
            </a:r>
            <a:r>
              <a:rPr dirty="0" sz="1000" spc="-150">
                <a:latin typeface="Lato"/>
                <a:cs typeface="Lato"/>
              </a:rPr>
              <a:t> </a:t>
            </a:r>
            <a:r>
              <a:rPr dirty="0" sz="1000" spc="-5">
                <a:latin typeface="Lato"/>
                <a:cs typeface="Lato"/>
              </a:rPr>
              <a:t>fetching</a:t>
            </a:r>
            <a:endParaRPr sz="1000">
              <a:latin typeface="Lato"/>
              <a:cs typeface="Lato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825357" y="1311284"/>
            <a:ext cx="2188845" cy="6686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83845" marR="1581150">
              <a:lnSpc>
                <a:spcPct val="101600"/>
              </a:lnSpc>
              <a:spcBef>
                <a:spcPts val="85"/>
              </a:spcBef>
            </a:pPr>
            <a:r>
              <a:rPr dirty="0" sz="800" spc="-5">
                <a:latin typeface="Lato"/>
                <a:cs typeface="Lato"/>
              </a:rPr>
              <a:t>Ofﬂine  </a:t>
            </a:r>
            <a:r>
              <a:rPr dirty="0" sz="800" spc="-30">
                <a:latin typeface="Lato"/>
                <a:cs typeface="Lato"/>
              </a:rPr>
              <a:t>e</a:t>
            </a:r>
            <a:r>
              <a:rPr dirty="0" sz="800" spc="15">
                <a:latin typeface="Lato"/>
                <a:cs typeface="Lato"/>
              </a:rPr>
              <a:t>xt</a:t>
            </a:r>
            <a:r>
              <a:rPr dirty="0" sz="800" spc="-10">
                <a:latin typeface="Lato"/>
                <a:cs typeface="Lato"/>
              </a:rPr>
              <a:t>r</a:t>
            </a:r>
            <a:r>
              <a:rPr dirty="0" sz="800">
                <a:latin typeface="Lato"/>
                <a:cs typeface="Lato"/>
              </a:rPr>
              <a:t>act</a:t>
            </a:r>
            <a:endParaRPr sz="8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Lato"/>
              <a:cs typeface="Lato"/>
            </a:endParaRPr>
          </a:p>
          <a:p>
            <a:pPr marL="756920">
              <a:lnSpc>
                <a:spcPts val="1070"/>
              </a:lnSpc>
            </a:pPr>
            <a:r>
              <a:rPr dirty="0" sz="1000" spc="-35">
                <a:latin typeface="Lato"/>
                <a:cs typeface="Lato"/>
              </a:rPr>
              <a:t>e</a:t>
            </a:r>
            <a:r>
              <a:rPr dirty="0" sz="1000">
                <a:latin typeface="Lato"/>
                <a:cs typeface="Lato"/>
              </a:rPr>
              <a:t>xperimentation</a:t>
            </a:r>
            <a:r>
              <a:rPr dirty="0" sz="1000" spc="-60">
                <a:latin typeface="Lato"/>
                <a:cs typeface="Lato"/>
              </a:rPr>
              <a:t>/</a:t>
            </a:r>
            <a:r>
              <a:rPr dirty="0" sz="1000" spc="-5">
                <a:latin typeface="Lato"/>
                <a:cs typeface="Lato"/>
              </a:rPr>
              <a:t>d</a:t>
            </a:r>
            <a:r>
              <a:rPr dirty="0" sz="1000" spc="-20">
                <a:latin typeface="Lato"/>
                <a:cs typeface="Lato"/>
              </a:rPr>
              <a:t>e</a:t>
            </a:r>
            <a:r>
              <a:rPr dirty="0" sz="1000" spc="-45">
                <a:latin typeface="Lato"/>
                <a:cs typeface="Lato"/>
              </a:rPr>
              <a:t>v</a:t>
            </a:r>
            <a:r>
              <a:rPr dirty="0" sz="1000" spc="-100">
                <a:latin typeface="Lato"/>
                <a:cs typeface="Lato"/>
              </a:rPr>
              <a:t>/</a:t>
            </a:r>
            <a:r>
              <a:rPr dirty="0" sz="1000" spc="5">
                <a:latin typeface="Lato"/>
                <a:cs typeface="Lato"/>
              </a:rPr>
              <a:t>test</a:t>
            </a:r>
            <a:endParaRPr sz="1000">
              <a:latin typeface="Lato"/>
              <a:cs typeface="Lato"/>
            </a:endParaRPr>
          </a:p>
          <a:p>
            <a:pPr marL="12700">
              <a:lnSpc>
                <a:spcPts val="830"/>
              </a:lnSpc>
            </a:pPr>
            <a:r>
              <a:rPr dirty="0" sz="800">
                <a:latin typeface="Lato"/>
                <a:cs typeface="Lato"/>
              </a:rPr>
              <a:t>Feature</a:t>
            </a:r>
            <a:endParaRPr sz="800">
              <a:latin typeface="Lato"/>
              <a:cs typeface="Lato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1090883" y="2306264"/>
            <a:ext cx="389255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dirty="0" sz="800">
                <a:latin typeface="Lato"/>
                <a:cs typeface="Lato"/>
              </a:rPr>
              <a:t>Batch  </a:t>
            </a:r>
            <a:r>
              <a:rPr dirty="0" sz="800" spc="-5">
                <a:latin typeface="Lato"/>
                <a:cs typeface="Lato"/>
              </a:rPr>
              <a:t>fetching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53" name="object 153"/>
          <p:cNvGrpSpPr/>
          <p:nvPr/>
        </p:nvGrpSpPr>
        <p:grpSpPr>
          <a:xfrm>
            <a:off x="2001303" y="3730317"/>
            <a:ext cx="1482725" cy="307340"/>
            <a:chOff x="2001303" y="3730317"/>
            <a:chExt cx="1482725" cy="307340"/>
          </a:xfrm>
        </p:grpSpPr>
        <p:sp>
          <p:nvSpPr>
            <p:cNvPr id="154" name="object 154"/>
            <p:cNvSpPr/>
            <p:nvPr/>
          </p:nvSpPr>
          <p:spPr>
            <a:xfrm>
              <a:off x="2006065" y="3730317"/>
              <a:ext cx="1473200" cy="307340"/>
            </a:xfrm>
            <a:custGeom>
              <a:avLst/>
              <a:gdLst/>
              <a:ahLst/>
              <a:cxnLst/>
              <a:rect l="l" t="t" r="r" b="b"/>
              <a:pathLst>
                <a:path w="1473200" h="307339">
                  <a:moveTo>
                    <a:pt x="736303" y="307024"/>
                  </a:moveTo>
                  <a:lnTo>
                    <a:pt x="656075" y="306724"/>
                  </a:lnTo>
                  <a:lnTo>
                    <a:pt x="578349" y="305844"/>
                  </a:lnTo>
                  <a:lnTo>
                    <a:pt x="503574" y="304416"/>
                  </a:lnTo>
                  <a:lnTo>
                    <a:pt x="432200" y="302471"/>
                  </a:lnTo>
                  <a:lnTo>
                    <a:pt x="364677" y="300040"/>
                  </a:lnTo>
                  <a:lnTo>
                    <a:pt x="301452" y="297154"/>
                  </a:lnTo>
                  <a:lnTo>
                    <a:pt x="242975" y="293844"/>
                  </a:lnTo>
                  <a:lnTo>
                    <a:pt x="189696" y="290141"/>
                  </a:lnTo>
                  <a:lnTo>
                    <a:pt x="142063" y="286077"/>
                  </a:lnTo>
                  <a:lnTo>
                    <a:pt x="100527" y="281683"/>
                  </a:lnTo>
                  <a:lnTo>
                    <a:pt x="37537" y="272029"/>
                  </a:lnTo>
                  <a:lnTo>
                    <a:pt x="0" y="255849"/>
                  </a:lnTo>
                  <a:lnTo>
                    <a:pt x="0" y="51174"/>
                  </a:lnTo>
                  <a:lnTo>
                    <a:pt x="37537" y="34995"/>
                  </a:lnTo>
                  <a:lnTo>
                    <a:pt x="100527" y="25340"/>
                  </a:lnTo>
                  <a:lnTo>
                    <a:pt x="142063" y="20946"/>
                  </a:lnTo>
                  <a:lnTo>
                    <a:pt x="189696" y="16882"/>
                  </a:lnTo>
                  <a:lnTo>
                    <a:pt x="242975" y="13180"/>
                  </a:lnTo>
                  <a:lnTo>
                    <a:pt x="301452" y="9870"/>
                  </a:lnTo>
                  <a:lnTo>
                    <a:pt x="364677" y="6984"/>
                  </a:lnTo>
                  <a:lnTo>
                    <a:pt x="432200" y="4552"/>
                  </a:lnTo>
                  <a:lnTo>
                    <a:pt x="503574" y="2607"/>
                  </a:lnTo>
                  <a:lnTo>
                    <a:pt x="578349" y="1179"/>
                  </a:lnTo>
                  <a:lnTo>
                    <a:pt x="656075" y="300"/>
                  </a:lnTo>
                  <a:lnTo>
                    <a:pt x="736303" y="0"/>
                  </a:lnTo>
                  <a:lnTo>
                    <a:pt x="816531" y="300"/>
                  </a:lnTo>
                  <a:lnTo>
                    <a:pt x="894257" y="1179"/>
                  </a:lnTo>
                  <a:lnTo>
                    <a:pt x="969031" y="2607"/>
                  </a:lnTo>
                  <a:lnTo>
                    <a:pt x="1040405" y="4552"/>
                  </a:lnTo>
                  <a:lnTo>
                    <a:pt x="1107928" y="6984"/>
                  </a:lnTo>
                  <a:lnTo>
                    <a:pt x="1171153" y="9870"/>
                  </a:lnTo>
                  <a:lnTo>
                    <a:pt x="1229629" y="13180"/>
                  </a:lnTo>
                  <a:lnTo>
                    <a:pt x="1282907" y="16882"/>
                  </a:lnTo>
                  <a:lnTo>
                    <a:pt x="1330539" y="20946"/>
                  </a:lnTo>
                  <a:lnTo>
                    <a:pt x="1372076" y="25340"/>
                  </a:lnTo>
                  <a:lnTo>
                    <a:pt x="1435065" y="34995"/>
                  </a:lnTo>
                  <a:lnTo>
                    <a:pt x="1472602" y="51174"/>
                  </a:lnTo>
                  <a:lnTo>
                    <a:pt x="1472602" y="255849"/>
                  </a:lnTo>
                  <a:lnTo>
                    <a:pt x="1435065" y="272029"/>
                  </a:lnTo>
                  <a:lnTo>
                    <a:pt x="1372076" y="281683"/>
                  </a:lnTo>
                  <a:lnTo>
                    <a:pt x="1330539" y="286077"/>
                  </a:lnTo>
                  <a:lnTo>
                    <a:pt x="1282907" y="290141"/>
                  </a:lnTo>
                  <a:lnTo>
                    <a:pt x="1229629" y="293844"/>
                  </a:lnTo>
                  <a:lnTo>
                    <a:pt x="1171153" y="297154"/>
                  </a:lnTo>
                  <a:lnTo>
                    <a:pt x="1107928" y="300040"/>
                  </a:lnTo>
                  <a:lnTo>
                    <a:pt x="1040405" y="302471"/>
                  </a:lnTo>
                  <a:lnTo>
                    <a:pt x="969031" y="304416"/>
                  </a:lnTo>
                  <a:lnTo>
                    <a:pt x="894257" y="305844"/>
                  </a:lnTo>
                  <a:lnTo>
                    <a:pt x="816531" y="306724"/>
                  </a:lnTo>
                  <a:lnTo>
                    <a:pt x="736303" y="307024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2006065" y="3781492"/>
              <a:ext cx="1473200" cy="51435"/>
            </a:xfrm>
            <a:custGeom>
              <a:avLst/>
              <a:gdLst/>
              <a:ahLst/>
              <a:cxnLst/>
              <a:rect l="l" t="t" r="r" b="b"/>
              <a:pathLst>
                <a:path w="1473200" h="51435">
                  <a:moveTo>
                    <a:pt x="1472602" y="0"/>
                  </a:moveTo>
                  <a:lnTo>
                    <a:pt x="1468281" y="5573"/>
                  </a:lnTo>
                  <a:lnTo>
                    <a:pt x="1455619" y="10974"/>
                  </a:lnTo>
                  <a:lnTo>
                    <a:pt x="1407067" y="21130"/>
                  </a:lnTo>
                  <a:lnTo>
                    <a:pt x="1330539" y="30217"/>
                  </a:lnTo>
                  <a:lnTo>
                    <a:pt x="1282907" y="34282"/>
                  </a:lnTo>
                  <a:lnTo>
                    <a:pt x="1229629" y="37985"/>
                  </a:lnTo>
                  <a:lnTo>
                    <a:pt x="1171153" y="41297"/>
                  </a:lnTo>
                  <a:lnTo>
                    <a:pt x="1107928" y="44185"/>
                  </a:lnTo>
                  <a:lnTo>
                    <a:pt x="1040405" y="46617"/>
                  </a:lnTo>
                  <a:lnTo>
                    <a:pt x="969031" y="48564"/>
                  </a:lnTo>
                  <a:lnTo>
                    <a:pt x="894257" y="49993"/>
                  </a:lnTo>
                  <a:lnTo>
                    <a:pt x="816531" y="50874"/>
                  </a:lnTo>
                  <a:lnTo>
                    <a:pt x="736303" y="51174"/>
                  </a:lnTo>
                  <a:lnTo>
                    <a:pt x="656075" y="50874"/>
                  </a:lnTo>
                  <a:lnTo>
                    <a:pt x="578349" y="49993"/>
                  </a:lnTo>
                  <a:lnTo>
                    <a:pt x="503574" y="48564"/>
                  </a:lnTo>
                  <a:lnTo>
                    <a:pt x="432200" y="46617"/>
                  </a:lnTo>
                  <a:lnTo>
                    <a:pt x="364677" y="44185"/>
                  </a:lnTo>
                  <a:lnTo>
                    <a:pt x="301452" y="41297"/>
                  </a:lnTo>
                  <a:lnTo>
                    <a:pt x="242975" y="37985"/>
                  </a:lnTo>
                  <a:lnTo>
                    <a:pt x="189696" y="34282"/>
                  </a:lnTo>
                  <a:lnTo>
                    <a:pt x="142063" y="30217"/>
                  </a:lnTo>
                  <a:lnTo>
                    <a:pt x="100527" y="25823"/>
                  </a:lnTo>
                  <a:lnTo>
                    <a:pt x="37537" y="16170"/>
                  </a:lnTo>
                  <a:lnTo>
                    <a:pt x="4320" y="5573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6" name="object 156"/>
          <p:cNvSpPr txBox="1"/>
          <p:nvPr/>
        </p:nvSpPr>
        <p:spPr>
          <a:xfrm>
            <a:off x="2432118" y="3830735"/>
            <a:ext cx="62166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Lato"/>
                <a:cs typeface="Lato"/>
              </a:rPr>
              <a:t>Metadata</a:t>
            </a:r>
            <a:r>
              <a:rPr dirty="0" sz="800" spc="-90">
                <a:latin typeface="Lato"/>
                <a:cs typeface="Lato"/>
              </a:rPr>
              <a:t> </a:t>
            </a:r>
            <a:r>
              <a:rPr dirty="0" sz="800" spc="-5">
                <a:latin typeface="Lato"/>
                <a:cs typeface="Lato"/>
              </a:rPr>
              <a:t>DB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57" name="object 157"/>
          <p:cNvGrpSpPr/>
          <p:nvPr/>
        </p:nvGrpSpPr>
        <p:grpSpPr>
          <a:xfrm>
            <a:off x="2721957" y="2183408"/>
            <a:ext cx="5836285" cy="1640205"/>
            <a:chOff x="2721957" y="2183408"/>
            <a:chExt cx="5836285" cy="1640205"/>
          </a:xfrm>
        </p:grpSpPr>
        <p:sp>
          <p:nvSpPr>
            <p:cNvPr id="158" name="object 158"/>
            <p:cNvSpPr/>
            <p:nvPr/>
          </p:nvSpPr>
          <p:spPr>
            <a:xfrm>
              <a:off x="2742444" y="3563992"/>
              <a:ext cx="1948814" cy="212090"/>
            </a:xfrm>
            <a:custGeom>
              <a:avLst/>
              <a:gdLst/>
              <a:ahLst/>
              <a:cxnLst/>
              <a:rect l="l" t="t" r="r" b="b"/>
              <a:pathLst>
                <a:path w="1948814" h="212089">
                  <a:moveTo>
                    <a:pt x="1948496" y="0"/>
                  </a:moveTo>
                  <a:lnTo>
                    <a:pt x="1948496" y="54599"/>
                  </a:lnTo>
                  <a:lnTo>
                    <a:pt x="0" y="54599"/>
                  </a:lnTo>
                  <a:lnTo>
                    <a:pt x="0" y="211499"/>
                  </a:lnTo>
                </a:path>
              </a:pathLst>
            </a:custGeom>
            <a:ln w="952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4675215" y="35207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4675215" y="35207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2726719" y="37754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2726719" y="37754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7830934" y="2188170"/>
              <a:ext cx="722630" cy="373380"/>
            </a:xfrm>
            <a:custGeom>
              <a:avLst/>
              <a:gdLst/>
              <a:ahLst/>
              <a:cxnLst/>
              <a:rect l="l" t="t" r="r" b="b"/>
              <a:pathLst>
                <a:path w="722629" h="373380">
                  <a:moveTo>
                    <a:pt x="204383" y="373105"/>
                  </a:moveTo>
                  <a:lnTo>
                    <a:pt x="161447" y="372451"/>
                  </a:lnTo>
                  <a:lnTo>
                    <a:pt x="113660" y="369123"/>
                  </a:lnTo>
                  <a:lnTo>
                    <a:pt x="60138" y="362760"/>
                  </a:lnTo>
                  <a:lnTo>
                    <a:pt x="0" y="352999"/>
                  </a:lnTo>
                  <a:lnTo>
                    <a:pt x="0" y="0"/>
                  </a:lnTo>
                  <a:lnTo>
                    <a:pt x="722398" y="0"/>
                  </a:lnTo>
                  <a:lnTo>
                    <a:pt x="722398" y="303134"/>
                  </a:lnTo>
                  <a:lnTo>
                    <a:pt x="662259" y="304272"/>
                  </a:lnTo>
                  <a:lnTo>
                    <a:pt x="608738" y="307446"/>
                  </a:lnTo>
                  <a:lnTo>
                    <a:pt x="560950" y="312294"/>
                  </a:lnTo>
                  <a:lnTo>
                    <a:pt x="518015" y="318452"/>
                  </a:lnTo>
                  <a:lnTo>
                    <a:pt x="479050" y="325559"/>
                  </a:lnTo>
                  <a:lnTo>
                    <a:pt x="409501" y="341170"/>
                  </a:lnTo>
                  <a:lnTo>
                    <a:pt x="377152" y="348951"/>
                  </a:lnTo>
                  <a:lnTo>
                    <a:pt x="345245" y="356230"/>
                  </a:lnTo>
                  <a:lnTo>
                    <a:pt x="312897" y="362648"/>
                  </a:lnTo>
                  <a:lnTo>
                    <a:pt x="279225" y="367841"/>
                  </a:lnTo>
                  <a:lnTo>
                    <a:pt x="243348" y="371447"/>
                  </a:lnTo>
                  <a:lnTo>
                    <a:pt x="204383" y="373105"/>
                  </a:lnTo>
                  <a:close/>
                </a:path>
              </a:pathLst>
            </a:custGeom>
            <a:solidFill>
              <a:srgbClr val="B3A7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7830934" y="2188170"/>
              <a:ext cx="722630" cy="373380"/>
            </a:xfrm>
            <a:custGeom>
              <a:avLst/>
              <a:gdLst/>
              <a:ahLst/>
              <a:cxnLst/>
              <a:rect l="l" t="t" r="r" b="b"/>
              <a:pathLst>
                <a:path w="722629" h="373380">
                  <a:moveTo>
                    <a:pt x="0" y="0"/>
                  </a:moveTo>
                  <a:lnTo>
                    <a:pt x="722398" y="0"/>
                  </a:lnTo>
                  <a:lnTo>
                    <a:pt x="722398" y="303134"/>
                  </a:lnTo>
                  <a:lnTo>
                    <a:pt x="662259" y="304272"/>
                  </a:lnTo>
                  <a:lnTo>
                    <a:pt x="608738" y="307446"/>
                  </a:lnTo>
                  <a:lnTo>
                    <a:pt x="560950" y="312294"/>
                  </a:lnTo>
                  <a:lnTo>
                    <a:pt x="518015" y="318452"/>
                  </a:lnTo>
                  <a:lnTo>
                    <a:pt x="479050" y="325559"/>
                  </a:lnTo>
                  <a:lnTo>
                    <a:pt x="409501" y="341170"/>
                  </a:lnTo>
                  <a:lnTo>
                    <a:pt x="377152" y="348951"/>
                  </a:lnTo>
                  <a:lnTo>
                    <a:pt x="345245" y="356230"/>
                  </a:lnTo>
                  <a:lnTo>
                    <a:pt x="312897" y="362648"/>
                  </a:lnTo>
                  <a:lnTo>
                    <a:pt x="279225" y="367841"/>
                  </a:lnTo>
                  <a:lnTo>
                    <a:pt x="243348" y="371447"/>
                  </a:lnTo>
                  <a:lnTo>
                    <a:pt x="204383" y="373105"/>
                  </a:lnTo>
                  <a:lnTo>
                    <a:pt x="161447" y="372451"/>
                  </a:lnTo>
                  <a:lnTo>
                    <a:pt x="113660" y="369123"/>
                  </a:lnTo>
                  <a:lnTo>
                    <a:pt x="60138" y="362760"/>
                  </a:lnTo>
                  <a:lnTo>
                    <a:pt x="0" y="352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5" name="object 165"/>
          <p:cNvSpPr txBox="1">
            <a:spLocks noGrp="1"/>
          </p:cNvSpPr>
          <p:nvPr>
            <p:ph type="title"/>
          </p:nvPr>
        </p:nvSpPr>
        <p:spPr>
          <a:xfrm>
            <a:off x="1169678" y="232812"/>
            <a:ext cx="1367790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Lato"/>
                <a:cs typeface="Lato"/>
              </a:rPr>
              <a:t>Model</a:t>
            </a:r>
            <a:r>
              <a:rPr dirty="0" sz="1400" spc="-130" b="1">
                <a:latin typeface="Lato"/>
                <a:cs typeface="Lato"/>
              </a:rPr>
              <a:t> </a:t>
            </a:r>
            <a:r>
              <a:rPr dirty="0" sz="1400" spc="10" b="1">
                <a:latin typeface="Lato"/>
                <a:cs typeface="Lato"/>
              </a:rPr>
              <a:t>validation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7343635" y="2199152"/>
            <a:ext cx="1029335" cy="271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  <a:tabLst>
                <a:tab pos="668020" algn="l"/>
              </a:tabLst>
            </a:pPr>
            <a:r>
              <a:rPr dirty="0" u="dashLo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u="dashLong" sz="800" spc="-7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T</a:t>
            </a:r>
            <a:r>
              <a:rPr dirty="0" u="dashLong" sz="800" spc="1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r</a:t>
            </a:r>
            <a:r>
              <a:rPr dirty="0" u="dashLong" sz="800" spc="5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a</a:t>
            </a:r>
            <a:r>
              <a:rPr dirty="0" sz="800">
                <a:latin typeface="Lato"/>
                <a:cs typeface="Lato"/>
              </a:rPr>
              <a:t>ined</a:t>
            </a:r>
            <a:endParaRPr sz="800">
              <a:latin typeface="Lato"/>
              <a:cs typeface="Lato"/>
            </a:endParaRPr>
          </a:p>
          <a:p>
            <a:pPr algn="r" marR="29209">
              <a:lnSpc>
                <a:spcPct val="100000"/>
              </a:lnSpc>
              <a:spcBef>
                <a:spcPts val="15"/>
              </a:spcBef>
            </a:pPr>
            <a:r>
              <a:rPr dirty="0" sz="800" spc="-5">
                <a:latin typeface="Lato"/>
                <a:cs typeface="Lato"/>
              </a:rPr>
              <a:t>Model</a:t>
            </a:r>
            <a:endParaRPr sz="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4121" y="527621"/>
            <a:ext cx="3997960" cy="824865"/>
            <a:chOff x="1594121" y="527621"/>
            <a:chExt cx="3997960" cy="824865"/>
          </a:xfrm>
        </p:grpSpPr>
        <p:sp>
          <p:nvSpPr>
            <p:cNvPr id="3" name="object 3"/>
            <p:cNvSpPr/>
            <p:nvPr/>
          </p:nvSpPr>
          <p:spPr>
            <a:xfrm>
              <a:off x="5192314" y="575608"/>
              <a:ext cx="0" cy="110489"/>
            </a:xfrm>
            <a:custGeom>
              <a:avLst/>
              <a:gdLst/>
              <a:ahLst/>
              <a:cxnLst/>
              <a:rect l="l" t="t" r="r" b="b"/>
              <a:pathLst>
                <a:path w="0" h="110490">
                  <a:moveTo>
                    <a:pt x="0" y="0"/>
                  </a:moveTo>
                  <a:lnTo>
                    <a:pt x="0" y="11000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176589" y="53238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176589" y="53238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94121" y="685618"/>
              <a:ext cx="3997960" cy="666750"/>
            </a:xfrm>
            <a:custGeom>
              <a:avLst/>
              <a:gdLst/>
              <a:ahLst/>
              <a:cxnLst/>
              <a:rect l="l" t="t" r="r" b="b"/>
              <a:pathLst>
                <a:path w="3997960" h="666750">
                  <a:moveTo>
                    <a:pt x="3997491" y="666598"/>
                  </a:moveTo>
                  <a:lnTo>
                    <a:pt x="0" y="666598"/>
                  </a:lnTo>
                  <a:lnTo>
                    <a:pt x="0" y="0"/>
                  </a:lnTo>
                  <a:lnTo>
                    <a:pt x="3997491" y="0"/>
                  </a:lnTo>
                  <a:lnTo>
                    <a:pt x="3997491" y="666598"/>
                  </a:lnTo>
                  <a:close/>
                </a:path>
              </a:pathLst>
            </a:custGeom>
            <a:solidFill>
              <a:srgbClr val="DFE9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566419" y="952900"/>
              <a:ext cx="607060" cy="346710"/>
            </a:xfrm>
            <a:custGeom>
              <a:avLst/>
              <a:gdLst/>
              <a:ahLst/>
              <a:cxnLst/>
              <a:rect l="l" t="t" r="r" b="b"/>
              <a:pathLst>
                <a:path w="607060" h="346709">
                  <a:moveTo>
                    <a:pt x="606598" y="346499"/>
                  </a:moveTo>
                  <a:lnTo>
                    <a:pt x="0" y="346499"/>
                  </a:lnTo>
                  <a:lnTo>
                    <a:pt x="0" y="0"/>
                  </a:lnTo>
                  <a:lnTo>
                    <a:pt x="606598" y="0"/>
                  </a:lnTo>
                  <a:lnTo>
                    <a:pt x="606598" y="3464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173018" y="1015150"/>
            <a:ext cx="17970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66370" algn="l"/>
              </a:tabLst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66419" y="952900"/>
            <a:ext cx="60706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algn="ctr" marL="215265" marR="207645">
              <a:lnSpc>
                <a:spcPct val="104200"/>
              </a:lnSpc>
              <a:spcBef>
                <a:spcPts val="560"/>
              </a:spcBef>
            </a:pPr>
            <a:r>
              <a:rPr dirty="0" sz="600">
                <a:latin typeface="Lato"/>
                <a:cs typeface="Lato"/>
              </a:rPr>
              <a:t>Data  </a:t>
            </a:r>
            <a:r>
              <a:rPr dirty="0" sz="600">
                <a:latin typeface="Lato"/>
                <a:cs typeface="Lato"/>
              </a:rPr>
              <a:t>Prep.</a:t>
            </a:r>
            <a:endParaRPr sz="600">
              <a:latin typeface="Lato"/>
              <a:cs typeface="La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79968" y="952858"/>
            <a:ext cx="607060" cy="346710"/>
          </a:xfrm>
          <a:custGeom>
            <a:avLst/>
            <a:gdLst/>
            <a:ahLst/>
            <a:cxnLst/>
            <a:rect l="l" t="t" r="r" b="b"/>
            <a:pathLst>
              <a:path w="607060" h="346709">
                <a:moveTo>
                  <a:pt x="6065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606598" y="0"/>
                </a:lnTo>
                <a:lnTo>
                  <a:pt x="6065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986567" y="1015112"/>
            <a:ext cx="17970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66370" algn="l"/>
              </a:tabLst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9968" y="952858"/>
            <a:ext cx="60706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68275" marR="160655" indent="27305">
              <a:lnSpc>
                <a:spcPct val="104200"/>
              </a:lnSpc>
              <a:spcBef>
                <a:spcPts val="560"/>
              </a:spcBef>
            </a:pPr>
            <a:r>
              <a:rPr dirty="0" sz="600" spc="-5">
                <a:latin typeface="Lato"/>
                <a:cs typeface="Lato"/>
              </a:rPr>
              <a:t>Model  </a:t>
            </a:r>
            <a:r>
              <a:rPr dirty="0" sz="600" spc="-55">
                <a:latin typeface="Lato"/>
                <a:cs typeface="Lato"/>
              </a:rPr>
              <a:t>T</a:t>
            </a:r>
            <a:r>
              <a:rPr dirty="0" sz="600" spc="5">
                <a:latin typeface="Lato"/>
                <a:cs typeface="Lato"/>
              </a:rPr>
              <a:t>r</a:t>
            </a:r>
            <a:r>
              <a:rPr dirty="0" sz="600">
                <a:latin typeface="Lato"/>
                <a:cs typeface="Lato"/>
              </a:rPr>
              <a:t>aining</a:t>
            </a:r>
            <a:endParaRPr sz="600">
              <a:latin typeface="Lato"/>
              <a:cs typeface="La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93541" y="952858"/>
            <a:ext cx="539750" cy="346710"/>
          </a:xfrm>
          <a:custGeom>
            <a:avLst/>
            <a:gdLst/>
            <a:ahLst/>
            <a:cxnLst/>
            <a:rect l="l" t="t" r="r" b="b"/>
            <a:pathLst>
              <a:path w="539750" h="346709">
                <a:moveTo>
                  <a:pt x="5396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539698" y="0"/>
                </a:lnTo>
                <a:lnTo>
                  <a:pt x="5396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733240" y="1015112"/>
            <a:ext cx="1619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48590" algn="l"/>
              </a:tabLst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93541" y="952858"/>
            <a:ext cx="53975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90500" marR="154940" indent="-28575">
              <a:lnSpc>
                <a:spcPct val="104200"/>
              </a:lnSpc>
              <a:spcBef>
                <a:spcPts val="560"/>
              </a:spcBef>
            </a:pPr>
            <a:r>
              <a:rPr dirty="0" sz="600" spc="-5">
                <a:latin typeface="Lato"/>
                <a:cs typeface="Lato"/>
              </a:rPr>
              <a:t>Model  </a:t>
            </a:r>
            <a:r>
              <a:rPr dirty="0" sz="600" spc="-5">
                <a:latin typeface="Lato"/>
                <a:cs typeface="Lato"/>
              </a:rPr>
              <a:t>Eval.</a:t>
            </a:r>
            <a:endParaRPr sz="6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30535" y="780168"/>
            <a:ext cx="1067435" cy="456565"/>
          </a:xfrm>
          <a:prstGeom prst="rect">
            <a:avLst/>
          </a:prstGeom>
          <a:solidFill>
            <a:srgbClr val="EFEFEF"/>
          </a:solidFill>
        </p:spPr>
        <p:txBody>
          <a:bodyPr wrap="square" lIns="0" tIns="98425" rIns="0" bIns="0" rtlCol="0" vert="horz">
            <a:spAutoFit/>
          </a:bodyPr>
          <a:lstStyle/>
          <a:p>
            <a:pPr marL="258445" marR="250190" indent="95250">
              <a:lnSpc>
                <a:spcPct val="101600"/>
              </a:lnSpc>
              <a:spcBef>
                <a:spcPts val="775"/>
              </a:spcBef>
            </a:pPr>
            <a:r>
              <a:rPr dirty="0" sz="800">
                <a:latin typeface="Lato"/>
                <a:cs typeface="Lato"/>
              </a:rPr>
              <a:t>Pipeline  </a:t>
            </a:r>
            <a:r>
              <a:rPr dirty="0" sz="800" spc="-5">
                <a:latin typeface="Lato"/>
                <a:cs typeface="Lato"/>
              </a:rPr>
              <a:t>Depl</a:t>
            </a:r>
            <a:r>
              <a:rPr dirty="0" sz="800" spc="-20">
                <a:latin typeface="Lato"/>
                <a:cs typeface="Lato"/>
              </a:rPr>
              <a:t>o</a:t>
            </a:r>
            <a:r>
              <a:rPr dirty="0" sz="800">
                <a:latin typeface="Lato"/>
                <a:cs typeface="Lato"/>
              </a:rPr>
              <a:t>yment</a:t>
            </a:r>
            <a:endParaRPr sz="800">
              <a:latin typeface="Lato"/>
              <a:cs typeface="La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0601" y="845690"/>
            <a:ext cx="774700" cy="346710"/>
          </a:xfrm>
          <a:custGeom>
            <a:avLst/>
            <a:gdLst/>
            <a:ahLst/>
            <a:cxnLst/>
            <a:rect l="l" t="t" r="r" b="b"/>
            <a:pathLst>
              <a:path w="774700" h="346709">
                <a:moveTo>
                  <a:pt x="7742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774298" y="0"/>
                </a:lnTo>
                <a:lnTo>
                  <a:pt x="774298" y="3464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30601" y="845690"/>
            <a:ext cx="774700" cy="34671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202565" marR="194310" indent="75565">
              <a:lnSpc>
                <a:spcPct val="101600"/>
              </a:lnSpc>
              <a:spcBef>
                <a:spcPts val="340"/>
              </a:spcBef>
            </a:pPr>
            <a:r>
              <a:rPr dirty="0" sz="800" spc="5">
                <a:latin typeface="Lato"/>
                <a:cs typeface="Lato"/>
              </a:rPr>
              <a:t>Data  </a:t>
            </a:r>
            <a:r>
              <a:rPr dirty="0" sz="800">
                <a:latin typeface="Lato"/>
                <a:cs typeface="Lato"/>
              </a:rPr>
              <a:t>Analysis</a:t>
            </a:r>
            <a:endParaRPr sz="8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92199" y="878351"/>
            <a:ext cx="1809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64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32286" y="998445"/>
            <a:ext cx="7081520" cy="3327400"/>
            <a:chOff x="1532286" y="998445"/>
            <a:chExt cx="7081520" cy="3327400"/>
          </a:xfrm>
        </p:grpSpPr>
        <p:sp>
          <p:nvSpPr>
            <p:cNvPr id="21" name="object 21"/>
            <p:cNvSpPr/>
            <p:nvPr/>
          </p:nvSpPr>
          <p:spPr>
            <a:xfrm>
              <a:off x="1537049" y="10032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37049" y="10032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322868" y="111041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7"/>
                  </a:moveTo>
                  <a:lnTo>
                    <a:pt x="0" y="0"/>
                  </a:lnTo>
                  <a:lnTo>
                    <a:pt x="43224" y="15734"/>
                  </a:lnTo>
                  <a:lnTo>
                    <a:pt x="0" y="314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322868" y="111041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7"/>
                  </a:moveTo>
                  <a:lnTo>
                    <a:pt x="43224" y="15734"/>
                  </a:lnTo>
                  <a:lnTo>
                    <a:pt x="0" y="0"/>
                  </a:lnTo>
                  <a:lnTo>
                    <a:pt x="0" y="3146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36416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36416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757109" y="3947867"/>
              <a:ext cx="856615" cy="378460"/>
            </a:xfrm>
            <a:custGeom>
              <a:avLst/>
              <a:gdLst/>
              <a:ahLst/>
              <a:cxnLst/>
              <a:rect l="l" t="t" r="r" b="b"/>
              <a:pathLst>
                <a:path w="856615" h="378460">
                  <a:moveTo>
                    <a:pt x="718748" y="377949"/>
                  </a:moveTo>
                  <a:lnTo>
                    <a:pt x="137799" y="377949"/>
                  </a:lnTo>
                  <a:lnTo>
                    <a:pt x="101168" y="371199"/>
                  </a:lnTo>
                  <a:lnTo>
                    <a:pt x="40362" y="322602"/>
                  </a:lnTo>
                  <a:lnTo>
                    <a:pt x="18814" y="284356"/>
                  </a:lnTo>
                  <a:lnTo>
                    <a:pt x="4922" y="239213"/>
                  </a:lnTo>
                  <a:lnTo>
                    <a:pt x="0" y="188974"/>
                  </a:lnTo>
                  <a:lnTo>
                    <a:pt x="4922" y="138735"/>
                  </a:lnTo>
                  <a:lnTo>
                    <a:pt x="18814" y="93592"/>
                  </a:lnTo>
                  <a:lnTo>
                    <a:pt x="40362" y="55346"/>
                  </a:lnTo>
                  <a:lnTo>
                    <a:pt x="68251" y="25799"/>
                  </a:lnTo>
                  <a:lnTo>
                    <a:pt x="137799" y="0"/>
                  </a:lnTo>
                  <a:lnTo>
                    <a:pt x="718748" y="0"/>
                  </a:lnTo>
                  <a:lnTo>
                    <a:pt x="788296" y="25799"/>
                  </a:lnTo>
                  <a:lnTo>
                    <a:pt x="816185" y="55346"/>
                  </a:lnTo>
                  <a:lnTo>
                    <a:pt x="837733" y="93592"/>
                  </a:lnTo>
                  <a:lnTo>
                    <a:pt x="851625" y="138735"/>
                  </a:lnTo>
                  <a:lnTo>
                    <a:pt x="856548" y="188974"/>
                  </a:lnTo>
                  <a:lnTo>
                    <a:pt x="851625" y="239213"/>
                  </a:lnTo>
                  <a:lnTo>
                    <a:pt x="837733" y="284356"/>
                  </a:lnTo>
                  <a:lnTo>
                    <a:pt x="816185" y="322602"/>
                  </a:lnTo>
                  <a:lnTo>
                    <a:pt x="788296" y="352150"/>
                  </a:lnTo>
                  <a:lnTo>
                    <a:pt x="718748" y="377949"/>
                  </a:lnTo>
                  <a:close/>
                </a:path>
              </a:pathLst>
            </a:custGeom>
            <a:solidFill>
              <a:srgbClr val="A5918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7941202" y="3996254"/>
            <a:ext cx="488950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80645" marR="5080" indent="-68580">
              <a:lnSpc>
                <a:spcPct val="101600"/>
              </a:lnSpc>
              <a:spcBef>
                <a:spcPts val="85"/>
              </a:spcBef>
            </a:pPr>
            <a:r>
              <a:rPr dirty="0" sz="800" spc="5">
                <a:latin typeface="Lato"/>
                <a:cs typeface="Lato"/>
              </a:rPr>
              <a:t>Prediction  </a:t>
            </a:r>
            <a:r>
              <a:rPr dirty="0" sz="800" spc="5">
                <a:latin typeface="Lato"/>
                <a:cs typeface="Lato"/>
              </a:rPr>
              <a:t>Service</a:t>
            </a:r>
            <a:endParaRPr sz="800">
              <a:latin typeface="Lato"/>
              <a:cs typeface="Lato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14792" y="1919423"/>
            <a:ext cx="7296150" cy="51435"/>
          </a:xfrm>
          <a:custGeom>
            <a:avLst/>
            <a:gdLst/>
            <a:ahLst/>
            <a:cxnLst/>
            <a:rect l="l" t="t" r="r" b="b"/>
            <a:pathLst>
              <a:path w="7296150" h="51435">
                <a:moveTo>
                  <a:pt x="0" y="0"/>
                </a:moveTo>
                <a:lnTo>
                  <a:pt x="7295990" y="512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654257" y="2038501"/>
            <a:ext cx="12223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Lato"/>
                <a:cs typeface="Lato"/>
              </a:rPr>
              <a:t>staging/preprod/prod</a:t>
            </a:r>
            <a:endParaRPr sz="1000">
              <a:latin typeface="Lato"/>
              <a:cs typeface="La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001261" y="251924"/>
            <a:ext cx="17145" cy="1718945"/>
          </a:xfrm>
          <a:custGeom>
            <a:avLst/>
            <a:gdLst/>
            <a:ahLst/>
            <a:cxnLst/>
            <a:rect l="l" t="t" r="r" b="b"/>
            <a:pathLst>
              <a:path w="17145" h="1718945">
                <a:moveTo>
                  <a:pt x="0" y="0"/>
                </a:moveTo>
                <a:lnTo>
                  <a:pt x="16799" y="171869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732110" y="352006"/>
            <a:ext cx="6057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5760" algn="l"/>
              </a:tabLst>
            </a:pPr>
            <a:r>
              <a:rPr dirty="0" sz="1000" spc="-5">
                <a:latin typeface="Lato"/>
                <a:cs typeface="Lato"/>
              </a:rPr>
              <a:t>ML</a:t>
            </a:r>
            <a:r>
              <a:rPr dirty="0" sz="1000" spc="-5">
                <a:latin typeface="Lato"/>
                <a:cs typeface="Lato"/>
              </a:rPr>
              <a:t>	</a:t>
            </a:r>
            <a:r>
              <a:rPr dirty="0" sz="1000" spc="-5">
                <a:latin typeface="Lato"/>
                <a:cs typeface="Lato"/>
              </a:rPr>
              <a:t>Ops</a:t>
            </a:r>
            <a:endParaRPr sz="1000">
              <a:latin typeface="Lato"/>
              <a:cs typeface="La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97020" y="701440"/>
            <a:ext cx="14338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Orchestrated</a:t>
            </a:r>
            <a:r>
              <a:rPr dirty="0" sz="1000" spc="-114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Experiment</a:t>
            </a:r>
            <a:endParaRPr sz="1000">
              <a:latin typeface="Lato"/>
              <a:cs typeface="Lato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76141" y="952858"/>
            <a:ext cx="607060" cy="346710"/>
          </a:xfrm>
          <a:custGeom>
            <a:avLst/>
            <a:gdLst/>
            <a:ahLst/>
            <a:cxnLst/>
            <a:rect l="l" t="t" r="r" b="b"/>
            <a:pathLst>
              <a:path w="607060" h="346709">
                <a:moveTo>
                  <a:pt x="6065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606598" y="0"/>
                </a:lnTo>
                <a:lnTo>
                  <a:pt x="6065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382740" y="1015112"/>
            <a:ext cx="15621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600" spc="-7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76141" y="952858"/>
            <a:ext cx="60706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33350" marR="125730" indent="87630">
              <a:lnSpc>
                <a:spcPct val="104200"/>
              </a:lnSpc>
              <a:spcBef>
                <a:spcPts val="560"/>
              </a:spcBef>
            </a:pPr>
            <a:r>
              <a:rPr dirty="0" sz="600">
                <a:latin typeface="Lato"/>
                <a:cs typeface="Lato"/>
              </a:rPr>
              <a:t>Data  </a:t>
            </a:r>
            <a:r>
              <a:rPr dirty="0" sz="600" spc="-35">
                <a:latin typeface="Lato"/>
                <a:cs typeface="Lato"/>
              </a:rPr>
              <a:t>V</a:t>
            </a:r>
            <a:r>
              <a:rPr dirty="0" sz="600">
                <a:latin typeface="Lato"/>
                <a:cs typeface="Lato"/>
              </a:rPr>
              <a:t>alidation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504432" y="952858"/>
            <a:ext cx="2957830" cy="346710"/>
            <a:chOff x="2504432" y="952858"/>
            <a:chExt cx="2957830" cy="346710"/>
          </a:xfrm>
        </p:grpSpPr>
        <p:sp>
          <p:nvSpPr>
            <p:cNvPr id="38" name="object 38"/>
            <p:cNvSpPr/>
            <p:nvPr/>
          </p:nvSpPr>
          <p:spPr>
            <a:xfrm>
              <a:off x="4865390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865390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509194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509194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922465" y="952858"/>
              <a:ext cx="539750" cy="346710"/>
            </a:xfrm>
            <a:custGeom>
              <a:avLst/>
              <a:gdLst/>
              <a:ahLst/>
              <a:cxnLst/>
              <a:rect l="l" t="t" r="r" b="b"/>
              <a:pathLst>
                <a:path w="539750" h="346709">
                  <a:moveTo>
                    <a:pt x="539698" y="346499"/>
                  </a:moveTo>
                  <a:lnTo>
                    <a:pt x="0" y="346499"/>
                  </a:lnTo>
                  <a:lnTo>
                    <a:pt x="0" y="0"/>
                  </a:lnTo>
                  <a:lnTo>
                    <a:pt x="539698" y="0"/>
                  </a:lnTo>
                  <a:lnTo>
                    <a:pt x="539698" y="3464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4922465" y="952858"/>
            <a:ext cx="53975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77800" marR="154940" indent="-15875">
              <a:lnSpc>
                <a:spcPct val="104200"/>
              </a:lnSpc>
              <a:spcBef>
                <a:spcPts val="560"/>
              </a:spcBef>
            </a:pPr>
            <a:r>
              <a:rPr dirty="0" sz="600" spc="-5">
                <a:latin typeface="Lato"/>
                <a:cs typeface="Lato"/>
              </a:rPr>
              <a:t>Model  </a:t>
            </a:r>
            <a:r>
              <a:rPr dirty="0" sz="600" spc="-35">
                <a:latin typeface="Lato"/>
                <a:cs typeface="Lato"/>
              </a:rPr>
              <a:t>V</a:t>
            </a:r>
            <a:r>
              <a:rPr dirty="0" sz="600">
                <a:latin typeface="Lato"/>
                <a:cs typeface="Lato"/>
              </a:rPr>
              <a:t>alid.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914153" y="2731944"/>
            <a:ext cx="5553710" cy="775335"/>
            <a:chOff x="1914153" y="2731944"/>
            <a:chExt cx="5553710" cy="775335"/>
          </a:xfrm>
        </p:grpSpPr>
        <p:sp>
          <p:nvSpPr>
            <p:cNvPr id="45" name="object 45"/>
            <p:cNvSpPr/>
            <p:nvPr/>
          </p:nvSpPr>
          <p:spPr>
            <a:xfrm>
              <a:off x="1914153" y="2731944"/>
              <a:ext cx="5553710" cy="775335"/>
            </a:xfrm>
            <a:custGeom>
              <a:avLst/>
              <a:gdLst/>
              <a:ahLst/>
              <a:cxnLst/>
              <a:rect l="l" t="t" r="r" b="b"/>
              <a:pathLst>
                <a:path w="5553709" h="775335">
                  <a:moveTo>
                    <a:pt x="5553581" y="774898"/>
                  </a:moveTo>
                  <a:lnTo>
                    <a:pt x="0" y="774898"/>
                  </a:lnTo>
                  <a:lnTo>
                    <a:pt x="0" y="0"/>
                  </a:lnTo>
                  <a:lnTo>
                    <a:pt x="5553581" y="0"/>
                  </a:lnTo>
                  <a:lnTo>
                    <a:pt x="5553581" y="774898"/>
                  </a:lnTo>
                  <a:close/>
                </a:path>
              </a:pathLst>
            </a:custGeom>
            <a:solidFill>
              <a:srgbClr val="DFE9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872255" y="3005950"/>
              <a:ext cx="1647825" cy="456565"/>
            </a:xfrm>
            <a:custGeom>
              <a:avLst/>
              <a:gdLst/>
              <a:ahLst/>
              <a:cxnLst/>
              <a:rect l="l" t="t" r="r" b="b"/>
              <a:pathLst>
                <a:path w="1647825" h="456564">
                  <a:moveTo>
                    <a:pt x="714298" y="0"/>
                  </a:moveTo>
                  <a:lnTo>
                    <a:pt x="0" y="0"/>
                  </a:lnTo>
                  <a:lnTo>
                    <a:pt x="0" y="456298"/>
                  </a:lnTo>
                  <a:lnTo>
                    <a:pt x="714298" y="456298"/>
                  </a:lnTo>
                  <a:lnTo>
                    <a:pt x="714298" y="0"/>
                  </a:lnTo>
                  <a:close/>
                </a:path>
                <a:path w="1647825" h="456564">
                  <a:moveTo>
                    <a:pt x="1647431" y="0"/>
                  </a:moveTo>
                  <a:lnTo>
                    <a:pt x="933132" y="0"/>
                  </a:lnTo>
                  <a:lnTo>
                    <a:pt x="933132" y="456298"/>
                  </a:lnTo>
                  <a:lnTo>
                    <a:pt x="1647431" y="456298"/>
                  </a:lnTo>
                  <a:lnTo>
                    <a:pt x="1647431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4085165" y="3083478"/>
            <a:ext cx="1292860" cy="29591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 indent="8890">
              <a:lnSpc>
                <a:spcPts val="1050"/>
              </a:lnSpc>
              <a:spcBef>
                <a:spcPts val="160"/>
              </a:spcBef>
              <a:tabLst>
                <a:tab pos="501015" algn="l"/>
                <a:tab pos="688975" algn="l"/>
                <a:tab pos="875030" algn="l"/>
                <a:tab pos="916305" algn="l"/>
              </a:tabLst>
            </a:pPr>
            <a:r>
              <a:rPr dirty="0" sz="900" spc="5">
                <a:latin typeface="Lato"/>
                <a:cs typeface="Lato"/>
              </a:rPr>
              <a:t>Data	</a:t>
            </a:r>
            <a:r>
              <a:rPr dirty="0" u="sng" sz="900" spc="5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 	</a:t>
            </a:r>
            <a:r>
              <a:rPr dirty="0" sz="900" spc="5">
                <a:latin typeface="Lato"/>
                <a:cs typeface="Lato"/>
              </a:rPr>
              <a:t>		</a:t>
            </a:r>
            <a:r>
              <a:rPr dirty="0" sz="900" spc="-5">
                <a:latin typeface="Lato"/>
                <a:cs typeface="Lato"/>
              </a:rPr>
              <a:t>Model  </a:t>
            </a:r>
            <a:r>
              <a:rPr dirty="0" sz="900">
                <a:latin typeface="Lato"/>
                <a:cs typeface="Lato"/>
              </a:rPr>
              <a:t>Prep.</a:t>
            </a:r>
            <a:r>
              <a:rPr dirty="0" sz="900">
                <a:latin typeface="Lato"/>
                <a:cs typeface="Lato"/>
              </a:rPr>
              <a:t>			</a:t>
            </a:r>
            <a:r>
              <a:rPr dirty="0" sz="900" spc="-80">
                <a:latin typeface="Lato"/>
                <a:cs typeface="Lato"/>
              </a:rPr>
              <a:t>T</a:t>
            </a:r>
            <a:r>
              <a:rPr dirty="0" sz="900" spc="15">
                <a:latin typeface="Lato"/>
                <a:cs typeface="Lato"/>
              </a:rPr>
              <a:t>r</a:t>
            </a:r>
            <a:r>
              <a:rPr dirty="0" sz="900">
                <a:latin typeface="Lato"/>
                <a:cs typeface="Lato"/>
              </a:rPr>
              <a:t>aining</a:t>
            </a:r>
            <a:endParaRPr sz="900">
              <a:latin typeface="Lato"/>
              <a:cs typeface="Lato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738488" y="3005944"/>
            <a:ext cx="714375" cy="456565"/>
          </a:xfrm>
          <a:custGeom>
            <a:avLst/>
            <a:gdLst/>
            <a:ahLst/>
            <a:cxnLst/>
            <a:rect l="l" t="t" r="r" b="b"/>
            <a:pathLst>
              <a:path w="714375" h="456564">
                <a:moveTo>
                  <a:pt x="714298" y="456299"/>
                </a:moveTo>
                <a:lnTo>
                  <a:pt x="0" y="456299"/>
                </a:lnTo>
                <a:lnTo>
                  <a:pt x="0" y="0"/>
                </a:lnTo>
                <a:lnTo>
                  <a:pt x="714298" y="0"/>
                </a:lnTo>
                <a:lnTo>
                  <a:pt x="714298" y="456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5506989" y="3083478"/>
            <a:ext cx="1146810" cy="295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065"/>
              </a:lnSpc>
              <a:spcBef>
                <a:spcPts val="100"/>
              </a:spcBef>
              <a:tabLst>
                <a:tab pos="187325" algn="l"/>
                <a:tab pos="414655" algn="l"/>
                <a:tab pos="932815" algn="l"/>
                <a:tab pos="1120775" algn="l"/>
              </a:tabLst>
            </a:pPr>
            <a:r>
              <a:rPr dirty="0" u="sng" sz="9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900">
                <a:latin typeface="Times New Roman"/>
                <a:cs typeface="Times New Roman"/>
              </a:rPr>
              <a:t>	</a:t>
            </a:r>
            <a:r>
              <a:rPr dirty="0" sz="900" spc="-5">
                <a:latin typeface="Lato"/>
                <a:cs typeface="Lato"/>
              </a:rPr>
              <a:t>Model	</a:t>
            </a:r>
            <a:r>
              <a:rPr dirty="0" u="sng" sz="9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900">
              <a:latin typeface="Times New Roman"/>
              <a:cs typeface="Times New Roman"/>
            </a:endParaRPr>
          </a:p>
          <a:p>
            <a:pPr algn="ctr" marL="30480">
              <a:lnSpc>
                <a:spcPts val="1065"/>
              </a:lnSpc>
            </a:pPr>
            <a:r>
              <a:rPr dirty="0" sz="900">
                <a:latin typeface="Lato"/>
                <a:cs typeface="Lato"/>
              </a:rPr>
              <a:t>Eval.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939169" y="3005944"/>
            <a:ext cx="2790190" cy="456565"/>
            <a:chOff x="2939169" y="3005944"/>
            <a:chExt cx="2790190" cy="456565"/>
          </a:xfrm>
        </p:grpSpPr>
        <p:sp>
          <p:nvSpPr>
            <p:cNvPr id="51" name="object 51"/>
            <p:cNvSpPr/>
            <p:nvPr/>
          </p:nvSpPr>
          <p:spPr>
            <a:xfrm>
              <a:off x="4748115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748115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681238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5681238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939169" y="3005944"/>
              <a:ext cx="714375" cy="456565"/>
            </a:xfrm>
            <a:custGeom>
              <a:avLst/>
              <a:gdLst/>
              <a:ahLst/>
              <a:cxnLst/>
              <a:rect l="l" t="t" r="r" b="b"/>
              <a:pathLst>
                <a:path w="714375" h="456564">
                  <a:moveTo>
                    <a:pt x="714298" y="456299"/>
                  </a:moveTo>
                  <a:lnTo>
                    <a:pt x="0" y="456299"/>
                  </a:lnTo>
                  <a:lnTo>
                    <a:pt x="0" y="0"/>
                  </a:lnTo>
                  <a:lnTo>
                    <a:pt x="714298" y="0"/>
                  </a:lnTo>
                  <a:lnTo>
                    <a:pt x="714298" y="456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3029416" y="3083478"/>
            <a:ext cx="824865" cy="295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4145">
              <a:lnSpc>
                <a:spcPts val="1065"/>
              </a:lnSpc>
              <a:spcBef>
                <a:spcPts val="100"/>
              </a:spcBef>
              <a:tabLst>
                <a:tab pos="623570" algn="l"/>
                <a:tab pos="811530" algn="l"/>
              </a:tabLst>
            </a:pPr>
            <a:r>
              <a:rPr dirty="0" sz="900" spc="5">
                <a:latin typeface="Lato"/>
                <a:cs typeface="Lato"/>
              </a:rPr>
              <a:t>Data	</a:t>
            </a:r>
            <a:r>
              <a:rPr dirty="0" u="sng" sz="900" spc="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1065"/>
              </a:lnSpc>
            </a:pPr>
            <a:r>
              <a:rPr dirty="0" sz="900">
                <a:latin typeface="Lato"/>
                <a:cs typeface="Lato"/>
              </a:rPr>
              <a:t>Validation</a:t>
            </a:r>
            <a:endParaRPr sz="900">
              <a:latin typeface="Lato"/>
              <a:cs typeface="Lato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636634" y="2891269"/>
            <a:ext cx="1097915" cy="456565"/>
          </a:xfrm>
          <a:custGeom>
            <a:avLst/>
            <a:gdLst/>
            <a:ahLst/>
            <a:cxnLst/>
            <a:rect l="l" t="t" r="r" b="b"/>
            <a:pathLst>
              <a:path w="1097915" h="456564">
                <a:moveTo>
                  <a:pt x="1097397" y="456299"/>
                </a:moveTo>
                <a:lnTo>
                  <a:pt x="0" y="456299"/>
                </a:lnTo>
                <a:lnTo>
                  <a:pt x="0" y="0"/>
                </a:lnTo>
                <a:lnTo>
                  <a:pt x="1097397" y="0"/>
                </a:lnTo>
                <a:lnTo>
                  <a:pt x="1097397" y="456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7636634" y="2891269"/>
            <a:ext cx="1097915" cy="45656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360045" marR="272415" indent="-80645">
              <a:lnSpc>
                <a:spcPts val="1050"/>
              </a:lnSpc>
              <a:spcBef>
                <a:spcPts val="770"/>
              </a:spcBef>
            </a:pPr>
            <a:r>
              <a:rPr dirty="0" sz="900">
                <a:latin typeface="Lato"/>
                <a:cs typeface="Lato"/>
              </a:rPr>
              <a:t>CD:</a:t>
            </a:r>
            <a:r>
              <a:rPr dirty="0" sz="900" spc="-120">
                <a:latin typeface="Lato"/>
                <a:cs typeface="Lato"/>
              </a:rPr>
              <a:t> </a:t>
            </a:r>
            <a:r>
              <a:rPr dirty="0" sz="900" spc="-5">
                <a:latin typeface="Lato"/>
                <a:cs typeface="Lato"/>
              </a:rPr>
              <a:t>Model  </a:t>
            </a:r>
            <a:r>
              <a:rPr dirty="0" sz="900">
                <a:latin typeface="Lato"/>
                <a:cs typeface="Lato"/>
              </a:rPr>
              <a:t>Serving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810254" y="3213605"/>
            <a:ext cx="2852420" cy="41275"/>
            <a:chOff x="3810254" y="3213605"/>
            <a:chExt cx="2852420" cy="41275"/>
          </a:xfrm>
        </p:grpSpPr>
        <p:sp>
          <p:nvSpPr>
            <p:cNvPr id="60" name="object 60"/>
            <p:cNvSpPr/>
            <p:nvPr/>
          </p:nvSpPr>
          <p:spPr>
            <a:xfrm>
              <a:off x="6614336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6614336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815017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815017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6671586" y="3005944"/>
            <a:ext cx="714375" cy="45656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97790" rIns="0" bIns="0" rtlCol="0" vert="horz">
            <a:spAutoFit/>
          </a:bodyPr>
          <a:lstStyle/>
          <a:p>
            <a:pPr marL="219075" marR="188595" indent="-23495">
              <a:lnSpc>
                <a:spcPts val="1050"/>
              </a:lnSpc>
              <a:spcBef>
                <a:spcPts val="770"/>
              </a:spcBef>
            </a:pPr>
            <a:r>
              <a:rPr dirty="0" sz="900" spc="-5">
                <a:latin typeface="Lato"/>
                <a:cs typeface="Lato"/>
              </a:rPr>
              <a:t>Model  </a:t>
            </a:r>
            <a:r>
              <a:rPr dirty="0" sz="900" spc="-10">
                <a:latin typeface="Lato"/>
                <a:cs typeface="Lato"/>
              </a:rPr>
              <a:t>Valid.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7462972" y="3098906"/>
            <a:ext cx="165100" cy="41275"/>
            <a:chOff x="7462972" y="3098906"/>
            <a:chExt cx="165100" cy="41275"/>
          </a:xfrm>
        </p:grpSpPr>
        <p:sp>
          <p:nvSpPr>
            <p:cNvPr id="66" name="object 66"/>
            <p:cNvSpPr/>
            <p:nvPr/>
          </p:nvSpPr>
          <p:spPr>
            <a:xfrm>
              <a:off x="7467734" y="3119393"/>
              <a:ext cx="111760" cy="0"/>
            </a:xfrm>
            <a:custGeom>
              <a:avLst/>
              <a:gdLst/>
              <a:ahLst/>
              <a:cxnLst/>
              <a:rect l="l" t="t" r="r" b="b"/>
              <a:pathLst>
                <a:path w="111759" h="0">
                  <a:moveTo>
                    <a:pt x="0" y="0"/>
                  </a:moveTo>
                  <a:lnTo>
                    <a:pt x="1117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7579484" y="31036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579484" y="31036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2546157" y="2810564"/>
            <a:ext cx="112776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Lato"/>
                <a:cs typeface="Lato"/>
              </a:rPr>
              <a:t>Automated</a:t>
            </a:r>
            <a:r>
              <a:rPr dirty="0" sz="1000" spc="-114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Pipeline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819395" y="1231705"/>
            <a:ext cx="7386955" cy="2707005"/>
            <a:chOff x="819395" y="1231705"/>
            <a:chExt cx="7386955" cy="2707005"/>
          </a:xfrm>
        </p:grpSpPr>
        <p:sp>
          <p:nvSpPr>
            <p:cNvPr id="71" name="object 71"/>
            <p:cNvSpPr/>
            <p:nvPr/>
          </p:nvSpPr>
          <p:spPr>
            <a:xfrm>
              <a:off x="4690990" y="1236467"/>
              <a:ext cx="3494404" cy="2654300"/>
            </a:xfrm>
            <a:custGeom>
              <a:avLst/>
              <a:gdLst/>
              <a:ahLst/>
              <a:cxnLst/>
              <a:rect l="l" t="t" r="r" b="b"/>
              <a:pathLst>
                <a:path w="3494404" h="2654300">
                  <a:moveTo>
                    <a:pt x="3473093" y="0"/>
                  </a:moveTo>
                  <a:lnTo>
                    <a:pt x="3473093" y="747748"/>
                  </a:lnTo>
                  <a:lnTo>
                    <a:pt x="0" y="747748"/>
                  </a:lnTo>
                  <a:lnTo>
                    <a:pt x="0" y="1438352"/>
                  </a:lnTo>
                </a:path>
                <a:path w="3494404" h="2654300">
                  <a:moveTo>
                    <a:pt x="3494342" y="2111100"/>
                  </a:moveTo>
                  <a:lnTo>
                    <a:pt x="3494342" y="26542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8169608" y="38907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8169608" y="38907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675265" y="26748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4675265" y="26748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675894" y="3119468"/>
              <a:ext cx="181610" cy="0"/>
            </a:xfrm>
            <a:custGeom>
              <a:avLst/>
              <a:gdLst/>
              <a:ahLst/>
              <a:cxnLst/>
              <a:rect l="l" t="t" r="r" b="b"/>
              <a:pathLst>
                <a:path w="181610" h="0">
                  <a:moveTo>
                    <a:pt x="0" y="0"/>
                  </a:moveTo>
                  <a:lnTo>
                    <a:pt x="1810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856943" y="31037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856943" y="31037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819395" y="2930469"/>
              <a:ext cx="856615" cy="378460"/>
            </a:xfrm>
            <a:custGeom>
              <a:avLst/>
              <a:gdLst/>
              <a:ahLst/>
              <a:cxnLst/>
              <a:rect l="l" t="t" r="r" b="b"/>
              <a:pathLst>
                <a:path w="856614" h="378460">
                  <a:moveTo>
                    <a:pt x="428249" y="377999"/>
                  </a:moveTo>
                  <a:lnTo>
                    <a:pt x="364965" y="375949"/>
                  </a:lnTo>
                  <a:lnTo>
                    <a:pt x="304564" y="369996"/>
                  </a:lnTo>
                  <a:lnTo>
                    <a:pt x="247709" y="360432"/>
                  </a:lnTo>
                  <a:lnTo>
                    <a:pt x="195062" y="347548"/>
                  </a:lnTo>
                  <a:lnTo>
                    <a:pt x="147285" y="331638"/>
                  </a:lnTo>
                  <a:lnTo>
                    <a:pt x="105041" y="312994"/>
                  </a:lnTo>
                  <a:lnTo>
                    <a:pt x="68993" y="291908"/>
                  </a:lnTo>
                  <a:lnTo>
                    <a:pt x="18131" y="243582"/>
                  </a:lnTo>
                  <a:lnTo>
                    <a:pt x="0" y="188999"/>
                  </a:lnTo>
                  <a:lnTo>
                    <a:pt x="4643" y="161072"/>
                  </a:lnTo>
                  <a:lnTo>
                    <a:pt x="39802" y="109325"/>
                  </a:lnTo>
                  <a:lnTo>
                    <a:pt x="105041" y="65004"/>
                  </a:lnTo>
                  <a:lnTo>
                    <a:pt x="147285" y="46360"/>
                  </a:lnTo>
                  <a:lnTo>
                    <a:pt x="195062" y="30450"/>
                  </a:lnTo>
                  <a:lnTo>
                    <a:pt x="247709" y="17567"/>
                  </a:lnTo>
                  <a:lnTo>
                    <a:pt x="304564" y="8002"/>
                  </a:lnTo>
                  <a:lnTo>
                    <a:pt x="364965" y="2049"/>
                  </a:lnTo>
                  <a:lnTo>
                    <a:pt x="428249" y="0"/>
                  </a:lnTo>
                  <a:lnTo>
                    <a:pt x="491532" y="2049"/>
                  </a:lnTo>
                  <a:lnTo>
                    <a:pt x="551932" y="8002"/>
                  </a:lnTo>
                  <a:lnTo>
                    <a:pt x="608787" y="17567"/>
                  </a:lnTo>
                  <a:lnTo>
                    <a:pt x="661434" y="30450"/>
                  </a:lnTo>
                  <a:lnTo>
                    <a:pt x="709211" y="46360"/>
                  </a:lnTo>
                  <a:lnTo>
                    <a:pt x="751455" y="65004"/>
                  </a:lnTo>
                  <a:lnTo>
                    <a:pt x="787504" y="86090"/>
                  </a:lnTo>
                  <a:lnTo>
                    <a:pt x="838366" y="134416"/>
                  </a:lnTo>
                  <a:lnTo>
                    <a:pt x="856498" y="188999"/>
                  </a:lnTo>
                  <a:lnTo>
                    <a:pt x="851854" y="216927"/>
                  </a:lnTo>
                  <a:lnTo>
                    <a:pt x="816695" y="268674"/>
                  </a:lnTo>
                  <a:lnTo>
                    <a:pt x="751455" y="312994"/>
                  </a:lnTo>
                  <a:lnTo>
                    <a:pt x="709211" y="331638"/>
                  </a:lnTo>
                  <a:lnTo>
                    <a:pt x="661434" y="347548"/>
                  </a:lnTo>
                  <a:lnTo>
                    <a:pt x="608787" y="360432"/>
                  </a:lnTo>
                  <a:lnTo>
                    <a:pt x="551932" y="369996"/>
                  </a:lnTo>
                  <a:lnTo>
                    <a:pt x="491532" y="375949"/>
                  </a:lnTo>
                  <a:lnTo>
                    <a:pt x="428249" y="377999"/>
                  </a:lnTo>
                  <a:close/>
                </a:path>
              </a:pathLst>
            </a:custGeom>
            <a:solidFill>
              <a:srgbClr val="BDC8C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1076707" y="3040790"/>
            <a:ext cx="3429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70">
                <a:latin typeface="Lato"/>
                <a:cs typeface="Lato"/>
              </a:rPr>
              <a:t>T</a:t>
            </a:r>
            <a:r>
              <a:rPr dirty="0" sz="800" spc="5">
                <a:latin typeface="Lato"/>
                <a:cs typeface="Lato"/>
              </a:rPr>
              <a:t>rigger</a:t>
            </a:r>
            <a:endParaRPr sz="800">
              <a:latin typeface="Lato"/>
              <a:cs typeface="Lato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805140" y="211524"/>
            <a:ext cx="774700" cy="307340"/>
          </a:xfrm>
          <a:prstGeom prst="rect">
            <a:avLst/>
          </a:prstGeom>
          <a:solidFill>
            <a:srgbClr val="EFEFEF"/>
          </a:solidFill>
        </p:spPr>
        <p:txBody>
          <a:bodyPr wrap="square" lIns="0" tIns="23495" rIns="0" bIns="0" rtlCol="0" vert="horz">
            <a:spAutoFit/>
          </a:bodyPr>
          <a:lstStyle/>
          <a:p>
            <a:pPr marL="202565" marR="194310" indent="41275">
              <a:lnSpc>
                <a:spcPct val="101600"/>
              </a:lnSpc>
              <a:spcBef>
                <a:spcPts val="185"/>
              </a:spcBef>
            </a:pP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>
                <a:latin typeface="Lato"/>
                <a:cs typeface="Lato"/>
              </a:rPr>
              <a:t>Analysis</a:t>
            </a:r>
            <a:endParaRPr sz="800">
              <a:latin typeface="Lato"/>
              <a:cs typeface="Lato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142216" y="3919666"/>
            <a:ext cx="1097915" cy="43497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86995" rIns="0" bIns="0" rtlCol="0" vert="horz">
            <a:spAutoFit/>
          </a:bodyPr>
          <a:lstStyle/>
          <a:p>
            <a:pPr marL="266065" marR="215265" indent="-43180">
              <a:lnSpc>
                <a:spcPts val="1050"/>
              </a:lnSpc>
              <a:spcBef>
                <a:spcPts val="685"/>
              </a:spcBef>
            </a:pPr>
            <a:r>
              <a:rPr dirty="0" sz="900" spc="-10">
                <a:latin typeface="Lato"/>
                <a:cs typeface="Lato"/>
              </a:rPr>
              <a:t>P</a:t>
            </a:r>
            <a:r>
              <a:rPr dirty="0" sz="900">
                <a:latin typeface="Lato"/>
                <a:cs typeface="Lato"/>
              </a:rPr>
              <a:t>erformance  </a:t>
            </a:r>
            <a:r>
              <a:rPr dirty="0" sz="900">
                <a:latin typeface="Lato"/>
                <a:cs typeface="Lato"/>
              </a:rPr>
              <a:t>Monitoring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1227015" y="2071348"/>
            <a:ext cx="6535420" cy="2086610"/>
            <a:chOff x="1227015" y="2071348"/>
            <a:chExt cx="6535420" cy="2086610"/>
          </a:xfrm>
        </p:grpSpPr>
        <p:sp>
          <p:nvSpPr>
            <p:cNvPr id="84" name="object 84"/>
            <p:cNvSpPr/>
            <p:nvPr/>
          </p:nvSpPr>
          <p:spPr>
            <a:xfrm>
              <a:off x="5296664" y="4136841"/>
              <a:ext cx="2460625" cy="635"/>
            </a:xfrm>
            <a:custGeom>
              <a:avLst/>
              <a:gdLst/>
              <a:ahLst/>
              <a:cxnLst/>
              <a:rect l="l" t="t" r="r" b="b"/>
              <a:pathLst>
                <a:path w="2460625" h="635">
                  <a:moveTo>
                    <a:pt x="2460445" y="0"/>
                  </a:moveTo>
                  <a:lnTo>
                    <a:pt x="1201722" y="0"/>
                  </a:lnTo>
                  <a:lnTo>
                    <a:pt x="1201722" y="599"/>
                  </a:lnTo>
                  <a:lnTo>
                    <a:pt x="0" y="5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5253439" y="41217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5253439" y="41217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247509" y="3365718"/>
              <a:ext cx="2894965" cy="771525"/>
            </a:xfrm>
            <a:custGeom>
              <a:avLst/>
              <a:gdLst/>
              <a:ahLst/>
              <a:cxnLst/>
              <a:rect l="l" t="t" r="r" b="b"/>
              <a:pathLst>
                <a:path w="2894965" h="771525">
                  <a:moveTo>
                    <a:pt x="2894706" y="771148"/>
                  </a:moveTo>
                  <a:lnTo>
                    <a:pt x="0" y="771148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231777" y="33224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0" y="43224"/>
                  </a:lnTo>
                  <a:lnTo>
                    <a:pt x="15732" y="0"/>
                  </a:lnTo>
                  <a:lnTo>
                    <a:pt x="3146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231777" y="33224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15732" y="0"/>
                  </a:lnTo>
                  <a:lnTo>
                    <a:pt x="0" y="43224"/>
                  </a:lnTo>
                  <a:lnTo>
                    <a:pt x="3146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6701361" y="2071348"/>
              <a:ext cx="655320" cy="497205"/>
            </a:xfrm>
            <a:custGeom>
              <a:avLst/>
              <a:gdLst/>
              <a:ahLst/>
              <a:cxnLst/>
              <a:rect l="l" t="t" r="r" b="b"/>
              <a:pathLst>
                <a:path w="655320" h="497205">
                  <a:moveTo>
                    <a:pt x="327499" y="497021"/>
                  </a:moveTo>
                  <a:lnTo>
                    <a:pt x="252406" y="494834"/>
                  </a:lnTo>
                  <a:lnTo>
                    <a:pt x="183472" y="488604"/>
                  </a:lnTo>
                  <a:lnTo>
                    <a:pt x="122664" y="478827"/>
                  </a:lnTo>
                  <a:lnTo>
                    <a:pt x="71947" y="466000"/>
                  </a:lnTo>
                  <a:lnTo>
                    <a:pt x="33287" y="450620"/>
                  </a:lnTo>
                  <a:lnTo>
                    <a:pt x="0" y="414186"/>
                  </a:lnTo>
                  <a:lnTo>
                    <a:pt x="0" y="82837"/>
                  </a:lnTo>
                  <a:lnTo>
                    <a:pt x="33287" y="46407"/>
                  </a:lnTo>
                  <a:lnTo>
                    <a:pt x="71947" y="31026"/>
                  </a:lnTo>
                  <a:lnTo>
                    <a:pt x="122664" y="18198"/>
                  </a:lnTo>
                  <a:lnTo>
                    <a:pt x="183472" y="8419"/>
                  </a:lnTo>
                  <a:lnTo>
                    <a:pt x="252406" y="2187"/>
                  </a:lnTo>
                  <a:lnTo>
                    <a:pt x="327499" y="0"/>
                  </a:lnTo>
                  <a:lnTo>
                    <a:pt x="402583" y="2187"/>
                  </a:lnTo>
                  <a:lnTo>
                    <a:pt x="471510" y="8419"/>
                  </a:lnTo>
                  <a:lnTo>
                    <a:pt x="532313" y="18198"/>
                  </a:lnTo>
                  <a:lnTo>
                    <a:pt x="583028" y="31026"/>
                  </a:lnTo>
                  <a:lnTo>
                    <a:pt x="621687" y="46407"/>
                  </a:lnTo>
                  <a:lnTo>
                    <a:pt x="654973" y="82837"/>
                  </a:lnTo>
                  <a:lnTo>
                    <a:pt x="654973" y="414186"/>
                  </a:lnTo>
                  <a:lnTo>
                    <a:pt x="621687" y="450620"/>
                  </a:lnTo>
                  <a:lnTo>
                    <a:pt x="583028" y="466000"/>
                  </a:lnTo>
                  <a:lnTo>
                    <a:pt x="532313" y="478827"/>
                  </a:lnTo>
                  <a:lnTo>
                    <a:pt x="471510" y="488604"/>
                  </a:lnTo>
                  <a:lnTo>
                    <a:pt x="402583" y="494834"/>
                  </a:lnTo>
                  <a:lnTo>
                    <a:pt x="327499" y="497021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6701361" y="2154185"/>
              <a:ext cx="655320" cy="83185"/>
            </a:xfrm>
            <a:custGeom>
              <a:avLst/>
              <a:gdLst/>
              <a:ahLst/>
              <a:cxnLst/>
              <a:rect l="l" t="t" r="r" b="b"/>
              <a:pathLst>
                <a:path w="655320" h="83185">
                  <a:moveTo>
                    <a:pt x="654973" y="0"/>
                  </a:moveTo>
                  <a:lnTo>
                    <a:pt x="646324" y="18993"/>
                  </a:lnTo>
                  <a:lnTo>
                    <a:pt x="621687" y="36429"/>
                  </a:lnTo>
                  <a:lnTo>
                    <a:pt x="583028" y="51810"/>
                  </a:lnTo>
                  <a:lnTo>
                    <a:pt x="532313" y="64638"/>
                  </a:lnTo>
                  <a:lnTo>
                    <a:pt x="471510" y="74417"/>
                  </a:lnTo>
                  <a:lnTo>
                    <a:pt x="402583" y="80649"/>
                  </a:lnTo>
                  <a:lnTo>
                    <a:pt x="327499" y="82837"/>
                  </a:lnTo>
                  <a:lnTo>
                    <a:pt x="252406" y="80649"/>
                  </a:lnTo>
                  <a:lnTo>
                    <a:pt x="183472" y="74417"/>
                  </a:lnTo>
                  <a:lnTo>
                    <a:pt x="122664" y="64638"/>
                  </a:lnTo>
                  <a:lnTo>
                    <a:pt x="71947" y="51810"/>
                  </a:lnTo>
                  <a:lnTo>
                    <a:pt x="33287" y="36429"/>
                  </a:lnTo>
                  <a:lnTo>
                    <a:pt x="8649" y="18993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/>
          <p:cNvSpPr txBox="1"/>
          <p:nvPr/>
        </p:nvSpPr>
        <p:spPr>
          <a:xfrm>
            <a:off x="6830559" y="2220694"/>
            <a:ext cx="397510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20320">
              <a:lnSpc>
                <a:spcPct val="101600"/>
              </a:lnSpc>
              <a:spcBef>
                <a:spcPts val="85"/>
              </a:spcBef>
            </a:pPr>
            <a:r>
              <a:rPr dirty="0" sz="800" spc="-5">
                <a:latin typeface="Lato"/>
                <a:cs typeface="Lato"/>
              </a:rPr>
              <a:t>Models  </a:t>
            </a:r>
            <a:r>
              <a:rPr dirty="0" sz="800" spc="5">
                <a:latin typeface="Lato"/>
                <a:cs typeface="Lato"/>
              </a:rPr>
              <a:t>Registry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6713424" y="743010"/>
            <a:ext cx="616585" cy="530860"/>
            <a:chOff x="6713424" y="743010"/>
            <a:chExt cx="616585" cy="530860"/>
          </a:xfrm>
        </p:grpSpPr>
        <p:sp>
          <p:nvSpPr>
            <p:cNvPr id="94" name="object 94"/>
            <p:cNvSpPr/>
            <p:nvPr/>
          </p:nvSpPr>
          <p:spPr>
            <a:xfrm>
              <a:off x="6718186" y="747773"/>
              <a:ext cx="607060" cy="521334"/>
            </a:xfrm>
            <a:custGeom>
              <a:avLst/>
              <a:gdLst/>
              <a:ahLst/>
              <a:cxnLst/>
              <a:rect l="l" t="t" r="r" b="b"/>
              <a:pathLst>
                <a:path w="607059" h="521334">
                  <a:moveTo>
                    <a:pt x="303274" y="521168"/>
                  </a:moveTo>
                  <a:lnTo>
                    <a:pt x="233734" y="518874"/>
                  </a:lnTo>
                  <a:lnTo>
                    <a:pt x="169899" y="512340"/>
                  </a:lnTo>
                  <a:lnTo>
                    <a:pt x="113589" y="502086"/>
                  </a:lnTo>
                  <a:lnTo>
                    <a:pt x="66624" y="488634"/>
                  </a:lnTo>
                  <a:lnTo>
                    <a:pt x="30824" y="472506"/>
                  </a:lnTo>
                  <a:lnTo>
                    <a:pt x="0" y="434306"/>
                  </a:lnTo>
                  <a:lnTo>
                    <a:pt x="0" y="86862"/>
                  </a:lnTo>
                  <a:lnTo>
                    <a:pt x="30824" y="48662"/>
                  </a:lnTo>
                  <a:lnTo>
                    <a:pt x="66624" y="32534"/>
                  </a:lnTo>
                  <a:lnTo>
                    <a:pt x="113589" y="19082"/>
                  </a:lnTo>
                  <a:lnTo>
                    <a:pt x="169899" y="8828"/>
                  </a:lnTo>
                  <a:lnTo>
                    <a:pt x="233734" y="2294"/>
                  </a:lnTo>
                  <a:lnTo>
                    <a:pt x="303274" y="0"/>
                  </a:lnTo>
                  <a:lnTo>
                    <a:pt x="372806" y="2294"/>
                  </a:lnTo>
                  <a:lnTo>
                    <a:pt x="436638" y="8828"/>
                  </a:lnTo>
                  <a:lnTo>
                    <a:pt x="492949" y="19082"/>
                  </a:lnTo>
                  <a:lnTo>
                    <a:pt x="539916" y="32534"/>
                  </a:lnTo>
                  <a:lnTo>
                    <a:pt x="575720" y="48662"/>
                  </a:lnTo>
                  <a:lnTo>
                    <a:pt x="606548" y="86862"/>
                  </a:lnTo>
                  <a:lnTo>
                    <a:pt x="606548" y="434306"/>
                  </a:lnTo>
                  <a:lnTo>
                    <a:pt x="575720" y="472506"/>
                  </a:lnTo>
                  <a:lnTo>
                    <a:pt x="539916" y="488634"/>
                  </a:lnTo>
                  <a:lnTo>
                    <a:pt x="492949" y="502086"/>
                  </a:lnTo>
                  <a:lnTo>
                    <a:pt x="436638" y="512340"/>
                  </a:lnTo>
                  <a:lnTo>
                    <a:pt x="372806" y="518874"/>
                  </a:lnTo>
                  <a:lnTo>
                    <a:pt x="303274" y="521168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6718186" y="747773"/>
              <a:ext cx="607060" cy="521334"/>
            </a:xfrm>
            <a:custGeom>
              <a:avLst/>
              <a:gdLst/>
              <a:ahLst/>
              <a:cxnLst/>
              <a:rect l="l" t="t" r="r" b="b"/>
              <a:pathLst>
                <a:path w="607059" h="521334">
                  <a:moveTo>
                    <a:pt x="606548" y="86862"/>
                  </a:moveTo>
                  <a:lnTo>
                    <a:pt x="598538" y="106778"/>
                  </a:lnTo>
                  <a:lnTo>
                    <a:pt x="575720" y="125061"/>
                  </a:lnTo>
                  <a:lnTo>
                    <a:pt x="539916" y="141189"/>
                  </a:lnTo>
                  <a:lnTo>
                    <a:pt x="492949" y="154640"/>
                  </a:lnTo>
                  <a:lnTo>
                    <a:pt x="436638" y="164893"/>
                  </a:lnTo>
                  <a:lnTo>
                    <a:pt x="372806" y="171428"/>
                  </a:lnTo>
                  <a:lnTo>
                    <a:pt x="303274" y="173722"/>
                  </a:lnTo>
                  <a:lnTo>
                    <a:pt x="233734" y="171428"/>
                  </a:lnTo>
                  <a:lnTo>
                    <a:pt x="169899" y="164893"/>
                  </a:lnTo>
                  <a:lnTo>
                    <a:pt x="113589" y="154640"/>
                  </a:lnTo>
                  <a:lnTo>
                    <a:pt x="66624" y="141189"/>
                  </a:lnTo>
                  <a:lnTo>
                    <a:pt x="30824" y="125061"/>
                  </a:lnTo>
                  <a:lnTo>
                    <a:pt x="8009" y="106778"/>
                  </a:lnTo>
                  <a:lnTo>
                    <a:pt x="0" y="86862"/>
                  </a:lnTo>
                </a:path>
                <a:path w="607059" h="521334">
                  <a:moveTo>
                    <a:pt x="0" y="86862"/>
                  </a:moveTo>
                  <a:lnTo>
                    <a:pt x="8009" y="66945"/>
                  </a:lnTo>
                  <a:lnTo>
                    <a:pt x="30824" y="48662"/>
                  </a:lnTo>
                  <a:lnTo>
                    <a:pt x="66624" y="32534"/>
                  </a:lnTo>
                  <a:lnTo>
                    <a:pt x="113589" y="19082"/>
                  </a:lnTo>
                  <a:lnTo>
                    <a:pt x="169899" y="8828"/>
                  </a:lnTo>
                  <a:lnTo>
                    <a:pt x="233734" y="2294"/>
                  </a:lnTo>
                  <a:lnTo>
                    <a:pt x="303274" y="0"/>
                  </a:lnTo>
                  <a:lnTo>
                    <a:pt x="372806" y="2294"/>
                  </a:lnTo>
                  <a:lnTo>
                    <a:pt x="436638" y="8828"/>
                  </a:lnTo>
                  <a:lnTo>
                    <a:pt x="492949" y="19082"/>
                  </a:lnTo>
                  <a:lnTo>
                    <a:pt x="539916" y="32534"/>
                  </a:lnTo>
                  <a:lnTo>
                    <a:pt x="575720" y="48662"/>
                  </a:lnTo>
                  <a:lnTo>
                    <a:pt x="606548" y="86862"/>
                  </a:lnTo>
                  <a:lnTo>
                    <a:pt x="606548" y="434306"/>
                  </a:lnTo>
                  <a:lnTo>
                    <a:pt x="575720" y="472506"/>
                  </a:lnTo>
                  <a:lnTo>
                    <a:pt x="539916" y="488634"/>
                  </a:lnTo>
                  <a:lnTo>
                    <a:pt x="492949" y="502086"/>
                  </a:lnTo>
                  <a:lnTo>
                    <a:pt x="436638" y="512340"/>
                  </a:lnTo>
                  <a:lnTo>
                    <a:pt x="372806" y="518874"/>
                  </a:lnTo>
                  <a:lnTo>
                    <a:pt x="303274" y="521168"/>
                  </a:lnTo>
                  <a:lnTo>
                    <a:pt x="233734" y="518874"/>
                  </a:lnTo>
                  <a:lnTo>
                    <a:pt x="169899" y="512340"/>
                  </a:lnTo>
                  <a:lnTo>
                    <a:pt x="113589" y="502086"/>
                  </a:lnTo>
                  <a:lnTo>
                    <a:pt x="66624" y="488634"/>
                  </a:lnTo>
                  <a:lnTo>
                    <a:pt x="30824" y="472506"/>
                  </a:lnTo>
                  <a:lnTo>
                    <a:pt x="0" y="434306"/>
                  </a:lnTo>
                  <a:lnTo>
                    <a:pt x="0" y="8686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/>
          <p:cNvSpPr txBox="1"/>
          <p:nvPr/>
        </p:nvSpPr>
        <p:spPr>
          <a:xfrm>
            <a:off x="6873877" y="930757"/>
            <a:ext cx="29591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latin typeface="Lato"/>
                <a:cs typeface="Lato"/>
              </a:rPr>
              <a:t>Source</a:t>
            </a:r>
            <a:endParaRPr sz="700">
              <a:latin typeface="Lato"/>
              <a:cs typeface="Lato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805776" y="1035532"/>
            <a:ext cx="43180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5">
                <a:latin typeface="Lato"/>
                <a:cs typeface="Lato"/>
              </a:rPr>
              <a:t>repository</a:t>
            </a:r>
            <a:endParaRPr sz="700">
              <a:latin typeface="Lato"/>
              <a:cs typeface="Lato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5586851" y="846323"/>
            <a:ext cx="2619375" cy="2164715"/>
            <a:chOff x="5586851" y="846323"/>
            <a:chExt cx="2619375" cy="2164715"/>
          </a:xfrm>
        </p:grpSpPr>
        <p:sp>
          <p:nvSpPr>
            <p:cNvPr id="99" name="object 99"/>
            <p:cNvSpPr/>
            <p:nvPr/>
          </p:nvSpPr>
          <p:spPr>
            <a:xfrm>
              <a:off x="8169508" y="28342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8169508" y="28342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7028735" y="2625394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w="0" h="381000">
                  <a:moveTo>
                    <a:pt x="0" y="3805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7013010" y="25821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7013010" y="25821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5591613" y="1008952"/>
              <a:ext cx="1069975" cy="10160"/>
            </a:xfrm>
            <a:custGeom>
              <a:avLst/>
              <a:gdLst/>
              <a:ahLst/>
              <a:cxnLst/>
              <a:rect l="l" t="t" r="r" b="b"/>
              <a:pathLst>
                <a:path w="1069975" h="10159">
                  <a:moveTo>
                    <a:pt x="0" y="9964"/>
                  </a:moveTo>
                  <a:lnTo>
                    <a:pt x="106934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6660811" y="99322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99" y="31462"/>
                  </a:moveTo>
                  <a:lnTo>
                    <a:pt x="0" y="0"/>
                  </a:lnTo>
                  <a:lnTo>
                    <a:pt x="43374" y="15327"/>
                  </a:lnTo>
                  <a:lnTo>
                    <a:pt x="299" y="31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6660811" y="99322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99" y="31462"/>
                  </a:moveTo>
                  <a:lnTo>
                    <a:pt x="43374" y="15327"/>
                  </a:lnTo>
                  <a:lnTo>
                    <a:pt x="0" y="0"/>
                  </a:lnTo>
                  <a:lnTo>
                    <a:pt x="299" y="3146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5745913" y="85108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546048" y="307021"/>
                  </a:moveTo>
                  <a:lnTo>
                    <a:pt x="0" y="307021"/>
                  </a:lnTo>
                  <a:lnTo>
                    <a:pt x="136499" y="0"/>
                  </a:lnTo>
                  <a:lnTo>
                    <a:pt x="682548" y="0"/>
                  </a:lnTo>
                  <a:lnTo>
                    <a:pt x="546048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5745913" y="85108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0" y="307021"/>
                  </a:moveTo>
                  <a:lnTo>
                    <a:pt x="136499" y="0"/>
                  </a:lnTo>
                  <a:lnTo>
                    <a:pt x="682548" y="0"/>
                  </a:lnTo>
                  <a:lnTo>
                    <a:pt x="546048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5753788" y="88682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546048" y="307021"/>
                  </a:moveTo>
                  <a:lnTo>
                    <a:pt x="0" y="307021"/>
                  </a:lnTo>
                  <a:lnTo>
                    <a:pt x="136524" y="0"/>
                  </a:lnTo>
                  <a:lnTo>
                    <a:pt x="682573" y="0"/>
                  </a:lnTo>
                  <a:lnTo>
                    <a:pt x="546048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5753788" y="88682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0" y="307021"/>
                  </a:moveTo>
                  <a:lnTo>
                    <a:pt x="136524" y="0"/>
                  </a:lnTo>
                  <a:lnTo>
                    <a:pt x="682573" y="0"/>
                  </a:lnTo>
                  <a:lnTo>
                    <a:pt x="546048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1" name="object 111"/>
          <p:cNvSpPr txBox="1"/>
          <p:nvPr/>
        </p:nvSpPr>
        <p:spPr>
          <a:xfrm>
            <a:off x="5937930" y="929339"/>
            <a:ext cx="30797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600" spc="-45">
                <a:latin typeface="Lato"/>
                <a:cs typeface="Lato"/>
              </a:rPr>
              <a:t>Sour</a:t>
            </a:r>
            <a:r>
              <a:rPr dirty="0" baseline="27777" sz="900" spc="-67">
                <a:latin typeface="Lato"/>
                <a:cs typeface="Lato"/>
              </a:rPr>
              <a:t>c</a:t>
            </a:r>
            <a:r>
              <a:rPr dirty="0" sz="600" spc="-45">
                <a:latin typeface="Lato"/>
                <a:cs typeface="Lato"/>
              </a:rPr>
              <a:t>ce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5749025" y="924685"/>
            <a:ext cx="724535" cy="316865"/>
            <a:chOff x="5749025" y="924685"/>
            <a:chExt cx="724535" cy="316865"/>
          </a:xfrm>
        </p:grpSpPr>
        <p:sp>
          <p:nvSpPr>
            <p:cNvPr id="113" name="object 113"/>
            <p:cNvSpPr/>
            <p:nvPr/>
          </p:nvSpPr>
          <p:spPr>
            <a:xfrm>
              <a:off x="5753788" y="929448"/>
              <a:ext cx="715010" cy="307340"/>
            </a:xfrm>
            <a:custGeom>
              <a:avLst/>
              <a:gdLst/>
              <a:ahLst/>
              <a:cxnLst/>
              <a:rect l="l" t="t" r="r" b="b"/>
              <a:pathLst>
                <a:path w="715010" h="307340">
                  <a:moveTo>
                    <a:pt x="571623" y="307021"/>
                  </a:moveTo>
                  <a:lnTo>
                    <a:pt x="0" y="307021"/>
                  </a:lnTo>
                  <a:lnTo>
                    <a:pt x="142899" y="0"/>
                  </a:lnTo>
                  <a:lnTo>
                    <a:pt x="714523" y="0"/>
                  </a:lnTo>
                  <a:lnTo>
                    <a:pt x="571623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5753788" y="929448"/>
              <a:ext cx="715010" cy="307340"/>
            </a:xfrm>
            <a:custGeom>
              <a:avLst/>
              <a:gdLst/>
              <a:ahLst/>
              <a:cxnLst/>
              <a:rect l="l" t="t" r="r" b="b"/>
              <a:pathLst>
                <a:path w="715010" h="307340">
                  <a:moveTo>
                    <a:pt x="0" y="307021"/>
                  </a:moveTo>
                  <a:lnTo>
                    <a:pt x="142899" y="0"/>
                  </a:lnTo>
                  <a:lnTo>
                    <a:pt x="714523" y="0"/>
                  </a:lnTo>
                  <a:lnTo>
                    <a:pt x="571623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/>
          <p:cNvSpPr txBox="1"/>
          <p:nvPr/>
        </p:nvSpPr>
        <p:spPr>
          <a:xfrm>
            <a:off x="5930043" y="971960"/>
            <a:ext cx="32194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3888" sz="900" spc="-179">
                <a:latin typeface="Lato"/>
                <a:cs typeface="Lato"/>
              </a:rPr>
              <a:t>c</a:t>
            </a:r>
            <a:r>
              <a:rPr dirty="0" sz="600" spc="-120">
                <a:latin typeface="Lato"/>
                <a:cs typeface="Lato"/>
              </a:rPr>
              <a:t>S</a:t>
            </a:r>
            <a:r>
              <a:rPr dirty="0" baseline="-13888" sz="900" spc="-179">
                <a:latin typeface="Lato"/>
                <a:cs typeface="Lato"/>
              </a:rPr>
              <a:t>o</a:t>
            </a:r>
            <a:r>
              <a:rPr dirty="0" sz="600" spc="-120">
                <a:latin typeface="Lato"/>
                <a:cs typeface="Lato"/>
              </a:rPr>
              <a:t>o</a:t>
            </a:r>
            <a:r>
              <a:rPr dirty="0" baseline="-13888" sz="900" spc="-179">
                <a:latin typeface="Lato"/>
                <a:cs typeface="Lato"/>
              </a:rPr>
              <a:t>d</a:t>
            </a:r>
            <a:r>
              <a:rPr dirty="0" sz="600" spc="-120">
                <a:latin typeface="Lato"/>
                <a:cs typeface="Lato"/>
              </a:rPr>
              <a:t>u</a:t>
            </a:r>
            <a:r>
              <a:rPr dirty="0" baseline="-13888" sz="900" spc="-179">
                <a:latin typeface="Lato"/>
                <a:cs typeface="Lato"/>
              </a:rPr>
              <a:t>e</a:t>
            </a:r>
            <a:r>
              <a:rPr dirty="0" sz="600" spc="-120">
                <a:latin typeface="Lato"/>
                <a:cs typeface="Lato"/>
              </a:rPr>
              <a:t>rce</a:t>
            </a:r>
            <a:endParaRPr sz="600">
              <a:latin typeface="Lato"/>
              <a:cs typeface="Lato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969721" y="1067209"/>
            <a:ext cx="18605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latin typeface="Lato"/>
                <a:cs typeface="Lato"/>
              </a:rPr>
              <a:t>c</a:t>
            </a:r>
            <a:r>
              <a:rPr dirty="0" sz="600" spc="-10">
                <a:latin typeface="Lato"/>
                <a:cs typeface="Lato"/>
              </a:rPr>
              <a:t>o</a:t>
            </a:r>
            <a:r>
              <a:rPr dirty="0" sz="600" spc="-5">
                <a:latin typeface="Lato"/>
                <a:cs typeface="Lato"/>
              </a:rPr>
              <a:t>d</a:t>
            </a:r>
            <a:r>
              <a:rPr dirty="0" sz="600" spc="-5">
                <a:latin typeface="Lato"/>
                <a:cs typeface="Lato"/>
              </a:rPr>
              <a:t>e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2006068" y="987862"/>
            <a:ext cx="5615305" cy="2474595"/>
            <a:chOff x="2006068" y="987862"/>
            <a:chExt cx="5615305" cy="2474595"/>
          </a:xfrm>
        </p:grpSpPr>
        <p:sp>
          <p:nvSpPr>
            <p:cNvPr id="118" name="object 118"/>
            <p:cNvSpPr/>
            <p:nvPr/>
          </p:nvSpPr>
          <p:spPr>
            <a:xfrm>
              <a:off x="7324735" y="1008357"/>
              <a:ext cx="248920" cy="0"/>
            </a:xfrm>
            <a:custGeom>
              <a:avLst/>
              <a:gdLst/>
              <a:ahLst/>
              <a:cxnLst/>
              <a:rect l="l" t="t" r="r" b="b"/>
              <a:pathLst>
                <a:path w="248920" h="0">
                  <a:moveTo>
                    <a:pt x="0" y="0"/>
                  </a:moveTo>
                  <a:lnTo>
                    <a:pt x="2485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7573284" y="9926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7573284" y="9926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2006068" y="3005943"/>
              <a:ext cx="714375" cy="456565"/>
            </a:xfrm>
            <a:custGeom>
              <a:avLst/>
              <a:gdLst/>
              <a:ahLst/>
              <a:cxnLst/>
              <a:rect l="l" t="t" r="r" b="b"/>
              <a:pathLst>
                <a:path w="714375" h="456564">
                  <a:moveTo>
                    <a:pt x="714301" y="456299"/>
                  </a:moveTo>
                  <a:lnTo>
                    <a:pt x="0" y="456299"/>
                  </a:lnTo>
                  <a:lnTo>
                    <a:pt x="0" y="0"/>
                  </a:lnTo>
                  <a:lnTo>
                    <a:pt x="714301" y="0"/>
                  </a:lnTo>
                  <a:lnTo>
                    <a:pt x="714301" y="456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2" name="object 122"/>
          <p:cNvSpPr txBox="1"/>
          <p:nvPr/>
        </p:nvSpPr>
        <p:spPr>
          <a:xfrm>
            <a:off x="2090081" y="3083478"/>
            <a:ext cx="831215" cy="295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0495">
              <a:lnSpc>
                <a:spcPts val="1065"/>
              </a:lnSpc>
              <a:spcBef>
                <a:spcPts val="100"/>
              </a:spcBef>
              <a:tabLst>
                <a:tab pos="629920" algn="l"/>
                <a:tab pos="817880" algn="l"/>
              </a:tabLst>
            </a:pPr>
            <a:r>
              <a:rPr dirty="0" sz="900" spc="5">
                <a:latin typeface="Lato"/>
                <a:cs typeface="Lato"/>
              </a:rPr>
              <a:t>Data	</a:t>
            </a:r>
            <a:r>
              <a:rPr dirty="0" u="sng" sz="900" spc="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1065"/>
              </a:lnSpc>
            </a:pPr>
            <a:r>
              <a:rPr dirty="0" sz="900" spc="5">
                <a:latin typeface="Lato"/>
                <a:cs typeface="Lato"/>
              </a:rPr>
              <a:t>Extraction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332389" y="360211"/>
            <a:ext cx="4478020" cy="3781425"/>
            <a:chOff x="332389" y="360211"/>
            <a:chExt cx="4478020" cy="3781425"/>
          </a:xfrm>
        </p:grpSpPr>
        <p:sp>
          <p:nvSpPr>
            <p:cNvPr id="124" name="object 124"/>
            <p:cNvSpPr/>
            <p:nvPr/>
          </p:nvSpPr>
          <p:spPr>
            <a:xfrm>
              <a:off x="2881919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2881919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1011522" y="2239442"/>
              <a:ext cx="1351915" cy="709930"/>
            </a:xfrm>
            <a:custGeom>
              <a:avLst/>
              <a:gdLst/>
              <a:ahLst/>
              <a:cxnLst/>
              <a:rect l="l" t="t" r="r" b="b"/>
              <a:pathLst>
                <a:path w="1351914" h="709930">
                  <a:moveTo>
                    <a:pt x="0" y="0"/>
                  </a:moveTo>
                  <a:lnTo>
                    <a:pt x="0" y="383251"/>
                  </a:lnTo>
                  <a:lnTo>
                    <a:pt x="1351794" y="383251"/>
                  </a:lnTo>
                  <a:lnTo>
                    <a:pt x="1351794" y="709351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2347585" y="29487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4"/>
                  </a:moveTo>
                  <a:lnTo>
                    <a:pt x="0" y="0"/>
                  </a:lnTo>
                  <a:lnTo>
                    <a:pt x="31467" y="0"/>
                  </a:lnTo>
                  <a:lnTo>
                    <a:pt x="15732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2347585" y="29487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4"/>
                  </a:lnTo>
                  <a:lnTo>
                    <a:pt x="31467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37151" y="1018960"/>
              <a:ext cx="3805554" cy="3118485"/>
            </a:xfrm>
            <a:custGeom>
              <a:avLst/>
              <a:gdLst/>
              <a:ahLst/>
              <a:cxnLst/>
              <a:rect l="l" t="t" r="r" b="b"/>
              <a:pathLst>
                <a:path w="3805554" h="3118485">
                  <a:moveTo>
                    <a:pt x="3805064" y="3117906"/>
                  </a:moveTo>
                  <a:lnTo>
                    <a:pt x="0" y="3117906"/>
                  </a:lnTo>
                  <a:lnTo>
                    <a:pt x="0" y="0"/>
                  </a:lnTo>
                  <a:lnTo>
                    <a:pt x="23640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573561" y="100322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573561" y="100322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592842" y="364974"/>
              <a:ext cx="1212850" cy="264160"/>
            </a:xfrm>
            <a:custGeom>
              <a:avLst/>
              <a:gdLst/>
              <a:ahLst/>
              <a:cxnLst/>
              <a:rect l="l" t="t" r="r" b="b"/>
              <a:pathLst>
                <a:path w="1212850" h="264159">
                  <a:moveTo>
                    <a:pt x="1212297" y="0"/>
                  </a:moveTo>
                  <a:lnTo>
                    <a:pt x="0" y="0"/>
                  </a:lnTo>
                  <a:lnTo>
                    <a:pt x="0" y="2635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577117" y="6285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3577117" y="6285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708251" y="1599406"/>
              <a:ext cx="607060" cy="640080"/>
            </a:xfrm>
            <a:custGeom>
              <a:avLst/>
              <a:gdLst/>
              <a:ahLst/>
              <a:cxnLst/>
              <a:rect l="l" t="t" r="r" b="b"/>
              <a:pathLst>
                <a:path w="607060" h="640080">
                  <a:moveTo>
                    <a:pt x="303271" y="640036"/>
                  </a:moveTo>
                  <a:lnTo>
                    <a:pt x="233734" y="637218"/>
                  </a:lnTo>
                  <a:lnTo>
                    <a:pt x="169900" y="629194"/>
                  </a:lnTo>
                  <a:lnTo>
                    <a:pt x="113590" y="616601"/>
                  </a:lnTo>
                  <a:lnTo>
                    <a:pt x="66625" y="600082"/>
                  </a:lnTo>
                  <a:lnTo>
                    <a:pt x="30824" y="580276"/>
                  </a:lnTo>
                  <a:lnTo>
                    <a:pt x="0" y="533363"/>
                  </a:lnTo>
                  <a:lnTo>
                    <a:pt x="0" y="106672"/>
                  </a:lnTo>
                  <a:lnTo>
                    <a:pt x="30824" y="59759"/>
                  </a:lnTo>
                  <a:lnTo>
                    <a:pt x="66625" y="39953"/>
                  </a:lnTo>
                  <a:lnTo>
                    <a:pt x="113590" y="23434"/>
                  </a:lnTo>
                  <a:lnTo>
                    <a:pt x="169900" y="10842"/>
                  </a:lnTo>
                  <a:lnTo>
                    <a:pt x="233734" y="2817"/>
                  </a:lnTo>
                  <a:lnTo>
                    <a:pt x="303271" y="0"/>
                  </a:lnTo>
                  <a:lnTo>
                    <a:pt x="372808" y="2817"/>
                  </a:lnTo>
                  <a:lnTo>
                    <a:pt x="436641" y="10842"/>
                  </a:lnTo>
                  <a:lnTo>
                    <a:pt x="492950" y="23434"/>
                  </a:lnTo>
                  <a:lnTo>
                    <a:pt x="539915" y="39953"/>
                  </a:lnTo>
                  <a:lnTo>
                    <a:pt x="575716" y="59759"/>
                  </a:lnTo>
                  <a:lnTo>
                    <a:pt x="606541" y="106672"/>
                  </a:lnTo>
                  <a:lnTo>
                    <a:pt x="606541" y="533363"/>
                  </a:lnTo>
                  <a:lnTo>
                    <a:pt x="575716" y="580276"/>
                  </a:lnTo>
                  <a:lnTo>
                    <a:pt x="539915" y="600082"/>
                  </a:lnTo>
                  <a:lnTo>
                    <a:pt x="492950" y="616601"/>
                  </a:lnTo>
                  <a:lnTo>
                    <a:pt x="436641" y="629194"/>
                  </a:lnTo>
                  <a:lnTo>
                    <a:pt x="372808" y="637218"/>
                  </a:lnTo>
                  <a:lnTo>
                    <a:pt x="303271" y="640036"/>
                  </a:lnTo>
                  <a:close/>
                </a:path>
              </a:pathLst>
            </a:custGeom>
            <a:solidFill>
              <a:srgbClr val="BDC8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708251" y="1599406"/>
              <a:ext cx="607060" cy="640080"/>
            </a:xfrm>
            <a:custGeom>
              <a:avLst/>
              <a:gdLst/>
              <a:ahLst/>
              <a:cxnLst/>
              <a:rect l="l" t="t" r="r" b="b"/>
              <a:pathLst>
                <a:path w="607060" h="640080">
                  <a:moveTo>
                    <a:pt x="606541" y="106672"/>
                  </a:moveTo>
                  <a:lnTo>
                    <a:pt x="598531" y="131130"/>
                  </a:lnTo>
                  <a:lnTo>
                    <a:pt x="575716" y="153583"/>
                  </a:lnTo>
                  <a:lnTo>
                    <a:pt x="539915" y="173389"/>
                  </a:lnTo>
                  <a:lnTo>
                    <a:pt x="492950" y="189909"/>
                  </a:lnTo>
                  <a:lnTo>
                    <a:pt x="436641" y="202502"/>
                  </a:lnTo>
                  <a:lnTo>
                    <a:pt x="372808" y="210527"/>
                  </a:lnTo>
                  <a:lnTo>
                    <a:pt x="303271" y="213344"/>
                  </a:lnTo>
                  <a:lnTo>
                    <a:pt x="233734" y="210527"/>
                  </a:lnTo>
                  <a:lnTo>
                    <a:pt x="169900" y="202502"/>
                  </a:lnTo>
                  <a:lnTo>
                    <a:pt x="113590" y="189909"/>
                  </a:lnTo>
                  <a:lnTo>
                    <a:pt x="66625" y="173389"/>
                  </a:lnTo>
                  <a:lnTo>
                    <a:pt x="30824" y="153583"/>
                  </a:lnTo>
                  <a:lnTo>
                    <a:pt x="8009" y="131130"/>
                  </a:lnTo>
                  <a:lnTo>
                    <a:pt x="0" y="106672"/>
                  </a:lnTo>
                </a:path>
                <a:path w="607060" h="640080">
                  <a:moveTo>
                    <a:pt x="0" y="106672"/>
                  </a:moveTo>
                  <a:lnTo>
                    <a:pt x="8009" y="82212"/>
                  </a:lnTo>
                  <a:lnTo>
                    <a:pt x="30824" y="59759"/>
                  </a:lnTo>
                  <a:lnTo>
                    <a:pt x="66625" y="39953"/>
                  </a:lnTo>
                  <a:lnTo>
                    <a:pt x="113590" y="23434"/>
                  </a:lnTo>
                  <a:lnTo>
                    <a:pt x="169900" y="10842"/>
                  </a:lnTo>
                  <a:lnTo>
                    <a:pt x="233734" y="2817"/>
                  </a:lnTo>
                  <a:lnTo>
                    <a:pt x="303271" y="0"/>
                  </a:lnTo>
                  <a:lnTo>
                    <a:pt x="372808" y="2817"/>
                  </a:lnTo>
                  <a:lnTo>
                    <a:pt x="436641" y="10842"/>
                  </a:lnTo>
                  <a:lnTo>
                    <a:pt x="492950" y="23434"/>
                  </a:lnTo>
                  <a:lnTo>
                    <a:pt x="539915" y="39953"/>
                  </a:lnTo>
                  <a:lnTo>
                    <a:pt x="575716" y="59759"/>
                  </a:lnTo>
                  <a:lnTo>
                    <a:pt x="606541" y="106672"/>
                  </a:lnTo>
                  <a:lnTo>
                    <a:pt x="606541" y="533363"/>
                  </a:lnTo>
                  <a:lnTo>
                    <a:pt x="575716" y="580276"/>
                  </a:lnTo>
                  <a:lnTo>
                    <a:pt x="539915" y="600082"/>
                  </a:lnTo>
                  <a:lnTo>
                    <a:pt x="492950" y="616601"/>
                  </a:lnTo>
                  <a:lnTo>
                    <a:pt x="436641" y="629194"/>
                  </a:lnTo>
                  <a:lnTo>
                    <a:pt x="372808" y="637218"/>
                  </a:lnTo>
                  <a:lnTo>
                    <a:pt x="303271" y="640036"/>
                  </a:lnTo>
                  <a:lnTo>
                    <a:pt x="233734" y="637218"/>
                  </a:lnTo>
                  <a:lnTo>
                    <a:pt x="169900" y="629194"/>
                  </a:lnTo>
                  <a:lnTo>
                    <a:pt x="113590" y="616601"/>
                  </a:lnTo>
                  <a:lnTo>
                    <a:pt x="66625" y="600082"/>
                  </a:lnTo>
                  <a:lnTo>
                    <a:pt x="30824" y="580276"/>
                  </a:lnTo>
                  <a:lnTo>
                    <a:pt x="0" y="533363"/>
                  </a:lnTo>
                  <a:lnTo>
                    <a:pt x="0" y="106672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7" name="object 137"/>
          <p:cNvSpPr txBox="1"/>
          <p:nvPr/>
        </p:nvSpPr>
        <p:spPr>
          <a:xfrm>
            <a:off x="877730" y="1956001"/>
            <a:ext cx="2679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Lato"/>
                <a:cs typeface="Lato"/>
              </a:rPr>
              <a:t>Store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38" name="object 138"/>
          <p:cNvGrpSpPr/>
          <p:nvPr/>
        </p:nvGrpSpPr>
        <p:grpSpPr>
          <a:xfrm>
            <a:off x="410009" y="1201467"/>
            <a:ext cx="7796530" cy="3367404"/>
            <a:chOff x="410009" y="1201467"/>
            <a:chExt cx="7796530" cy="3367404"/>
          </a:xfrm>
        </p:grpSpPr>
        <p:sp>
          <p:nvSpPr>
            <p:cNvPr id="139" name="object 139"/>
            <p:cNvSpPr/>
            <p:nvPr/>
          </p:nvSpPr>
          <p:spPr>
            <a:xfrm>
              <a:off x="414771" y="1919423"/>
              <a:ext cx="7771130" cy="2644775"/>
            </a:xfrm>
            <a:custGeom>
              <a:avLst/>
              <a:gdLst/>
              <a:ahLst/>
              <a:cxnLst/>
              <a:rect l="l" t="t" r="r" b="b"/>
              <a:pathLst>
                <a:path w="7771130" h="2644775">
                  <a:moveTo>
                    <a:pt x="293479" y="0"/>
                  </a:moveTo>
                  <a:lnTo>
                    <a:pt x="0" y="0"/>
                  </a:lnTo>
                  <a:lnTo>
                    <a:pt x="0" y="2644517"/>
                  </a:lnTo>
                  <a:lnTo>
                    <a:pt x="7770661" y="2644517"/>
                  </a:lnTo>
                  <a:lnTo>
                    <a:pt x="7770661" y="246344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8169708" y="433964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8169708" y="433964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1011522" y="1249449"/>
              <a:ext cx="5715" cy="350520"/>
            </a:xfrm>
            <a:custGeom>
              <a:avLst/>
              <a:gdLst/>
              <a:ahLst/>
              <a:cxnLst/>
              <a:rect l="l" t="t" r="r" b="b"/>
              <a:pathLst>
                <a:path w="5715" h="350519">
                  <a:moveTo>
                    <a:pt x="0" y="349956"/>
                  </a:moveTo>
                  <a:lnTo>
                    <a:pt x="541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1001205" y="120623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2" y="43462"/>
                  </a:moveTo>
                  <a:lnTo>
                    <a:pt x="0" y="42977"/>
                  </a:lnTo>
                  <a:lnTo>
                    <a:pt x="16399" y="0"/>
                  </a:lnTo>
                  <a:lnTo>
                    <a:pt x="31462" y="43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1001205" y="120623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2" y="43462"/>
                  </a:moveTo>
                  <a:lnTo>
                    <a:pt x="16399" y="0"/>
                  </a:lnTo>
                  <a:lnTo>
                    <a:pt x="0" y="42977"/>
                  </a:lnTo>
                  <a:lnTo>
                    <a:pt x="31462" y="4346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5" name="object 145"/>
          <p:cNvSpPr txBox="1"/>
          <p:nvPr/>
        </p:nvSpPr>
        <p:spPr>
          <a:xfrm>
            <a:off x="3559062" y="4357834"/>
            <a:ext cx="14789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Lato"/>
                <a:cs typeface="Lato"/>
              </a:rPr>
              <a:t>Real-time </a:t>
            </a:r>
            <a:r>
              <a:rPr dirty="0" sz="1000" spc="5">
                <a:latin typeface="Lato"/>
                <a:cs typeface="Lato"/>
              </a:rPr>
              <a:t>feature</a:t>
            </a:r>
            <a:r>
              <a:rPr dirty="0" sz="1000" spc="-150">
                <a:latin typeface="Lato"/>
                <a:cs typeface="Lato"/>
              </a:rPr>
              <a:t> </a:t>
            </a:r>
            <a:r>
              <a:rPr dirty="0" sz="1000" spc="-5">
                <a:latin typeface="Lato"/>
                <a:cs typeface="Lato"/>
              </a:rPr>
              <a:t>fetching</a:t>
            </a:r>
            <a:endParaRPr sz="1000">
              <a:latin typeface="Lato"/>
              <a:cs typeface="Lato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825357" y="1311284"/>
            <a:ext cx="2188845" cy="6686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83845" marR="1581150">
              <a:lnSpc>
                <a:spcPct val="101600"/>
              </a:lnSpc>
              <a:spcBef>
                <a:spcPts val="85"/>
              </a:spcBef>
            </a:pPr>
            <a:r>
              <a:rPr dirty="0" sz="800" spc="-5">
                <a:latin typeface="Lato"/>
                <a:cs typeface="Lato"/>
              </a:rPr>
              <a:t>Ofﬂine  </a:t>
            </a:r>
            <a:r>
              <a:rPr dirty="0" sz="800" spc="-30">
                <a:latin typeface="Lato"/>
                <a:cs typeface="Lato"/>
              </a:rPr>
              <a:t>e</a:t>
            </a:r>
            <a:r>
              <a:rPr dirty="0" sz="800" spc="15">
                <a:latin typeface="Lato"/>
                <a:cs typeface="Lato"/>
              </a:rPr>
              <a:t>xt</a:t>
            </a:r>
            <a:r>
              <a:rPr dirty="0" sz="800" spc="-10">
                <a:latin typeface="Lato"/>
                <a:cs typeface="Lato"/>
              </a:rPr>
              <a:t>r</a:t>
            </a:r>
            <a:r>
              <a:rPr dirty="0" sz="800">
                <a:latin typeface="Lato"/>
                <a:cs typeface="Lato"/>
              </a:rPr>
              <a:t>act</a:t>
            </a:r>
            <a:endParaRPr sz="8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Lato"/>
              <a:cs typeface="Lato"/>
            </a:endParaRPr>
          </a:p>
          <a:p>
            <a:pPr marL="756920">
              <a:lnSpc>
                <a:spcPts val="1070"/>
              </a:lnSpc>
            </a:pPr>
            <a:r>
              <a:rPr dirty="0" sz="1000" spc="-35">
                <a:latin typeface="Lato"/>
                <a:cs typeface="Lato"/>
              </a:rPr>
              <a:t>e</a:t>
            </a:r>
            <a:r>
              <a:rPr dirty="0" sz="1000">
                <a:latin typeface="Lato"/>
                <a:cs typeface="Lato"/>
              </a:rPr>
              <a:t>xperimentation</a:t>
            </a:r>
            <a:r>
              <a:rPr dirty="0" sz="1000" spc="-60">
                <a:latin typeface="Lato"/>
                <a:cs typeface="Lato"/>
              </a:rPr>
              <a:t>/</a:t>
            </a:r>
            <a:r>
              <a:rPr dirty="0" sz="1000" spc="-5">
                <a:latin typeface="Lato"/>
                <a:cs typeface="Lato"/>
              </a:rPr>
              <a:t>d</a:t>
            </a:r>
            <a:r>
              <a:rPr dirty="0" sz="1000" spc="-20">
                <a:latin typeface="Lato"/>
                <a:cs typeface="Lato"/>
              </a:rPr>
              <a:t>e</a:t>
            </a:r>
            <a:r>
              <a:rPr dirty="0" sz="1000" spc="-45">
                <a:latin typeface="Lato"/>
                <a:cs typeface="Lato"/>
              </a:rPr>
              <a:t>v</a:t>
            </a:r>
            <a:r>
              <a:rPr dirty="0" sz="1000" spc="-100">
                <a:latin typeface="Lato"/>
                <a:cs typeface="Lato"/>
              </a:rPr>
              <a:t>/</a:t>
            </a:r>
            <a:r>
              <a:rPr dirty="0" sz="1000" spc="5">
                <a:latin typeface="Lato"/>
                <a:cs typeface="Lato"/>
              </a:rPr>
              <a:t>test</a:t>
            </a:r>
            <a:endParaRPr sz="1000">
              <a:latin typeface="Lato"/>
              <a:cs typeface="Lato"/>
            </a:endParaRPr>
          </a:p>
          <a:p>
            <a:pPr marL="12700">
              <a:lnSpc>
                <a:spcPts val="830"/>
              </a:lnSpc>
            </a:pPr>
            <a:r>
              <a:rPr dirty="0" sz="800">
                <a:latin typeface="Lato"/>
                <a:cs typeface="Lato"/>
              </a:rPr>
              <a:t>Feature</a:t>
            </a:r>
            <a:endParaRPr sz="800">
              <a:latin typeface="Lato"/>
              <a:cs typeface="Lato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1090883" y="2306264"/>
            <a:ext cx="389255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dirty="0" sz="800">
                <a:latin typeface="Lato"/>
                <a:cs typeface="Lato"/>
              </a:rPr>
              <a:t>Batch  </a:t>
            </a:r>
            <a:r>
              <a:rPr dirty="0" sz="800" spc="-5">
                <a:latin typeface="Lato"/>
                <a:cs typeface="Lato"/>
              </a:rPr>
              <a:t>fetching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48" name="object 148"/>
          <p:cNvGrpSpPr/>
          <p:nvPr/>
        </p:nvGrpSpPr>
        <p:grpSpPr>
          <a:xfrm>
            <a:off x="2001303" y="3730317"/>
            <a:ext cx="1482725" cy="307340"/>
            <a:chOff x="2001303" y="3730317"/>
            <a:chExt cx="1482725" cy="307340"/>
          </a:xfrm>
        </p:grpSpPr>
        <p:sp>
          <p:nvSpPr>
            <p:cNvPr id="149" name="object 149"/>
            <p:cNvSpPr/>
            <p:nvPr/>
          </p:nvSpPr>
          <p:spPr>
            <a:xfrm>
              <a:off x="2006065" y="3730317"/>
              <a:ext cx="1473200" cy="307340"/>
            </a:xfrm>
            <a:custGeom>
              <a:avLst/>
              <a:gdLst/>
              <a:ahLst/>
              <a:cxnLst/>
              <a:rect l="l" t="t" r="r" b="b"/>
              <a:pathLst>
                <a:path w="1473200" h="307339">
                  <a:moveTo>
                    <a:pt x="736303" y="307024"/>
                  </a:moveTo>
                  <a:lnTo>
                    <a:pt x="656075" y="306724"/>
                  </a:lnTo>
                  <a:lnTo>
                    <a:pt x="578349" y="305844"/>
                  </a:lnTo>
                  <a:lnTo>
                    <a:pt x="503574" y="304416"/>
                  </a:lnTo>
                  <a:lnTo>
                    <a:pt x="432200" y="302471"/>
                  </a:lnTo>
                  <a:lnTo>
                    <a:pt x="364677" y="300040"/>
                  </a:lnTo>
                  <a:lnTo>
                    <a:pt x="301452" y="297154"/>
                  </a:lnTo>
                  <a:lnTo>
                    <a:pt x="242975" y="293844"/>
                  </a:lnTo>
                  <a:lnTo>
                    <a:pt x="189696" y="290141"/>
                  </a:lnTo>
                  <a:lnTo>
                    <a:pt x="142063" y="286077"/>
                  </a:lnTo>
                  <a:lnTo>
                    <a:pt x="100527" y="281683"/>
                  </a:lnTo>
                  <a:lnTo>
                    <a:pt x="37537" y="272029"/>
                  </a:lnTo>
                  <a:lnTo>
                    <a:pt x="0" y="255849"/>
                  </a:lnTo>
                  <a:lnTo>
                    <a:pt x="0" y="51174"/>
                  </a:lnTo>
                  <a:lnTo>
                    <a:pt x="37537" y="34995"/>
                  </a:lnTo>
                  <a:lnTo>
                    <a:pt x="100527" y="25340"/>
                  </a:lnTo>
                  <a:lnTo>
                    <a:pt x="142063" y="20946"/>
                  </a:lnTo>
                  <a:lnTo>
                    <a:pt x="189696" y="16882"/>
                  </a:lnTo>
                  <a:lnTo>
                    <a:pt x="242975" y="13180"/>
                  </a:lnTo>
                  <a:lnTo>
                    <a:pt x="301452" y="9870"/>
                  </a:lnTo>
                  <a:lnTo>
                    <a:pt x="364677" y="6984"/>
                  </a:lnTo>
                  <a:lnTo>
                    <a:pt x="432200" y="4552"/>
                  </a:lnTo>
                  <a:lnTo>
                    <a:pt x="503574" y="2607"/>
                  </a:lnTo>
                  <a:lnTo>
                    <a:pt x="578349" y="1179"/>
                  </a:lnTo>
                  <a:lnTo>
                    <a:pt x="656075" y="300"/>
                  </a:lnTo>
                  <a:lnTo>
                    <a:pt x="736303" y="0"/>
                  </a:lnTo>
                  <a:lnTo>
                    <a:pt x="816531" y="300"/>
                  </a:lnTo>
                  <a:lnTo>
                    <a:pt x="894257" y="1179"/>
                  </a:lnTo>
                  <a:lnTo>
                    <a:pt x="969031" y="2607"/>
                  </a:lnTo>
                  <a:lnTo>
                    <a:pt x="1040405" y="4552"/>
                  </a:lnTo>
                  <a:lnTo>
                    <a:pt x="1107928" y="6984"/>
                  </a:lnTo>
                  <a:lnTo>
                    <a:pt x="1171153" y="9870"/>
                  </a:lnTo>
                  <a:lnTo>
                    <a:pt x="1229629" y="13180"/>
                  </a:lnTo>
                  <a:lnTo>
                    <a:pt x="1282907" y="16882"/>
                  </a:lnTo>
                  <a:lnTo>
                    <a:pt x="1330539" y="20946"/>
                  </a:lnTo>
                  <a:lnTo>
                    <a:pt x="1372076" y="25340"/>
                  </a:lnTo>
                  <a:lnTo>
                    <a:pt x="1435065" y="34995"/>
                  </a:lnTo>
                  <a:lnTo>
                    <a:pt x="1472602" y="51174"/>
                  </a:lnTo>
                  <a:lnTo>
                    <a:pt x="1472602" y="255849"/>
                  </a:lnTo>
                  <a:lnTo>
                    <a:pt x="1435065" y="272029"/>
                  </a:lnTo>
                  <a:lnTo>
                    <a:pt x="1372076" y="281683"/>
                  </a:lnTo>
                  <a:lnTo>
                    <a:pt x="1330539" y="286077"/>
                  </a:lnTo>
                  <a:lnTo>
                    <a:pt x="1282907" y="290141"/>
                  </a:lnTo>
                  <a:lnTo>
                    <a:pt x="1229629" y="293844"/>
                  </a:lnTo>
                  <a:lnTo>
                    <a:pt x="1171153" y="297154"/>
                  </a:lnTo>
                  <a:lnTo>
                    <a:pt x="1107928" y="300040"/>
                  </a:lnTo>
                  <a:lnTo>
                    <a:pt x="1040405" y="302471"/>
                  </a:lnTo>
                  <a:lnTo>
                    <a:pt x="969031" y="304416"/>
                  </a:lnTo>
                  <a:lnTo>
                    <a:pt x="894257" y="305844"/>
                  </a:lnTo>
                  <a:lnTo>
                    <a:pt x="816531" y="306724"/>
                  </a:lnTo>
                  <a:lnTo>
                    <a:pt x="736303" y="307024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2006065" y="3781492"/>
              <a:ext cx="1473200" cy="51435"/>
            </a:xfrm>
            <a:custGeom>
              <a:avLst/>
              <a:gdLst/>
              <a:ahLst/>
              <a:cxnLst/>
              <a:rect l="l" t="t" r="r" b="b"/>
              <a:pathLst>
                <a:path w="1473200" h="51435">
                  <a:moveTo>
                    <a:pt x="1472602" y="0"/>
                  </a:moveTo>
                  <a:lnTo>
                    <a:pt x="1468281" y="5573"/>
                  </a:lnTo>
                  <a:lnTo>
                    <a:pt x="1455619" y="10974"/>
                  </a:lnTo>
                  <a:lnTo>
                    <a:pt x="1407067" y="21130"/>
                  </a:lnTo>
                  <a:lnTo>
                    <a:pt x="1330539" y="30217"/>
                  </a:lnTo>
                  <a:lnTo>
                    <a:pt x="1282907" y="34282"/>
                  </a:lnTo>
                  <a:lnTo>
                    <a:pt x="1229629" y="37985"/>
                  </a:lnTo>
                  <a:lnTo>
                    <a:pt x="1171153" y="41297"/>
                  </a:lnTo>
                  <a:lnTo>
                    <a:pt x="1107928" y="44185"/>
                  </a:lnTo>
                  <a:lnTo>
                    <a:pt x="1040405" y="46617"/>
                  </a:lnTo>
                  <a:lnTo>
                    <a:pt x="969031" y="48564"/>
                  </a:lnTo>
                  <a:lnTo>
                    <a:pt x="894257" y="49993"/>
                  </a:lnTo>
                  <a:lnTo>
                    <a:pt x="816531" y="50874"/>
                  </a:lnTo>
                  <a:lnTo>
                    <a:pt x="736303" y="51174"/>
                  </a:lnTo>
                  <a:lnTo>
                    <a:pt x="656075" y="50874"/>
                  </a:lnTo>
                  <a:lnTo>
                    <a:pt x="578349" y="49993"/>
                  </a:lnTo>
                  <a:lnTo>
                    <a:pt x="503574" y="48564"/>
                  </a:lnTo>
                  <a:lnTo>
                    <a:pt x="432200" y="46617"/>
                  </a:lnTo>
                  <a:lnTo>
                    <a:pt x="364677" y="44185"/>
                  </a:lnTo>
                  <a:lnTo>
                    <a:pt x="301452" y="41297"/>
                  </a:lnTo>
                  <a:lnTo>
                    <a:pt x="242975" y="37985"/>
                  </a:lnTo>
                  <a:lnTo>
                    <a:pt x="189696" y="34282"/>
                  </a:lnTo>
                  <a:lnTo>
                    <a:pt x="142063" y="30217"/>
                  </a:lnTo>
                  <a:lnTo>
                    <a:pt x="100527" y="25823"/>
                  </a:lnTo>
                  <a:lnTo>
                    <a:pt x="37537" y="16170"/>
                  </a:lnTo>
                  <a:lnTo>
                    <a:pt x="4320" y="5573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1" name="object 151"/>
          <p:cNvSpPr txBox="1"/>
          <p:nvPr/>
        </p:nvSpPr>
        <p:spPr>
          <a:xfrm>
            <a:off x="2432118" y="3830735"/>
            <a:ext cx="62166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Lato"/>
                <a:cs typeface="Lato"/>
              </a:rPr>
              <a:t>Metadata</a:t>
            </a:r>
            <a:r>
              <a:rPr dirty="0" sz="800" spc="-90">
                <a:latin typeface="Lato"/>
                <a:cs typeface="Lato"/>
              </a:rPr>
              <a:t> </a:t>
            </a:r>
            <a:r>
              <a:rPr dirty="0" sz="800" spc="-5">
                <a:latin typeface="Lato"/>
                <a:cs typeface="Lato"/>
              </a:rPr>
              <a:t>DB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2721957" y="2183408"/>
            <a:ext cx="5836285" cy="1640205"/>
            <a:chOff x="2721957" y="2183408"/>
            <a:chExt cx="5836285" cy="1640205"/>
          </a:xfrm>
        </p:grpSpPr>
        <p:sp>
          <p:nvSpPr>
            <p:cNvPr id="153" name="object 153"/>
            <p:cNvSpPr/>
            <p:nvPr/>
          </p:nvSpPr>
          <p:spPr>
            <a:xfrm>
              <a:off x="2742444" y="3563992"/>
              <a:ext cx="1948814" cy="212090"/>
            </a:xfrm>
            <a:custGeom>
              <a:avLst/>
              <a:gdLst/>
              <a:ahLst/>
              <a:cxnLst/>
              <a:rect l="l" t="t" r="r" b="b"/>
              <a:pathLst>
                <a:path w="1948814" h="212089">
                  <a:moveTo>
                    <a:pt x="1948496" y="0"/>
                  </a:moveTo>
                  <a:lnTo>
                    <a:pt x="1948496" y="54599"/>
                  </a:lnTo>
                  <a:lnTo>
                    <a:pt x="0" y="54599"/>
                  </a:lnTo>
                  <a:lnTo>
                    <a:pt x="0" y="211499"/>
                  </a:lnTo>
                </a:path>
              </a:pathLst>
            </a:custGeom>
            <a:ln w="952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4675215" y="35207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4675215" y="35207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2726719" y="37754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2726719" y="37754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7830934" y="2188170"/>
              <a:ext cx="722630" cy="373380"/>
            </a:xfrm>
            <a:custGeom>
              <a:avLst/>
              <a:gdLst/>
              <a:ahLst/>
              <a:cxnLst/>
              <a:rect l="l" t="t" r="r" b="b"/>
              <a:pathLst>
                <a:path w="722629" h="373380">
                  <a:moveTo>
                    <a:pt x="204383" y="373105"/>
                  </a:moveTo>
                  <a:lnTo>
                    <a:pt x="161447" y="372451"/>
                  </a:lnTo>
                  <a:lnTo>
                    <a:pt x="113660" y="369123"/>
                  </a:lnTo>
                  <a:lnTo>
                    <a:pt x="60138" y="362760"/>
                  </a:lnTo>
                  <a:lnTo>
                    <a:pt x="0" y="352999"/>
                  </a:lnTo>
                  <a:lnTo>
                    <a:pt x="0" y="0"/>
                  </a:lnTo>
                  <a:lnTo>
                    <a:pt x="722398" y="0"/>
                  </a:lnTo>
                  <a:lnTo>
                    <a:pt x="722398" y="303134"/>
                  </a:lnTo>
                  <a:lnTo>
                    <a:pt x="662259" y="304272"/>
                  </a:lnTo>
                  <a:lnTo>
                    <a:pt x="608738" y="307446"/>
                  </a:lnTo>
                  <a:lnTo>
                    <a:pt x="560950" y="312294"/>
                  </a:lnTo>
                  <a:lnTo>
                    <a:pt x="518015" y="318452"/>
                  </a:lnTo>
                  <a:lnTo>
                    <a:pt x="479050" y="325559"/>
                  </a:lnTo>
                  <a:lnTo>
                    <a:pt x="409501" y="341170"/>
                  </a:lnTo>
                  <a:lnTo>
                    <a:pt x="377152" y="348951"/>
                  </a:lnTo>
                  <a:lnTo>
                    <a:pt x="345245" y="356230"/>
                  </a:lnTo>
                  <a:lnTo>
                    <a:pt x="312897" y="362648"/>
                  </a:lnTo>
                  <a:lnTo>
                    <a:pt x="279225" y="367841"/>
                  </a:lnTo>
                  <a:lnTo>
                    <a:pt x="243348" y="371447"/>
                  </a:lnTo>
                  <a:lnTo>
                    <a:pt x="204383" y="373105"/>
                  </a:lnTo>
                  <a:close/>
                </a:path>
              </a:pathLst>
            </a:custGeom>
            <a:solidFill>
              <a:srgbClr val="B3A7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7830934" y="2188170"/>
              <a:ext cx="722630" cy="373380"/>
            </a:xfrm>
            <a:custGeom>
              <a:avLst/>
              <a:gdLst/>
              <a:ahLst/>
              <a:cxnLst/>
              <a:rect l="l" t="t" r="r" b="b"/>
              <a:pathLst>
                <a:path w="722629" h="373380">
                  <a:moveTo>
                    <a:pt x="0" y="0"/>
                  </a:moveTo>
                  <a:lnTo>
                    <a:pt x="722398" y="0"/>
                  </a:lnTo>
                  <a:lnTo>
                    <a:pt x="722398" y="303134"/>
                  </a:lnTo>
                  <a:lnTo>
                    <a:pt x="662259" y="304272"/>
                  </a:lnTo>
                  <a:lnTo>
                    <a:pt x="608738" y="307446"/>
                  </a:lnTo>
                  <a:lnTo>
                    <a:pt x="560950" y="312294"/>
                  </a:lnTo>
                  <a:lnTo>
                    <a:pt x="518015" y="318452"/>
                  </a:lnTo>
                  <a:lnTo>
                    <a:pt x="479050" y="325559"/>
                  </a:lnTo>
                  <a:lnTo>
                    <a:pt x="409501" y="341170"/>
                  </a:lnTo>
                  <a:lnTo>
                    <a:pt x="377152" y="348951"/>
                  </a:lnTo>
                  <a:lnTo>
                    <a:pt x="345245" y="356230"/>
                  </a:lnTo>
                  <a:lnTo>
                    <a:pt x="312897" y="362648"/>
                  </a:lnTo>
                  <a:lnTo>
                    <a:pt x="279225" y="367841"/>
                  </a:lnTo>
                  <a:lnTo>
                    <a:pt x="243348" y="371447"/>
                  </a:lnTo>
                  <a:lnTo>
                    <a:pt x="204383" y="373105"/>
                  </a:lnTo>
                  <a:lnTo>
                    <a:pt x="161447" y="372451"/>
                  </a:lnTo>
                  <a:lnTo>
                    <a:pt x="113660" y="369123"/>
                  </a:lnTo>
                  <a:lnTo>
                    <a:pt x="60138" y="362760"/>
                  </a:lnTo>
                  <a:lnTo>
                    <a:pt x="0" y="352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0" name="object 160"/>
          <p:cNvSpPr txBox="1">
            <a:spLocks noGrp="1"/>
          </p:cNvSpPr>
          <p:nvPr>
            <p:ph type="title"/>
          </p:nvPr>
        </p:nvSpPr>
        <p:spPr>
          <a:xfrm>
            <a:off x="1306505" y="232812"/>
            <a:ext cx="1094105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Lato"/>
                <a:cs typeface="Lato"/>
              </a:rPr>
              <a:t>Feature</a:t>
            </a:r>
            <a:r>
              <a:rPr dirty="0" sz="1400" spc="-125" b="1">
                <a:latin typeface="Lato"/>
                <a:cs typeface="Lato"/>
              </a:rPr>
              <a:t> </a:t>
            </a:r>
            <a:r>
              <a:rPr dirty="0" sz="1400" spc="10" b="1">
                <a:latin typeface="Lato"/>
                <a:cs typeface="Lato"/>
              </a:rPr>
              <a:t>store</a:t>
            </a:r>
            <a:endParaRPr sz="1400">
              <a:latin typeface="Lato"/>
              <a:cs typeface="Lato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7343635" y="2199152"/>
            <a:ext cx="1029335" cy="271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  <a:tabLst>
                <a:tab pos="668020" algn="l"/>
              </a:tabLst>
            </a:pPr>
            <a:r>
              <a:rPr dirty="0" u="dashLo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u="dashLong" sz="800" spc="-7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T</a:t>
            </a:r>
            <a:r>
              <a:rPr dirty="0" u="dashLong" sz="800" spc="1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r</a:t>
            </a:r>
            <a:r>
              <a:rPr dirty="0" u="dashLong" sz="800" spc="5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a</a:t>
            </a:r>
            <a:r>
              <a:rPr dirty="0" sz="800">
                <a:latin typeface="Lato"/>
                <a:cs typeface="Lato"/>
              </a:rPr>
              <a:t>ined</a:t>
            </a:r>
            <a:endParaRPr sz="800">
              <a:latin typeface="Lato"/>
              <a:cs typeface="Lato"/>
            </a:endParaRPr>
          </a:p>
          <a:p>
            <a:pPr algn="r" marR="29209">
              <a:lnSpc>
                <a:spcPct val="100000"/>
              </a:lnSpc>
              <a:spcBef>
                <a:spcPts val="15"/>
              </a:spcBef>
            </a:pPr>
            <a:r>
              <a:rPr dirty="0" sz="800" spc="-5">
                <a:latin typeface="Lato"/>
                <a:cs typeface="Lato"/>
              </a:rPr>
              <a:t>Model</a:t>
            </a:r>
            <a:endParaRPr sz="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4121" y="527621"/>
            <a:ext cx="3997960" cy="824865"/>
            <a:chOff x="1594121" y="527621"/>
            <a:chExt cx="3997960" cy="824865"/>
          </a:xfrm>
        </p:grpSpPr>
        <p:sp>
          <p:nvSpPr>
            <p:cNvPr id="3" name="object 3"/>
            <p:cNvSpPr/>
            <p:nvPr/>
          </p:nvSpPr>
          <p:spPr>
            <a:xfrm>
              <a:off x="5192314" y="575608"/>
              <a:ext cx="0" cy="110489"/>
            </a:xfrm>
            <a:custGeom>
              <a:avLst/>
              <a:gdLst/>
              <a:ahLst/>
              <a:cxnLst/>
              <a:rect l="l" t="t" r="r" b="b"/>
              <a:pathLst>
                <a:path w="0" h="110490">
                  <a:moveTo>
                    <a:pt x="0" y="0"/>
                  </a:moveTo>
                  <a:lnTo>
                    <a:pt x="0" y="11000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176589" y="53238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176589" y="53238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94121" y="685618"/>
              <a:ext cx="3997960" cy="666750"/>
            </a:xfrm>
            <a:custGeom>
              <a:avLst/>
              <a:gdLst/>
              <a:ahLst/>
              <a:cxnLst/>
              <a:rect l="l" t="t" r="r" b="b"/>
              <a:pathLst>
                <a:path w="3997960" h="666750">
                  <a:moveTo>
                    <a:pt x="3997491" y="666598"/>
                  </a:moveTo>
                  <a:lnTo>
                    <a:pt x="0" y="666598"/>
                  </a:lnTo>
                  <a:lnTo>
                    <a:pt x="0" y="0"/>
                  </a:lnTo>
                  <a:lnTo>
                    <a:pt x="3997491" y="0"/>
                  </a:lnTo>
                  <a:lnTo>
                    <a:pt x="3997491" y="666598"/>
                  </a:lnTo>
                  <a:close/>
                </a:path>
              </a:pathLst>
            </a:custGeom>
            <a:solidFill>
              <a:srgbClr val="DFE9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566419" y="952900"/>
              <a:ext cx="607060" cy="346710"/>
            </a:xfrm>
            <a:custGeom>
              <a:avLst/>
              <a:gdLst/>
              <a:ahLst/>
              <a:cxnLst/>
              <a:rect l="l" t="t" r="r" b="b"/>
              <a:pathLst>
                <a:path w="607060" h="346709">
                  <a:moveTo>
                    <a:pt x="606598" y="346499"/>
                  </a:moveTo>
                  <a:lnTo>
                    <a:pt x="0" y="346499"/>
                  </a:lnTo>
                  <a:lnTo>
                    <a:pt x="0" y="0"/>
                  </a:lnTo>
                  <a:lnTo>
                    <a:pt x="606598" y="0"/>
                  </a:lnTo>
                  <a:lnTo>
                    <a:pt x="606598" y="3464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173018" y="1015150"/>
            <a:ext cx="17970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66370" algn="l"/>
              </a:tabLst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66419" y="952900"/>
            <a:ext cx="60706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algn="ctr" marL="215265" marR="207645">
              <a:lnSpc>
                <a:spcPct val="104200"/>
              </a:lnSpc>
              <a:spcBef>
                <a:spcPts val="560"/>
              </a:spcBef>
            </a:pPr>
            <a:r>
              <a:rPr dirty="0" sz="600">
                <a:latin typeface="Lato"/>
                <a:cs typeface="Lato"/>
              </a:rPr>
              <a:t>Data  </a:t>
            </a:r>
            <a:r>
              <a:rPr dirty="0" sz="600">
                <a:latin typeface="Lato"/>
                <a:cs typeface="Lato"/>
              </a:rPr>
              <a:t>Prep.</a:t>
            </a:r>
            <a:endParaRPr sz="600">
              <a:latin typeface="Lato"/>
              <a:cs typeface="La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79968" y="952858"/>
            <a:ext cx="607060" cy="346710"/>
          </a:xfrm>
          <a:custGeom>
            <a:avLst/>
            <a:gdLst/>
            <a:ahLst/>
            <a:cxnLst/>
            <a:rect l="l" t="t" r="r" b="b"/>
            <a:pathLst>
              <a:path w="607060" h="346709">
                <a:moveTo>
                  <a:pt x="6065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606598" y="0"/>
                </a:lnTo>
                <a:lnTo>
                  <a:pt x="6065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986567" y="1015112"/>
            <a:ext cx="17970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66370" algn="l"/>
              </a:tabLst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9968" y="952858"/>
            <a:ext cx="60706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68275" marR="160655" indent="27305">
              <a:lnSpc>
                <a:spcPct val="104200"/>
              </a:lnSpc>
              <a:spcBef>
                <a:spcPts val="560"/>
              </a:spcBef>
            </a:pPr>
            <a:r>
              <a:rPr dirty="0" sz="600" spc="-5">
                <a:latin typeface="Lato"/>
                <a:cs typeface="Lato"/>
              </a:rPr>
              <a:t>Model  </a:t>
            </a:r>
            <a:r>
              <a:rPr dirty="0" sz="600" spc="-55">
                <a:latin typeface="Lato"/>
                <a:cs typeface="Lato"/>
              </a:rPr>
              <a:t>T</a:t>
            </a:r>
            <a:r>
              <a:rPr dirty="0" sz="600" spc="5">
                <a:latin typeface="Lato"/>
                <a:cs typeface="Lato"/>
              </a:rPr>
              <a:t>r</a:t>
            </a:r>
            <a:r>
              <a:rPr dirty="0" sz="600">
                <a:latin typeface="Lato"/>
                <a:cs typeface="Lato"/>
              </a:rPr>
              <a:t>aining</a:t>
            </a:r>
            <a:endParaRPr sz="600">
              <a:latin typeface="Lato"/>
              <a:cs typeface="La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93541" y="952858"/>
            <a:ext cx="539750" cy="346710"/>
          </a:xfrm>
          <a:custGeom>
            <a:avLst/>
            <a:gdLst/>
            <a:ahLst/>
            <a:cxnLst/>
            <a:rect l="l" t="t" r="r" b="b"/>
            <a:pathLst>
              <a:path w="539750" h="346709">
                <a:moveTo>
                  <a:pt x="5396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539698" y="0"/>
                </a:lnTo>
                <a:lnTo>
                  <a:pt x="5396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733240" y="1015112"/>
            <a:ext cx="1619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48590" algn="l"/>
              </a:tabLst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93541" y="952858"/>
            <a:ext cx="53975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90500" marR="154940" indent="-28575">
              <a:lnSpc>
                <a:spcPct val="104200"/>
              </a:lnSpc>
              <a:spcBef>
                <a:spcPts val="560"/>
              </a:spcBef>
            </a:pPr>
            <a:r>
              <a:rPr dirty="0" sz="600" spc="-5">
                <a:latin typeface="Lato"/>
                <a:cs typeface="Lato"/>
              </a:rPr>
              <a:t>Model  </a:t>
            </a:r>
            <a:r>
              <a:rPr dirty="0" sz="600" spc="-5">
                <a:latin typeface="Lato"/>
                <a:cs typeface="Lato"/>
              </a:rPr>
              <a:t>Eval.</a:t>
            </a:r>
            <a:endParaRPr sz="6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30535" y="780168"/>
            <a:ext cx="1067435" cy="456565"/>
          </a:xfrm>
          <a:prstGeom prst="rect">
            <a:avLst/>
          </a:prstGeom>
          <a:solidFill>
            <a:srgbClr val="EFEFEF"/>
          </a:solidFill>
        </p:spPr>
        <p:txBody>
          <a:bodyPr wrap="square" lIns="0" tIns="98425" rIns="0" bIns="0" rtlCol="0" vert="horz">
            <a:spAutoFit/>
          </a:bodyPr>
          <a:lstStyle/>
          <a:p>
            <a:pPr marL="258445" marR="250190" indent="95250">
              <a:lnSpc>
                <a:spcPct val="101600"/>
              </a:lnSpc>
              <a:spcBef>
                <a:spcPts val="775"/>
              </a:spcBef>
            </a:pPr>
            <a:r>
              <a:rPr dirty="0" sz="800">
                <a:latin typeface="Lato"/>
                <a:cs typeface="Lato"/>
              </a:rPr>
              <a:t>Pipeline  </a:t>
            </a:r>
            <a:r>
              <a:rPr dirty="0" sz="800" spc="-5">
                <a:latin typeface="Lato"/>
                <a:cs typeface="Lato"/>
              </a:rPr>
              <a:t>Depl</a:t>
            </a:r>
            <a:r>
              <a:rPr dirty="0" sz="800" spc="-20">
                <a:latin typeface="Lato"/>
                <a:cs typeface="Lato"/>
              </a:rPr>
              <a:t>o</a:t>
            </a:r>
            <a:r>
              <a:rPr dirty="0" sz="800">
                <a:latin typeface="Lato"/>
                <a:cs typeface="Lato"/>
              </a:rPr>
              <a:t>yment</a:t>
            </a:r>
            <a:endParaRPr sz="800">
              <a:latin typeface="Lato"/>
              <a:cs typeface="La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0601" y="845690"/>
            <a:ext cx="774700" cy="346710"/>
          </a:xfrm>
          <a:custGeom>
            <a:avLst/>
            <a:gdLst/>
            <a:ahLst/>
            <a:cxnLst/>
            <a:rect l="l" t="t" r="r" b="b"/>
            <a:pathLst>
              <a:path w="774700" h="346709">
                <a:moveTo>
                  <a:pt x="7742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774298" y="0"/>
                </a:lnTo>
                <a:lnTo>
                  <a:pt x="774298" y="3464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30601" y="845690"/>
            <a:ext cx="774700" cy="34671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202565" marR="194310" indent="75565">
              <a:lnSpc>
                <a:spcPct val="101600"/>
              </a:lnSpc>
              <a:spcBef>
                <a:spcPts val="340"/>
              </a:spcBef>
            </a:pPr>
            <a:r>
              <a:rPr dirty="0" sz="800" spc="5">
                <a:latin typeface="Lato"/>
                <a:cs typeface="Lato"/>
              </a:rPr>
              <a:t>Data  </a:t>
            </a:r>
            <a:r>
              <a:rPr dirty="0" sz="800">
                <a:latin typeface="Lato"/>
                <a:cs typeface="Lato"/>
              </a:rPr>
              <a:t>Analysis</a:t>
            </a:r>
            <a:endParaRPr sz="8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92199" y="878351"/>
            <a:ext cx="1809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64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32286" y="998445"/>
            <a:ext cx="7081520" cy="3327400"/>
            <a:chOff x="1532286" y="998445"/>
            <a:chExt cx="7081520" cy="3327400"/>
          </a:xfrm>
        </p:grpSpPr>
        <p:sp>
          <p:nvSpPr>
            <p:cNvPr id="21" name="object 21"/>
            <p:cNvSpPr/>
            <p:nvPr/>
          </p:nvSpPr>
          <p:spPr>
            <a:xfrm>
              <a:off x="1537049" y="10032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37049" y="10032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322868" y="111041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7"/>
                  </a:moveTo>
                  <a:lnTo>
                    <a:pt x="0" y="0"/>
                  </a:lnTo>
                  <a:lnTo>
                    <a:pt x="43224" y="15734"/>
                  </a:lnTo>
                  <a:lnTo>
                    <a:pt x="0" y="314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322868" y="111041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7"/>
                  </a:moveTo>
                  <a:lnTo>
                    <a:pt x="43224" y="15734"/>
                  </a:lnTo>
                  <a:lnTo>
                    <a:pt x="0" y="0"/>
                  </a:lnTo>
                  <a:lnTo>
                    <a:pt x="0" y="3146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36416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36416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757109" y="3947867"/>
              <a:ext cx="856615" cy="378460"/>
            </a:xfrm>
            <a:custGeom>
              <a:avLst/>
              <a:gdLst/>
              <a:ahLst/>
              <a:cxnLst/>
              <a:rect l="l" t="t" r="r" b="b"/>
              <a:pathLst>
                <a:path w="856615" h="378460">
                  <a:moveTo>
                    <a:pt x="718748" y="377949"/>
                  </a:moveTo>
                  <a:lnTo>
                    <a:pt x="137799" y="377949"/>
                  </a:lnTo>
                  <a:lnTo>
                    <a:pt x="101168" y="371199"/>
                  </a:lnTo>
                  <a:lnTo>
                    <a:pt x="40362" y="322602"/>
                  </a:lnTo>
                  <a:lnTo>
                    <a:pt x="18814" y="284356"/>
                  </a:lnTo>
                  <a:lnTo>
                    <a:pt x="4922" y="239213"/>
                  </a:lnTo>
                  <a:lnTo>
                    <a:pt x="0" y="188974"/>
                  </a:lnTo>
                  <a:lnTo>
                    <a:pt x="4922" y="138735"/>
                  </a:lnTo>
                  <a:lnTo>
                    <a:pt x="18814" y="93592"/>
                  </a:lnTo>
                  <a:lnTo>
                    <a:pt x="40362" y="55346"/>
                  </a:lnTo>
                  <a:lnTo>
                    <a:pt x="68251" y="25799"/>
                  </a:lnTo>
                  <a:lnTo>
                    <a:pt x="137799" y="0"/>
                  </a:lnTo>
                  <a:lnTo>
                    <a:pt x="718748" y="0"/>
                  </a:lnTo>
                  <a:lnTo>
                    <a:pt x="788296" y="25799"/>
                  </a:lnTo>
                  <a:lnTo>
                    <a:pt x="816185" y="55346"/>
                  </a:lnTo>
                  <a:lnTo>
                    <a:pt x="837733" y="93592"/>
                  </a:lnTo>
                  <a:lnTo>
                    <a:pt x="851625" y="138735"/>
                  </a:lnTo>
                  <a:lnTo>
                    <a:pt x="856548" y="188974"/>
                  </a:lnTo>
                  <a:lnTo>
                    <a:pt x="851625" y="239213"/>
                  </a:lnTo>
                  <a:lnTo>
                    <a:pt x="837733" y="284356"/>
                  </a:lnTo>
                  <a:lnTo>
                    <a:pt x="816185" y="322602"/>
                  </a:lnTo>
                  <a:lnTo>
                    <a:pt x="788296" y="352150"/>
                  </a:lnTo>
                  <a:lnTo>
                    <a:pt x="718748" y="377949"/>
                  </a:lnTo>
                  <a:close/>
                </a:path>
              </a:pathLst>
            </a:custGeom>
            <a:solidFill>
              <a:srgbClr val="A5918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7941202" y="3996254"/>
            <a:ext cx="488950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80645" marR="5080" indent="-68580">
              <a:lnSpc>
                <a:spcPct val="101600"/>
              </a:lnSpc>
              <a:spcBef>
                <a:spcPts val="85"/>
              </a:spcBef>
            </a:pPr>
            <a:r>
              <a:rPr dirty="0" sz="800" spc="5">
                <a:latin typeface="Lato"/>
                <a:cs typeface="Lato"/>
              </a:rPr>
              <a:t>Prediction  </a:t>
            </a:r>
            <a:r>
              <a:rPr dirty="0" sz="800" spc="5">
                <a:latin typeface="Lato"/>
                <a:cs typeface="Lato"/>
              </a:rPr>
              <a:t>Service</a:t>
            </a:r>
            <a:endParaRPr sz="800">
              <a:latin typeface="Lato"/>
              <a:cs typeface="Lato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14792" y="1919423"/>
            <a:ext cx="7296150" cy="51435"/>
          </a:xfrm>
          <a:custGeom>
            <a:avLst/>
            <a:gdLst/>
            <a:ahLst/>
            <a:cxnLst/>
            <a:rect l="l" t="t" r="r" b="b"/>
            <a:pathLst>
              <a:path w="7296150" h="51435">
                <a:moveTo>
                  <a:pt x="0" y="0"/>
                </a:moveTo>
                <a:lnTo>
                  <a:pt x="7295990" y="512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654257" y="2038501"/>
            <a:ext cx="12223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Lato"/>
                <a:cs typeface="Lato"/>
              </a:rPr>
              <a:t>staging/preprod/prod</a:t>
            </a:r>
            <a:endParaRPr sz="1000">
              <a:latin typeface="Lato"/>
              <a:cs typeface="La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001261" y="251924"/>
            <a:ext cx="17145" cy="1718945"/>
          </a:xfrm>
          <a:custGeom>
            <a:avLst/>
            <a:gdLst/>
            <a:ahLst/>
            <a:cxnLst/>
            <a:rect l="l" t="t" r="r" b="b"/>
            <a:pathLst>
              <a:path w="17145" h="1718945">
                <a:moveTo>
                  <a:pt x="0" y="0"/>
                </a:moveTo>
                <a:lnTo>
                  <a:pt x="16799" y="171869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732110" y="352006"/>
            <a:ext cx="6057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5760" algn="l"/>
              </a:tabLst>
            </a:pPr>
            <a:r>
              <a:rPr dirty="0" sz="1000" spc="-5">
                <a:latin typeface="Lato"/>
                <a:cs typeface="Lato"/>
              </a:rPr>
              <a:t>ML</a:t>
            </a:r>
            <a:r>
              <a:rPr dirty="0" sz="1000" spc="-5">
                <a:latin typeface="Lato"/>
                <a:cs typeface="Lato"/>
              </a:rPr>
              <a:t>	</a:t>
            </a:r>
            <a:r>
              <a:rPr dirty="0" sz="1000" spc="-5">
                <a:latin typeface="Lato"/>
                <a:cs typeface="Lato"/>
              </a:rPr>
              <a:t>Ops</a:t>
            </a:r>
            <a:endParaRPr sz="1000">
              <a:latin typeface="Lato"/>
              <a:cs typeface="La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97020" y="701440"/>
            <a:ext cx="14338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Orchestrated</a:t>
            </a:r>
            <a:r>
              <a:rPr dirty="0" sz="1000" spc="-114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Experiment</a:t>
            </a:r>
            <a:endParaRPr sz="1000">
              <a:latin typeface="Lato"/>
              <a:cs typeface="Lato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76141" y="952858"/>
            <a:ext cx="607060" cy="346710"/>
          </a:xfrm>
          <a:custGeom>
            <a:avLst/>
            <a:gdLst/>
            <a:ahLst/>
            <a:cxnLst/>
            <a:rect l="l" t="t" r="r" b="b"/>
            <a:pathLst>
              <a:path w="607060" h="346709">
                <a:moveTo>
                  <a:pt x="606598" y="346499"/>
                </a:moveTo>
                <a:lnTo>
                  <a:pt x="0" y="346499"/>
                </a:lnTo>
                <a:lnTo>
                  <a:pt x="0" y="0"/>
                </a:lnTo>
                <a:lnTo>
                  <a:pt x="606598" y="0"/>
                </a:lnTo>
                <a:lnTo>
                  <a:pt x="606598" y="346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382740" y="1015112"/>
            <a:ext cx="15621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u="sng" sz="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600" spc="-7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76141" y="952858"/>
            <a:ext cx="60706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33350" marR="125730" indent="87630">
              <a:lnSpc>
                <a:spcPct val="104200"/>
              </a:lnSpc>
              <a:spcBef>
                <a:spcPts val="560"/>
              </a:spcBef>
            </a:pPr>
            <a:r>
              <a:rPr dirty="0" sz="600">
                <a:latin typeface="Lato"/>
                <a:cs typeface="Lato"/>
              </a:rPr>
              <a:t>Data  </a:t>
            </a:r>
            <a:r>
              <a:rPr dirty="0" sz="600" spc="-35">
                <a:latin typeface="Lato"/>
                <a:cs typeface="Lato"/>
              </a:rPr>
              <a:t>V</a:t>
            </a:r>
            <a:r>
              <a:rPr dirty="0" sz="600">
                <a:latin typeface="Lato"/>
                <a:cs typeface="Lato"/>
              </a:rPr>
              <a:t>alidation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504432" y="952858"/>
            <a:ext cx="2957830" cy="346710"/>
            <a:chOff x="2504432" y="952858"/>
            <a:chExt cx="2957830" cy="346710"/>
          </a:xfrm>
        </p:grpSpPr>
        <p:sp>
          <p:nvSpPr>
            <p:cNvPr id="38" name="object 38"/>
            <p:cNvSpPr/>
            <p:nvPr/>
          </p:nvSpPr>
          <p:spPr>
            <a:xfrm>
              <a:off x="4865390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865390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509194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509194" y="111037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922465" y="952858"/>
              <a:ext cx="539750" cy="346710"/>
            </a:xfrm>
            <a:custGeom>
              <a:avLst/>
              <a:gdLst/>
              <a:ahLst/>
              <a:cxnLst/>
              <a:rect l="l" t="t" r="r" b="b"/>
              <a:pathLst>
                <a:path w="539750" h="346709">
                  <a:moveTo>
                    <a:pt x="539698" y="346499"/>
                  </a:moveTo>
                  <a:lnTo>
                    <a:pt x="0" y="346499"/>
                  </a:lnTo>
                  <a:lnTo>
                    <a:pt x="0" y="0"/>
                  </a:lnTo>
                  <a:lnTo>
                    <a:pt x="539698" y="0"/>
                  </a:lnTo>
                  <a:lnTo>
                    <a:pt x="539698" y="3464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4922465" y="952858"/>
            <a:ext cx="539750" cy="34671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77800" marR="154940" indent="-15875">
              <a:lnSpc>
                <a:spcPct val="104200"/>
              </a:lnSpc>
              <a:spcBef>
                <a:spcPts val="560"/>
              </a:spcBef>
            </a:pPr>
            <a:r>
              <a:rPr dirty="0" sz="600" spc="-5">
                <a:latin typeface="Lato"/>
                <a:cs typeface="Lato"/>
              </a:rPr>
              <a:t>Model  </a:t>
            </a:r>
            <a:r>
              <a:rPr dirty="0" sz="600" spc="-35">
                <a:latin typeface="Lato"/>
                <a:cs typeface="Lato"/>
              </a:rPr>
              <a:t>V</a:t>
            </a:r>
            <a:r>
              <a:rPr dirty="0" sz="600">
                <a:latin typeface="Lato"/>
                <a:cs typeface="Lato"/>
              </a:rPr>
              <a:t>alid.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914153" y="2731944"/>
            <a:ext cx="5553710" cy="775335"/>
            <a:chOff x="1914153" y="2731944"/>
            <a:chExt cx="5553710" cy="775335"/>
          </a:xfrm>
        </p:grpSpPr>
        <p:sp>
          <p:nvSpPr>
            <p:cNvPr id="45" name="object 45"/>
            <p:cNvSpPr/>
            <p:nvPr/>
          </p:nvSpPr>
          <p:spPr>
            <a:xfrm>
              <a:off x="1914153" y="2731944"/>
              <a:ext cx="5553710" cy="775335"/>
            </a:xfrm>
            <a:custGeom>
              <a:avLst/>
              <a:gdLst/>
              <a:ahLst/>
              <a:cxnLst/>
              <a:rect l="l" t="t" r="r" b="b"/>
              <a:pathLst>
                <a:path w="5553709" h="775335">
                  <a:moveTo>
                    <a:pt x="5553581" y="774898"/>
                  </a:moveTo>
                  <a:lnTo>
                    <a:pt x="0" y="774898"/>
                  </a:lnTo>
                  <a:lnTo>
                    <a:pt x="0" y="0"/>
                  </a:lnTo>
                  <a:lnTo>
                    <a:pt x="5553581" y="0"/>
                  </a:lnTo>
                  <a:lnTo>
                    <a:pt x="5553581" y="774898"/>
                  </a:lnTo>
                  <a:close/>
                </a:path>
              </a:pathLst>
            </a:custGeom>
            <a:solidFill>
              <a:srgbClr val="DFE9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872267" y="3005943"/>
              <a:ext cx="714375" cy="456565"/>
            </a:xfrm>
            <a:custGeom>
              <a:avLst/>
              <a:gdLst/>
              <a:ahLst/>
              <a:cxnLst/>
              <a:rect l="l" t="t" r="r" b="b"/>
              <a:pathLst>
                <a:path w="714375" h="456564">
                  <a:moveTo>
                    <a:pt x="714298" y="456299"/>
                  </a:moveTo>
                  <a:lnTo>
                    <a:pt x="0" y="456299"/>
                  </a:lnTo>
                  <a:lnTo>
                    <a:pt x="0" y="0"/>
                  </a:lnTo>
                  <a:lnTo>
                    <a:pt x="714298" y="0"/>
                  </a:lnTo>
                  <a:lnTo>
                    <a:pt x="714298" y="456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4099897" y="3093511"/>
            <a:ext cx="259715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7620">
              <a:lnSpc>
                <a:spcPct val="101600"/>
              </a:lnSpc>
              <a:spcBef>
                <a:spcPts val="85"/>
              </a:spcBef>
            </a:pPr>
            <a:r>
              <a:rPr dirty="0" sz="800">
                <a:latin typeface="Lato"/>
                <a:cs typeface="Lato"/>
              </a:rPr>
              <a:t>Data  </a:t>
            </a:r>
            <a:r>
              <a:rPr dirty="0" sz="800">
                <a:latin typeface="Lato"/>
                <a:cs typeface="Lato"/>
              </a:rPr>
              <a:t>Prep.</a:t>
            </a:r>
            <a:endParaRPr sz="800">
              <a:latin typeface="Lato"/>
              <a:cs typeface="La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573865" y="3093511"/>
            <a:ext cx="2101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506989" y="3093511"/>
            <a:ext cx="2101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05390" y="3005944"/>
            <a:ext cx="714375" cy="45656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98425" rIns="0" bIns="0" rtlCol="0" vert="horz">
            <a:spAutoFit/>
          </a:bodyPr>
          <a:lstStyle/>
          <a:p>
            <a:pPr marL="177165" marR="169545" indent="36195">
              <a:lnSpc>
                <a:spcPct val="101600"/>
              </a:lnSpc>
              <a:spcBef>
                <a:spcPts val="775"/>
              </a:spcBef>
            </a:pP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 spc="-70">
                <a:latin typeface="Lato"/>
                <a:cs typeface="Lato"/>
              </a:rPr>
              <a:t>T</a:t>
            </a:r>
            <a:r>
              <a:rPr dirty="0" sz="800" spc="10">
                <a:latin typeface="Lato"/>
                <a:cs typeface="Lato"/>
              </a:rPr>
              <a:t>r</a:t>
            </a:r>
            <a:r>
              <a:rPr dirty="0" sz="800">
                <a:latin typeface="Lato"/>
                <a:cs typeface="Lato"/>
              </a:rPr>
              <a:t>aining</a:t>
            </a:r>
            <a:endParaRPr sz="800">
              <a:latin typeface="Lato"/>
              <a:cs typeface="La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738488" y="3005944"/>
            <a:ext cx="714375" cy="45656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98425" rIns="0" bIns="0" rtlCol="0" vert="horz">
            <a:spAutoFit/>
          </a:bodyPr>
          <a:lstStyle/>
          <a:p>
            <a:pPr marL="252095" marR="206375" indent="-38100">
              <a:lnSpc>
                <a:spcPct val="101600"/>
              </a:lnSpc>
              <a:spcBef>
                <a:spcPts val="775"/>
              </a:spcBef>
            </a:pP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 spc="-5">
                <a:latin typeface="Lato"/>
                <a:cs typeface="Lato"/>
              </a:rPr>
              <a:t>Eval.</a:t>
            </a:r>
            <a:endParaRPr sz="800">
              <a:latin typeface="Lato"/>
              <a:cs typeface="La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40087" y="3093511"/>
            <a:ext cx="2101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939169" y="3005944"/>
            <a:ext cx="2790190" cy="456565"/>
            <a:chOff x="2939169" y="3005944"/>
            <a:chExt cx="2790190" cy="456565"/>
          </a:xfrm>
        </p:grpSpPr>
        <p:sp>
          <p:nvSpPr>
            <p:cNvPr id="54" name="object 54"/>
            <p:cNvSpPr/>
            <p:nvPr/>
          </p:nvSpPr>
          <p:spPr>
            <a:xfrm>
              <a:off x="4748115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748115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681238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681238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939169" y="3005944"/>
              <a:ext cx="714375" cy="456565"/>
            </a:xfrm>
            <a:custGeom>
              <a:avLst/>
              <a:gdLst/>
              <a:ahLst/>
              <a:cxnLst/>
              <a:rect l="l" t="t" r="r" b="b"/>
              <a:pathLst>
                <a:path w="714375" h="456564">
                  <a:moveTo>
                    <a:pt x="714298" y="456299"/>
                  </a:moveTo>
                  <a:lnTo>
                    <a:pt x="0" y="456299"/>
                  </a:lnTo>
                  <a:lnTo>
                    <a:pt x="0" y="0"/>
                  </a:lnTo>
                  <a:lnTo>
                    <a:pt x="714298" y="0"/>
                  </a:lnTo>
                  <a:lnTo>
                    <a:pt x="714298" y="456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3640767" y="3093511"/>
            <a:ext cx="2101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939169" y="3005944"/>
            <a:ext cx="714375" cy="45656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30810" marR="123189" indent="116839">
              <a:lnSpc>
                <a:spcPct val="101600"/>
              </a:lnSpc>
              <a:spcBef>
                <a:spcPts val="775"/>
              </a:spcBef>
            </a:pPr>
            <a:r>
              <a:rPr dirty="0" sz="800" spc="5">
                <a:latin typeface="Lato"/>
                <a:cs typeface="Lato"/>
              </a:rPr>
              <a:t>Data  </a:t>
            </a:r>
            <a:r>
              <a:rPr dirty="0" sz="800" spc="-50">
                <a:latin typeface="Lato"/>
                <a:cs typeface="Lato"/>
              </a:rPr>
              <a:t>V</a:t>
            </a:r>
            <a:r>
              <a:rPr dirty="0" sz="800" spc="5">
                <a:latin typeface="Lato"/>
                <a:cs typeface="Lato"/>
              </a:rPr>
              <a:t>alidation</a:t>
            </a:r>
            <a:endParaRPr sz="800">
              <a:latin typeface="Lato"/>
              <a:cs typeface="Lato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636634" y="2891269"/>
            <a:ext cx="1097915" cy="456565"/>
          </a:xfrm>
          <a:custGeom>
            <a:avLst/>
            <a:gdLst/>
            <a:ahLst/>
            <a:cxnLst/>
            <a:rect l="l" t="t" r="r" b="b"/>
            <a:pathLst>
              <a:path w="1097915" h="456564">
                <a:moveTo>
                  <a:pt x="1097397" y="456299"/>
                </a:moveTo>
                <a:lnTo>
                  <a:pt x="0" y="456299"/>
                </a:lnTo>
                <a:lnTo>
                  <a:pt x="0" y="0"/>
                </a:lnTo>
                <a:lnTo>
                  <a:pt x="1097397" y="0"/>
                </a:lnTo>
                <a:lnTo>
                  <a:pt x="1097397" y="456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7636634" y="2891269"/>
            <a:ext cx="1097915" cy="45656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381635" marR="301625" indent="-71755">
              <a:lnSpc>
                <a:spcPct val="101600"/>
              </a:lnSpc>
              <a:spcBef>
                <a:spcPts val="775"/>
              </a:spcBef>
            </a:pPr>
            <a:r>
              <a:rPr dirty="0" sz="800">
                <a:latin typeface="Lato"/>
                <a:cs typeface="Lato"/>
              </a:rPr>
              <a:t>CD:</a:t>
            </a:r>
            <a:r>
              <a:rPr dirty="0" sz="800" spc="-114">
                <a:latin typeface="Lato"/>
                <a:cs typeface="Lato"/>
              </a:rPr>
              <a:t> </a:t>
            </a: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>
                <a:latin typeface="Lato"/>
                <a:cs typeface="Lato"/>
              </a:rPr>
              <a:t>Serving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3810254" y="3213605"/>
            <a:ext cx="2852420" cy="41275"/>
            <a:chOff x="3810254" y="3213605"/>
            <a:chExt cx="2852420" cy="41275"/>
          </a:xfrm>
        </p:grpSpPr>
        <p:sp>
          <p:nvSpPr>
            <p:cNvPr id="64" name="object 64"/>
            <p:cNvSpPr/>
            <p:nvPr/>
          </p:nvSpPr>
          <p:spPr>
            <a:xfrm>
              <a:off x="6614336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614336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15017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815017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6671586" y="3005944"/>
            <a:ext cx="714375" cy="45656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98425" rIns="0" bIns="0" rtlCol="0" vert="horz">
            <a:spAutoFit/>
          </a:bodyPr>
          <a:lstStyle/>
          <a:p>
            <a:pPr marL="234315" marR="206375" indent="-20955">
              <a:lnSpc>
                <a:spcPct val="101600"/>
              </a:lnSpc>
              <a:spcBef>
                <a:spcPts val="775"/>
              </a:spcBef>
            </a:pP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 spc="-10">
                <a:latin typeface="Lato"/>
                <a:cs typeface="Lato"/>
              </a:rPr>
              <a:t>Valid.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7462972" y="3098906"/>
            <a:ext cx="165100" cy="41275"/>
            <a:chOff x="7462972" y="3098906"/>
            <a:chExt cx="165100" cy="41275"/>
          </a:xfrm>
        </p:grpSpPr>
        <p:sp>
          <p:nvSpPr>
            <p:cNvPr id="70" name="object 70"/>
            <p:cNvSpPr/>
            <p:nvPr/>
          </p:nvSpPr>
          <p:spPr>
            <a:xfrm>
              <a:off x="7467734" y="3119393"/>
              <a:ext cx="111760" cy="0"/>
            </a:xfrm>
            <a:custGeom>
              <a:avLst/>
              <a:gdLst/>
              <a:ahLst/>
              <a:cxnLst/>
              <a:rect l="l" t="t" r="r" b="b"/>
              <a:pathLst>
                <a:path w="111759" h="0">
                  <a:moveTo>
                    <a:pt x="0" y="0"/>
                  </a:moveTo>
                  <a:lnTo>
                    <a:pt x="1117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7579484" y="31036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579484" y="31036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2546157" y="2810564"/>
            <a:ext cx="112776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Lato"/>
                <a:cs typeface="Lato"/>
              </a:rPr>
              <a:t>Automated</a:t>
            </a:r>
            <a:r>
              <a:rPr dirty="0" sz="1000" spc="-114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Pipeline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819395" y="1231705"/>
            <a:ext cx="7386955" cy="2707005"/>
            <a:chOff x="819395" y="1231705"/>
            <a:chExt cx="7386955" cy="2707005"/>
          </a:xfrm>
        </p:grpSpPr>
        <p:sp>
          <p:nvSpPr>
            <p:cNvPr id="75" name="object 75"/>
            <p:cNvSpPr/>
            <p:nvPr/>
          </p:nvSpPr>
          <p:spPr>
            <a:xfrm>
              <a:off x="4690990" y="1236467"/>
              <a:ext cx="3494404" cy="2654300"/>
            </a:xfrm>
            <a:custGeom>
              <a:avLst/>
              <a:gdLst/>
              <a:ahLst/>
              <a:cxnLst/>
              <a:rect l="l" t="t" r="r" b="b"/>
              <a:pathLst>
                <a:path w="3494404" h="2654300">
                  <a:moveTo>
                    <a:pt x="3473093" y="0"/>
                  </a:moveTo>
                  <a:lnTo>
                    <a:pt x="3473093" y="747748"/>
                  </a:lnTo>
                  <a:lnTo>
                    <a:pt x="0" y="747748"/>
                  </a:lnTo>
                  <a:lnTo>
                    <a:pt x="0" y="1438352"/>
                  </a:lnTo>
                </a:path>
                <a:path w="3494404" h="2654300">
                  <a:moveTo>
                    <a:pt x="3494342" y="2111100"/>
                  </a:moveTo>
                  <a:lnTo>
                    <a:pt x="3494342" y="26542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8169608" y="38907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8169608" y="38907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4675265" y="26748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675265" y="26748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675894" y="3119468"/>
              <a:ext cx="181610" cy="0"/>
            </a:xfrm>
            <a:custGeom>
              <a:avLst/>
              <a:gdLst/>
              <a:ahLst/>
              <a:cxnLst/>
              <a:rect l="l" t="t" r="r" b="b"/>
              <a:pathLst>
                <a:path w="181610" h="0">
                  <a:moveTo>
                    <a:pt x="0" y="0"/>
                  </a:moveTo>
                  <a:lnTo>
                    <a:pt x="1810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856943" y="31037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856943" y="31037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819395" y="2930469"/>
              <a:ext cx="856615" cy="378460"/>
            </a:xfrm>
            <a:custGeom>
              <a:avLst/>
              <a:gdLst/>
              <a:ahLst/>
              <a:cxnLst/>
              <a:rect l="l" t="t" r="r" b="b"/>
              <a:pathLst>
                <a:path w="856614" h="378460">
                  <a:moveTo>
                    <a:pt x="428249" y="377999"/>
                  </a:moveTo>
                  <a:lnTo>
                    <a:pt x="364965" y="375949"/>
                  </a:lnTo>
                  <a:lnTo>
                    <a:pt x="304564" y="369996"/>
                  </a:lnTo>
                  <a:lnTo>
                    <a:pt x="247709" y="360432"/>
                  </a:lnTo>
                  <a:lnTo>
                    <a:pt x="195062" y="347548"/>
                  </a:lnTo>
                  <a:lnTo>
                    <a:pt x="147285" y="331638"/>
                  </a:lnTo>
                  <a:lnTo>
                    <a:pt x="105041" y="312994"/>
                  </a:lnTo>
                  <a:lnTo>
                    <a:pt x="68993" y="291908"/>
                  </a:lnTo>
                  <a:lnTo>
                    <a:pt x="18131" y="243582"/>
                  </a:lnTo>
                  <a:lnTo>
                    <a:pt x="0" y="188999"/>
                  </a:lnTo>
                  <a:lnTo>
                    <a:pt x="4643" y="161072"/>
                  </a:lnTo>
                  <a:lnTo>
                    <a:pt x="39802" y="109325"/>
                  </a:lnTo>
                  <a:lnTo>
                    <a:pt x="105041" y="65004"/>
                  </a:lnTo>
                  <a:lnTo>
                    <a:pt x="147285" y="46360"/>
                  </a:lnTo>
                  <a:lnTo>
                    <a:pt x="195062" y="30450"/>
                  </a:lnTo>
                  <a:lnTo>
                    <a:pt x="247709" y="17567"/>
                  </a:lnTo>
                  <a:lnTo>
                    <a:pt x="304564" y="8002"/>
                  </a:lnTo>
                  <a:lnTo>
                    <a:pt x="364965" y="2049"/>
                  </a:lnTo>
                  <a:lnTo>
                    <a:pt x="428249" y="0"/>
                  </a:lnTo>
                  <a:lnTo>
                    <a:pt x="491532" y="2049"/>
                  </a:lnTo>
                  <a:lnTo>
                    <a:pt x="551932" y="8002"/>
                  </a:lnTo>
                  <a:lnTo>
                    <a:pt x="608787" y="17567"/>
                  </a:lnTo>
                  <a:lnTo>
                    <a:pt x="661434" y="30450"/>
                  </a:lnTo>
                  <a:lnTo>
                    <a:pt x="709211" y="46360"/>
                  </a:lnTo>
                  <a:lnTo>
                    <a:pt x="751455" y="65004"/>
                  </a:lnTo>
                  <a:lnTo>
                    <a:pt x="787504" y="86090"/>
                  </a:lnTo>
                  <a:lnTo>
                    <a:pt x="838366" y="134416"/>
                  </a:lnTo>
                  <a:lnTo>
                    <a:pt x="856498" y="188999"/>
                  </a:lnTo>
                  <a:lnTo>
                    <a:pt x="851854" y="216927"/>
                  </a:lnTo>
                  <a:lnTo>
                    <a:pt x="816695" y="268674"/>
                  </a:lnTo>
                  <a:lnTo>
                    <a:pt x="751455" y="312994"/>
                  </a:lnTo>
                  <a:lnTo>
                    <a:pt x="709211" y="331638"/>
                  </a:lnTo>
                  <a:lnTo>
                    <a:pt x="661434" y="347548"/>
                  </a:lnTo>
                  <a:lnTo>
                    <a:pt x="608787" y="360432"/>
                  </a:lnTo>
                  <a:lnTo>
                    <a:pt x="551932" y="369996"/>
                  </a:lnTo>
                  <a:lnTo>
                    <a:pt x="491532" y="375949"/>
                  </a:lnTo>
                  <a:lnTo>
                    <a:pt x="428249" y="377999"/>
                  </a:lnTo>
                  <a:close/>
                </a:path>
              </a:pathLst>
            </a:custGeom>
            <a:solidFill>
              <a:srgbClr val="BDC8C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1076707" y="3040790"/>
            <a:ext cx="3429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70">
                <a:latin typeface="Lato"/>
                <a:cs typeface="Lato"/>
              </a:rPr>
              <a:t>T</a:t>
            </a:r>
            <a:r>
              <a:rPr dirty="0" sz="800" spc="5">
                <a:latin typeface="Lato"/>
                <a:cs typeface="Lato"/>
              </a:rPr>
              <a:t>rigger</a:t>
            </a:r>
            <a:endParaRPr sz="800">
              <a:latin typeface="Lato"/>
              <a:cs typeface="Lato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805140" y="211524"/>
            <a:ext cx="774700" cy="307340"/>
          </a:xfrm>
          <a:prstGeom prst="rect">
            <a:avLst/>
          </a:prstGeom>
          <a:solidFill>
            <a:srgbClr val="EFEFEF"/>
          </a:solidFill>
        </p:spPr>
        <p:txBody>
          <a:bodyPr wrap="square" lIns="0" tIns="23495" rIns="0" bIns="0" rtlCol="0" vert="horz">
            <a:spAutoFit/>
          </a:bodyPr>
          <a:lstStyle/>
          <a:p>
            <a:pPr marL="202565" marR="194310" indent="41275">
              <a:lnSpc>
                <a:spcPct val="101600"/>
              </a:lnSpc>
              <a:spcBef>
                <a:spcPts val="185"/>
              </a:spcBef>
            </a:pP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>
                <a:latin typeface="Lato"/>
                <a:cs typeface="Lato"/>
              </a:rPr>
              <a:t>Analysis</a:t>
            </a:r>
            <a:endParaRPr sz="800">
              <a:latin typeface="Lato"/>
              <a:cs typeface="Lato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142216" y="3919666"/>
            <a:ext cx="1097915" cy="43497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86995" rIns="0" bIns="0" rtlCol="0" vert="horz">
            <a:spAutoFit/>
          </a:bodyPr>
          <a:lstStyle/>
          <a:p>
            <a:pPr marL="297815" marR="251460" indent="-38735">
              <a:lnSpc>
                <a:spcPct val="101600"/>
              </a:lnSpc>
              <a:spcBef>
                <a:spcPts val="685"/>
              </a:spcBef>
            </a:pPr>
            <a:r>
              <a:rPr dirty="0" sz="800" spc="-10">
                <a:latin typeface="Lato"/>
                <a:cs typeface="Lato"/>
              </a:rPr>
              <a:t>P</a:t>
            </a:r>
            <a:r>
              <a:rPr dirty="0" sz="800">
                <a:latin typeface="Lato"/>
                <a:cs typeface="Lato"/>
              </a:rPr>
              <a:t>erformance  </a:t>
            </a:r>
            <a:r>
              <a:rPr dirty="0" sz="800">
                <a:latin typeface="Lato"/>
                <a:cs typeface="Lato"/>
              </a:rPr>
              <a:t>Monitoring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1227015" y="2071348"/>
            <a:ext cx="6535420" cy="2086610"/>
            <a:chOff x="1227015" y="2071348"/>
            <a:chExt cx="6535420" cy="2086610"/>
          </a:xfrm>
        </p:grpSpPr>
        <p:sp>
          <p:nvSpPr>
            <p:cNvPr id="88" name="object 88"/>
            <p:cNvSpPr/>
            <p:nvPr/>
          </p:nvSpPr>
          <p:spPr>
            <a:xfrm>
              <a:off x="5296664" y="4136841"/>
              <a:ext cx="2460625" cy="635"/>
            </a:xfrm>
            <a:custGeom>
              <a:avLst/>
              <a:gdLst/>
              <a:ahLst/>
              <a:cxnLst/>
              <a:rect l="l" t="t" r="r" b="b"/>
              <a:pathLst>
                <a:path w="2460625" h="635">
                  <a:moveTo>
                    <a:pt x="2460445" y="0"/>
                  </a:moveTo>
                  <a:lnTo>
                    <a:pt x="1201722" y="0"/>
                  </a:lnTo>
                  <a:lnTo>
                    <a:pt x="1201722" y="599"/>
                  </a:lnTo>
                  <a:lnTo>
                    <a:pt x="0" y="5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5253439" y="41217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5253439" y="41217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247509" y="3365718"/>
              <a:ext cx="2894965" cy="771525"/>
            </a:xfrm>
            <a:custGeom>
              <a:avLst/>
              <a:gdLst/>
              <a:ahLst/>
              <a:cxnLst/>
              <a:rect l="l" t="t" r="r" b="b"/>
              <a:pathLst>
                <a:path w="2894965" h="771525">
                  <a:moveTo>
                    <a:pt x="2894706" y="771148"/>
                  </a:moveTo>
                  <a:lnTo>
                    <a:pt x="0" y="771148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231777" y="33224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0" y="43224"/>
                  </a:lnTo>
                  <a:lnTo>
                    <a:pt x="15732" y="0"/>
                  </a:lnTo>
                  <a:lnTo>
                    <a:pt x="3146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231777" y="33224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15732" y="0"/>
                  </a:lnTo>
                  <a:lnTo>
                    <a:pt x="0" y="43224"/>
                  </a:lnTo>
                  <a:lnTo>
                    <a:pt x="3146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6701361" y="2071348"/>
              <a:ext cx="655320" cy="497205"/>
            </a:xfrm>
            <a:custGeom>
              <a:avLst/>
              <a:gdLst/>
              <a:ahLst/>
              <a:cxnLst/>
              <a:rect l="l" t="t" r="r" b="b"/>
              <a:pathLst>
                <a:path w="655320" h="497205">
                  <a:moveTo>
                    <a:pt x="327499" y="497021"/>
                  </a:moveTo>
                  <a:lnTo>
                    <a:pt x="252406" y="494834"/>
                  </a:lnTo>
                  <a:lnTo>
                    <a:pt x="183472" y="488604"/>
                  </a:lnTo>
                  <a:lnTo>
                    <a:pt x="122664" y="478827"/>
                  </a:lnTo>
                  <a:lnTo>
                    <a:pt x="71947" y="466000"/>
                  </a:lnTo>
                  <a:lnTo>
                    <a:pt x="33287" y="450620"/>
                  </a:lnTo>
                  <a:lnTo>
                    <a:pt x="0" y="414186"/>
                  </a:lnTo>
                  <a:lnTo>
                    <a:pt x="0" y="82837"/>
                  </a:lnTo>
                  <a:lnTo>
                    <a:pt x="33287" y="46407"/>
                  </a:lnTo>
                  <a:lnTo>
                    <a:pt x="71947" y="31026"/>
                  </a:lnTo>
                  <a:lnTo>
                    <a:pt x="122664" y="18198"/>
                  </a:lnTo>
                  <a:lnTo>
                    <a:pt x="183472" y="8419"/>
                  </a:lnTo>
                  <a:lnTo>
                    <a:pt x="252406" y="2187"/>
                  </a:lnTo>
                  <a:lnTo>
                    <a:pt x="327499" y="0"/>
                  </a:lnTo>
                  <a:lnTo>
                    <a:pt x="402583" y="2187"/>
                  </a:lnTo>
                  <a:lnTo>
                    <a:pt x="471510" y="8419"/>
                  </a:lnTo>
                  <a:lnTo>
                    <a:pt x="532313" y="18198"/>
                  </a:lnTo>
                  <a:lnTo>
                    <a:pt x="583028" y="31026"/>
                  </a:lnTo>
                  <a:lnTo>
                    <a:pt x="621687" y="46407"/>
                  </a:lnTo>
                  <a:lnTo>
                    <a:pt x="654973" y="82837"/>
                  </a:lnTo>
                  <a:lnTo>
                    <a:pt x="654973" y="414186"/>
                  </a:lnTo>
                  <a:lnTo>
                    <a:pt x="621687" y="450620"/>
                  </a:lnTo>
                  <a:lnTo>
                    <a:pt x="583028" y="466000"/>
                  </a:lnTo>
                  <a:lnTo>
                    <a:pt x="532313" y="478827"/>
                  </a:lnTo>
                  <a:lnTo>
                    <a:pt x="471510" y="488604"/>
                  </a:lnTo>
                  <a:lnTo>
                    <a:pt x="402583" y="494834"/>
                  </a:lnTo>
                  <a:lnTo>
                    <a:pt x="327499" y="497021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6701361" y="2154185"/>
              <a:ext cx="655320" cy="83185"/>
            </a:xfrm>
            <a:custGeom>
              <a:avLst/>
              <a:gdLst/>
              <a:ahLst/>
              <a:cxnLst/>
              <a:rect l="l" t="t" r="r" b="b"/>
              <a:pathLst>
                <a:path w="655320" h="83185">
                  <a:moveTo>
                    <a:pt x="654973" y="0"/>
                  </a:moveTo>
                  <a:lnTo>
                    <a:pt x="646324" y="18993"/>
                  </a:lnTo>
                  <a:lnTo>
                    <a:pt x="621687" y="36429"/>
                  </a:lnTo>
                  <a:lnTo>
                    <a:pt x="583028" y="51810"/>
                  </a:lnTo>
                  <a:lnTo>
                    <a:pt x="532313" y="64638"/>
                  </a:lnTo>
                  <a:lnTo>
                    <a:pt x="471510" y="74417"/>
                  </a:lnTo>
                  <a:lnTo>
                    <a:pt x="402583" y="80649"/>
                  </a:lnTo>
                  <a:lnTo>
                    <a:pt x="327499" y="82837"/>
                  </a:lnTo>
                  <a:lnTo>
                    <a:pt x="252406" y="80649"/>
                  </a:lnTo>
                  <a:lnTo>
                    <a:pt x="183472" y="74417"/>
                  </a:lnTo>
                  <a:lnTo>
                    <a:pt x="122664" y="64638"/>
                  </a:lnTo>
                  <a:lnTo>
                    <a:pt x="71947" y="51810"/>
                  </a:lnTo>
                  <a:lnTo>
                    <a:pt x="33287" y="36429"/>
                  </a:lnTo>
                  <a:lnTo>
                    <a:pt x="8649" y="18993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/>
          <p:cNvSpPr txBox="1"/>
          <p:nvPr/>
        </p:nvSpPr>
        <p:spPr>
          <a:xfrm>
            <a:off x="6830559" y="2220694"/>
            <a:ext cx="397510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20320">
              <a:lnSpc>
                <a:spcPct val="101600"/>
              </a:lnSpc>
              <a:spcBef>
                <a:spcPts val="85"/>
              </a:spcBef>
            </a:pPr>
            <a:r>
              <a:rPr dirty="0" sz="800" spc="-5">
                <a:latin typeface="Lato"/>
                <a:cs typeface="Lato"/>
              </a:rPr>
              <a:t>Models  </a:t>
            </a:r>
            <a:r>
              <a:rPr dirty="0" sz="800" spc="5">
                <a:latin typeface="Lato"/>
                <a:cs typeface="Lato"/>
              </a:rPr>
              <a:t>Registry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6713424" y="743010"/>
            <a:ext cx="616585" cy="530860"/>
            <a:chOff x="6713424" y="743010"/>
            <a:chExt cx="616585" cy="530860"/>
          </a:xfrm>
        </p:grpSpPr>
        <p:sp>
          <p:nvSpPr>
            <p:cNvPr id="98" name="object 98"/>
            <p:cNvSpPr/>
            <p:nvPr/>
          </p:nvSpPr>
          <p:spPr>
            <a:xfrm>
              <a:off x="6718186" y="747773"/>
              <a:ext cx="607060" cy="521334"/>
            </a:xfrm>
            <a:custGeom>
              <a:avLst/>
              <a:gdLst/>
              <a:ahLst/>
              <a:cxnLst/>
              <a:rect l="l" t="t" r="r" b="b"/>
              <a:pathLst>
                <a:path w="607059" h="521334">
                  <a:moveTo>
                    <a:pt x="303274" y="521168"/>
                  </a:moveTo>
                  <a:lnTo>
                    <a:pt x="233734" y="518874"/>
                  </a:lnTo>
                  <a:lnTo>
                    <a:pt x="169899" y="512340"/>
                  </a:lnTo>
                  <a:lnTo>
                    <a:pt x="113589" y="502086"/>
                  </a:lnTo>
                  <a:lnTo>
                    <a:pt x="66624" y="488634"/>
                  </a:lnTo>
                  <a:lnTo>
                    <a:pt x="30824" y="472506"/>
                  </a:lnTo>
                  <a:lnTo>
                    <a:pt x="0" y="434306"/>
                  </a:lnTo>
                  <a:lnTo>
                    <a:pt x="0" y="86862"/>
                  </a:lnTo>
                  <a:lnTo>
                    <a:pt x="30824" y="48662"/>
                  </a:lnTo>
                  <a:lnTo>
                    <a:pt x="66624" y="32534"/>
                  </a:lnTo>
                  <a:lnTo>
                    <a:pt x="113589" y="19082"/>
                  </a:lnTo>
                  <a:lnTo>
                    <a:pt x="169899" y="8828"/>
                  </a:lnTo>
                  <a:lnTo>
                    <a:pt x="233734" y="2294"/>
                  </a:lnTo>
                  <a:lnTo>
                    <a:pt x="303274" y="0"/>
                  </a:lnTo>
                  <a:lnTo>
                    <a:pt x="372806" y="2294"/>
                  </a:lnTo>
                  <a:lnTo>
                    <a:pt x="436638" y="8828"/>
                  </a:lnTo>
                  <a:lnTo>
                    <a:pt x="492949" y="19082"/>
                  </a:lnTo>
                  <a:lnTo>
                    <a:pt x="539916" y="32534"/>
                  </a:lnTo>
                  <a:lnTo>
                    <a:pt x="575720" y="48662"/>
                  </a:lnTo>
                  <a:lnTo>
                    <a:pt x="606548" y="86862"/>
                  </a:lnTo>
                  <a:lnTo>
                    <a:pt x="606548" y="434306"/>
                  </a:lnTo>
                  <a:lnTo>
                    <a:pt x="575720" y="472506"/>
                  </a:lnTo>
                  <a:lnTo>
                    <a:pt x="539916" y="488634"/>
                  </a:lnTo>
                  <a:lnTo>
                    <a:pt x="492949" y="502086"/>
                  </a:lnTo>
                  <a:lnTo>
                    <a:pt x="436638" y="512340"/>
                  </a:lnTo>
                  <a:lnTo>
                    <a:pt x="372806" y="518874"/>
                  </a:lnTo>
                  <a:lnTo>
                    <a:pt x="303274" y="521168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6718186" y="747773"/>
              <a:ext cx="607060" cy="521334"/>
            </a:xfrm>
            <a:custGeom>
              <a:avLst/>
              <a:gdLst/>
              <a:ahLst/>
              <a:cxnLst/>
              <a:rect l="l" t="t" r="r" b="b"/>
              <a:pathLst>
                <a:path w="607059" h="521334">
                  <a:moveTo>
                    <a:pt x="606548" y="86862"/>
                  </a:moveTo>
                  <a:lnTo>
                    <a:pt x="598538" y="106778"/>
                  </a:lnTo>
                  <a:lnTo>
                    <a:pt x="575720" y="125061"/>
                  </a:lnTo>
                  <a:lnTo>
                    <a:pt x="539916" y="141189"/>
                  </a:lnTo>
                  <a:lnTo>
                    <a:pt x="492949" y="154640"/>
                  </a:lnTo>
                  <a:lnTo>
                    <a:pt x="436638" y="164893"/>
                  </a:lnTo>
                  <a:lnTo>
                    <a:pt x="372806" y="171428"/>
                  </a:lnTo>
                  <a:lnTo>
                    <a:pt x="303274" y="173722"/>
                  </a:lnTo>
                  <a:lnTo>
                    <a:pt x="233734" y="171428"/>
                  </a:lnTo>
                  <a:lnTo>
                    <a:pt x="169899" y="164893"/>
                  </a:lnTo>
                  <a:lnTo>
                    <a:pt x="113589" y="154640"/>
                  </a:lnTo>
                  <a:lnTo>
                    <a:pt x="66624" y="141189"/>
                  </a:lnTo>
                  <a:lnTo>
                    <a:pt x="30824" y="125061"/>
                  </a:lnTo>
                  <a:lnTo>
                    <a:pt x="8009" y="106778"/>
                  </a:lnTo>
                  <a:lnTo>
                    <a:pt x="0" y="86862"/>
                  </a:lnTo>
                </a:path>
                <a:path w="607059" h="521334">
                  <a:moveTo>
                    <a:pt x="0" y="86862"/>
                  </a:moveTo>
                  <a:lnTo>
                    <a:pt x="8009" y="66945"/>
                  </a:lnTo>
                  <a:lnTo>
                    <a:pt x="30824" y="48662"/>
                  </a:lnTo>
                  <a:lnTo>
                    <a:pt x="66624" y="32534"/>
                  </a:lnTo>
                  <a:lnTo>
                    <a:pt x="113589" y="19082"/>
                  </a:lnTo>
                  <a:lnTo>
                    <a:pt x="169899" y="8828"/>
                  </a:lnTo>
                  <a:lnTo>
                    <a:pt x="233734" y="2294"/>
                  </a:lnTo>
                  <a:lnTo>
                    <a:pt x="303274" y="0"/>
                  </a:lnTo>
                  <a:lnTo>
                    <a:pt x="372806" y="2294"/>
                  </a:lnTo>
                  <a:lnTo>
                    <a:pt x="436638" y="8828"/>
                  </a:lnTo>
                  <a:lnTo>
                    <a:pt x="492949" y="19082"/>
                  </a:lnTo>
                  <a:lnTo>
                    <a:pt x="539916" y="32534"/>
                  </a:lnTo>
                  <a:lnTo>
                    <a:pt x="575720" y="48662"/>
                  </a:lnTo>
                  <a:lnTo>
                    <a:pt x="606548" y="86862"/>
                  </a:lnTo>
                  <a:lnTo>
                    <a:pt x="606548" y="434306"/>
                  </a:lnTo>
                  <a:lnTo>
                    <a:pt x="575720" y="472506"/>
                  </a:lnTo>
                  <a:lnTo>
                    <a:pt x="539916" y="488634"/>
                  </a:lnTo>
                  <a:lnTo>
                    <a:pt x="492949" y="502086"/>
                  </a:lnTo>
                  <a:lnTo>
                    <a:pt x="436638" y="512340"/>
                  </a:lnTo>
                  <a:lnTo>
                    <a:pt x="372806" y="518874"/>
                  </a:lnTo>
                  <a:lnTo>
                    <a:pt x="303274" y="521168"/>
                  </a:lnTo>
                  <a:lnTo>
                    <a:pt x="233734" y="518874"/>
                  </a:lnTo>
                  <a:lnTo>
                    <a:pt x="169899" y="512340"/>
                  </a:lnTo>
                  <a:lnTo>
                    <a:pt x="113589" y="502086"/>
                  </a:lnTo>
                  <a:lnTo>
                    <a:pt x="66624" y="488634"/>
                  </a:lnTo>
                  <a:lnTo>
                    <a:pt x="30824" y="472506"/>
                  </a:lnTo>
                  <a:lnTo>
                    <a:pt x="0" y="434306"/>
                  </a:lnTo>
                  <a:lnTo>
                    <a:pt x="0" y="8686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6873877" y="930757"/>
            <a:ext cx="29591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latin typeface="Lato"/>
                <a:cs typeface="Lato"/>
              </a:rPr>
              <a:t>Source</a:t>
            </a:r>
            <a:endParaRPr sz="700">
              <a:latin typeface="Lato"/>
              <a:cs typeface="Lato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805776" y="1035532"/>
            <a:ext cx="43180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5">
                <a:latin typeface="Lato"/>
                <a:cs typeface="Lato"/>
              </a:rPr>
              <a:t>repository</a:t>
            </a:r>
            <a:endParaRPr sz="700">
              <a:latin typeface="Lato"/>
              <a:cs typeface="Lato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5586851" y="846323"/>
            <a:ext cx="2619375" cy="2164715"/>
            <a:chOff x="5586851" y="846323"/>
            <a:chExt cx="2619375" cy="2164715"/>
          </a:xfrm>
        </p:grpSpPr>
        <p:sp>
          <p:nvSpPr>
            <p:cNvPr id="103" name="object 103"/>
            <p:cNvSpPr/>
            <p:nvPr/>
          </p:nvSpPr>
          <p:spPr>
            <a:xfrm>
              <a:off x="8169508" y="28342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8169508" y="28342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7028735" y="2625394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w="0" h="381000">
                  <a:moveTo>
                    <a:pt x="0" y="3805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7013010" y="25821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7013010" y="25821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5591613" y="1008952"/>
              <a:ext cx="1069975" cy="10160"/>
            </a:xfrm>
            <a:custGeom>
              <a:avLst/>
              <a:gdLst/>
              <a:ahLst/>
              <a:cxnLst/>
              <a:rect l="l" t="t" r="r" b="b"/>
              <a:pathLst>
                <a:path w="1069975" h="10159">
                  <a:moveTo>
                    <a:pt x="0" y="9964"/>
                  </a:moveTo>
                  <a:lnTo>
                    <a:pt x="106934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6660811" y="99322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99" y="31462"/>
                  </a:moveTo>
                  <a:lnTo>
                    <a:pt x="0" y="0"/>
                  </a:lnTo>
                  <a:lnTo>
                    <a:pt x="43374" y="15327"/>
                  </a:lnTo>
                  <a:lnTo>
                    <a:pt x="299" y="31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6660811" y="99322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99" y="31462"/>
                  </a:moveTo>
                  <a:lnTo>
                    <a:pt x="43374" y="15327"/>
                  </a:lnTo>
                  <a:lnTo>
                    <a:pt x="0" y="0"/>
                  </a:lnTo>
                  <a:lnTo>
                    <a:pt x="299" y="3146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5745913" y="85108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546048" y="307021"/>
                  </a:moveTo>
                  <a:lnTo>
                    <a:pt x="0" y="307021"/>
                  </a:lnTo>
                  <a:lnTo>
                    <a:pt x="136499" y="0"/>
                  </a:lnTo>
                  <a:lnTo>
                    <a:pt x="682548" y="0"/>
                  </a:lnTo>
                  <a:lnTo>
                    <a:pt x="546048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5745913" y="85108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0" y="307021"/>
                  </a:moveTo>
                  <a:lnTo>
                    <a:pt x="136499" y="0"/>
                  </a:lnTo>
                  <a:lnTo>
                    <a:pt x="682548" y="0"/>
                  </a:lnTo>
                  <a:lnTo>
                    <a:pt x="546048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5753788" y="88682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546048" y="307021"/>
                  </a:moveTo>
                  <a:lnTo>
                    <a:pt x="0" y="307021"/>
                  </a:lnTo>
                  <a:lnTo>
                    <a:pt x="136524" y="0"/>
                  </a:lnTo>
                  <a:lnTo>
                    <a:pt x="682573" y="0"/>
                  </a:lnTo>
                  <a:lnTo>
                    <a:pt x="546048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5753788" y="886825"/>
              <a:ext cx="682625" cy="307340"/>
            </a:xfrm>
            <a:custGeom>
              <a:avLst/>
              <a:gdLst/>
              <a:ahLst/>
              <a:cxnLst/>
              <a:rect l="l" t="t" r="r" b="b"/>
              <a:pathLst>
                <a:path w="682625" h="307340">
                  <a:moveTo>
                    <a:pt x="0" y="307021"/>
                  </a:moveTo>
                  <a:lnTo>
                    <a:pt x="136524" y="0"/>
                  </a:lnTo>
                  <a:lnTo>
                    <a:pt x="682573" y="0"/>
                  </a:lnTo>
                  <a:lnTo>
                    <a:pt x="546048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/>
          <p:cNvSpPr txBox="1"/>
          <p:nvPr/>
        </p:nvSpPr>
        <p:spPr>
          <a:xfrm>
            <a:off x="5937930" y="929339"/>
            <a:ext cx="30797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600" spc="-45">
                <a:latin typeface="Lato"/>
                <a:cs typeface="Lato"/>
              </a:rPr>
              <a:t>Sour</a:t>
            </a:r>
            <a:r>
              <a:rPr dirty="0" baseline="27777" sz="900" spc="-67">
                <a:latin typeface="Lato"/>
                <a:cs typeface="Lato"/>
              </a:rPr>
              <a:t>c</a:t>
            </a:r>
            <a:r>
              <a:rPr dirty="0" sz="600" spc="-45">
                <a:latin typeface="Lato"/>
                <a:cs typeface="Lato"/>
              </a:rPr>
              <a:t>ce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5749025" y="924685"/>
            <a:ext cx="724535" cy="316865"/>
            <a:chOff x="5749025" y="924685"/>
            <a:chExt cx="724535" cy="316865"/>
          </a:xfrm>
        </p:grpSpPr>
        <p:sp>
          <p:nvSpPr>
            <p:cNvPr id="117" name="object 117"/>
            <p:cNvSpPr/>
            <p:nvPr/>
          </p:nvSpPr>
          <p:spPr>
            <a:xfrm>
              <a:off x="5753788" y="929448"/>
              <a:ext cx="715010" cy="307340"/>
            </a:xfrm>
            <a:custGeom>
              <a:avLst/>
              <a:gdLst/>
              <a:ahLst/>
              <a:cxnLst/>
              <a:rect l="l" t="t" r="r" b="b"/>
              <a:pathLst>
                <a:path w="715010" h="307340">
                  <a:moveTo>
                    <a:pt x="571623" y="307021"/>
                  </a:moveTo>
                  <a:lnTo>
                    <a:pt x="0" y="307021"/>
                  </a:lnTo>
                  <a:lnTo>
                    <a:pt x="142899" y="0"/>
                  </a:lnTo>
                  <a:lnTo>
                    <a:pt x="714523" y="0"/>
                  </a:lnTo>
                  <a:lnTo>
                    <a:pt x="571623" y="307021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5753788" y="929448"/>
              <a:ext cx="715010" cy="307340"/>
            </a:xfrm>
            <a:custGeom>
              <a:avLst/>
              <a:gdLst/>
              <a:ahLst/>
              <a:cxnLst/>
              <a:rect l="l" t="t" r="r" b="b"/>
              <a:pathLst>
                <a:path w="715010" h="307340">
                  <a:moveTo>
                    <a:pt x="0" y="307021"/>
                  </a:moveTo>
                  <a:lnTo>
                    <a:pt x="142899" y="0"/>
                  </a:lnTo>
                  <a:lnTo>
                    <a:pt x="714523" y="0"/>
                  </a:lnTo>
                  <a:lnTo>
                    <a:pt x="571623" y="307021"/>
                  </a:lnTo>
                  <a:lnTo>
                    <a:pt x="0" y="3070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9" name="object 119"/>
          <p:cNvSpPr txBox="1"/>
          <p:nvPr/>
        </p:nvSpPr>
        <p:spPr>
          <a:xfrm>
            <a:off x="5930043" y="971960"/>
            <a:ext cx="32194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3888" sz="900" spc="-179">
                <a:latin typeface="Lato"/>
                <a:cs typeface="Lato"/>
              </a:rPr>
              <a:t>c</a:t>
            </a:r>
            <a:r>
              <a:rPr dirty="0" sz="600" spc="-120">
                <a:latin typeface="Lato"/>
                <a:cs typeface="Lato"/>
              </a:rPr>
              <a:t>S</a:t>
            </a:r>
            <a:r>
              <a:rPr dirty="0" baseline="-13888" sz="900" spc="-179">
                <a:latin typeface="Lato"/>
                <a:cs typeface="Lato"/>
              </a:rPr>
              <a:t>o</a:t>
            </a:r>
            <a:r>
              <a:rPr dirty="0" sz="600" spc="-120">
                <a:latin typeface="Lato"/>
                <a:cs typeface="Lato"/>
              </a:rPr>
              <a:t>o</a:t>
            </a:r>
            <a:r>
              <a:rPr dirty="0" baseline="-13888" sz="900" spc="-179">
                <a:latin typeface="Lato"/>
                <a:cs typeface="Lato"/>
              </a:rPr>
              <a:t>d</a:t>
            </a:r>
            <a:r>
              <a:rPr dirty="0" sz="600" spc="-120">
                <a:latin typeface="Lato"/>
                <a:cs typeface="Lato"/>
              </a:rPr>
              <a:t>u</a:t>
            </a:r>
            <a:r>
              <a:rPr dirty="0" baseline="-13888" sz="900" spc="-179">
                <a:latin typeface="Lato"/>
                <a:cs typeface="Lato"/>
              </a:rPr>
              <a:t>e</a:t>
            </a:r>
            <a:r>
              <a:rPr dirty="0" sz="600" spc="-120">
                <a:latin typeface="Lato"/>
                <a:cs typeface="Lato"/>
              </a:rPr>
              <a:t>rce</a:t>
            </a:r>
            <a:endParaRPr sz="600">
              <a:latin typeface="Lato"/>
              <a:cs typeface="Lato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5969721" y="1067209"/>
            <a:ext cx="18605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latin typeface="Lato"/>
                <a:cs typeface="Lato"/>
              </a:rPr>
              <a:t>c</a:t>
            </a:r>
            <a:r>
              <a:rPr dirty="0" sz="600" spc="-10">
                <a:latin typeface="Lato"/>
                <a:cs typeface="Lato"/>
              </a:rPr>
              <a:t>o</a:t>
            </a:r>
            <a:r>
              <a:rPr dirty="0" sz="600" spc="-5">
                <a:latin typeface="Lato"/>
                <a:cs typeface="Lato"/>
              </a:rPr>
              <a:t>d</a:t>
            </a:r>
            <a:r>
              <a:rPr dirty="0" sz="600" spc="-5">
                <a:latin typeface="Lato"/>
                <a:cs typeface="Lato"/>
              </a:rPr>
              <a:t>e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7319972" y="987862"/>
            <a:ext cx="301625" cy="41275"/>
            <a:chOff x="7319972" y="987862"/>
            <a:chExt cx="301625" cy="41275"/>
          </a:xfrm>
        </p:grpSpPr>
        <p:sp>
          <p:nvSpPr>
            <p:cNvPr id="122" name="object 122"/>
            <p:cNvSpPr/>
            <p:nvPr/>
          </p:nvSpPr>
          <p:spPr>
            <a:xfrm>
              <a:off x="7324735" y="1008357"/>
              <a:ext cx="248920" cy="0"/>
            </a:xfrm>
            <a:custGeom>
              <a:avLst/>
              <a:gdLst/>
              <a:ahLst/>
              <a:cxnLst/>
              <a:rect l="l" t="t" r="r" b="b"/>
              <a:pathLst>
                <a:path w="248920" h="0">
                  <a:moveTo>
                    <a:pt x="0" y="0"/>
                  </a:moveTo>
                  <a:lnTo>
                    <a:pt x="2485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7573284" y="9926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7573284" y="9926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5" name="object 125"/>
          <p:cNvSpPr txBox="1"/>
          <p:nvPr/>
        </p:nvSpPr>
        <p:spPr>
          <a:xfrm>
            <a:off x="2707669" y="3093511"/>
            <a:ext cx="2101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2006068" y="3005944"/>
            <a:ext cx="714375" cy="45656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98425" rIns="0" bIns="0" rtlCol="0" vert="horz">
            <a:spAutoFit/>
          </a:bodyPr>
          <a:lstStyle/>
          <a:p>
            <a:pPr marL="125730" marR="117475" indent="122555">
              <a:lnSpc>
                <a:spcPct val="101600"/>
              </a:lnSpc>
              <a:spcBef>
                <a:spcPts val="775"/>
              </a:spcBef>
            </a:pPr>
            <a:r>
              <a:rPr dirty="0" sz="800" spc="5">
                <a:latin typeface="Lato"/>
                <a:cs typeface="Lato"/>
              </a:rPr>
              <a:t>Data  </a:t>
            </a:r>
            <a:r>
              <a:rPr dirty="0" sz="800" spc="10">
                <a:latin typeface="Lato"/>
                <a:cs typeface="Lato"/>
              </a:rPr>
              <a:t>Ext</a:t>
            </a:r>
            <a:r>
              <a:rPr dirty="0" sz="800" spc="-10">
                <a:latin typeface="Lato"/>
                <a:cs typeface="Lato"/>
              </a:rPr>
              <a:t>r</a:t>
            </a:r>
            <a:r>
              <a:rPr dirty="0" sz="800">
                <a:latin typeface="Lato"/>
                <a:cs typeface="Lato"/>
              </a:rPr>
              <a:t>action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332389" y="360211"/>
            <a:ext cx="4478020" cy="3781425"/>
            <a:chOff x="332389" y="360211"/>
            <a:chExt cx="4478020" cy="3781425"/>
          </a:xfrm>
        </p:grpSpPr>
        <p:sp>
          <p:nvSpPr>
            <p:cNvPr id="128" name="object 128"/>
            <p:cNvSpPr/>
            <p:nvPr/>
          </p:nvSpPr>
          <p:spPr>
            <a:xfrm>
              <a:off x="2881919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2881919" y="3218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1011522" y="2239442"/>
              <a:ext cx="1351915" cy="709930"/>
            </a:xfrm>
            <a:custGeom>
              <a:avLst/>
              <a:gdLst/>
              <a:ahLst/>
              <a:cxnLst/>
              <a:rect l="l" t="t" r="r" b="b"/>
              <a:pathLst>
                <a:path w="1351914" h="709930">
                  <a:moveTo>
                    <a:pt x="0" y="0"/>
                  </a:moveTo>
                  <a:lnTo>
                    <a:pt x="0" y="383251"/>
                  </a:lnTo>
                  <a:lnTo>
                    <a:pt x="1351794" y="383251"/>
                  </a:lnTo>
                  <a:lnTo>
                    <a:pt x="1351794" y="709351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2347585" y="29487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4"/>
                  </a:moveTo>
                  <a:lnTo>
                    <a:pt x="0" y="0"/>
                  </a:lnTo>
                  <a:lnTo>
                    <a:pt x="31467" y="0"/>
                  </a:lnTo>
                  <a:lnTo>
                    <a:pt x="15732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2347585" y="29487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4"/>
                  </a:lnTo>
                  <a:lnTo>
                    <a:pt x="31467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37151" y="1018960"/>
              <a:ext cx="3805554" cy="3118485"/>
            </a:xfrm>
            <a:custGeom>
              <a:avLst/>
              <a:gdLst/>
              <a:ahLst/>
              <a:cxnLst/>
              <a:rect l="l" t="t" r="r" b="b"/>
              <a:pathLst>
                <a:path w="3805554" h="3118485">
                  <a:moveTo>
                    <a:pt x="3805064" y="3117906"/>
                  </a:moveTo>
                  <a:lnTo>
                    <a:pt x="0" y="3117906"/>
                  </a:lnTo>
                  <a:lnTo>
                    <a:pt x="0" y="0"/>
                  </a:lnTo>
                  <a:lnTo>
                    <a:pt x="23640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573561" y="100322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573561" y="100322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3592842" y="364974"/>
              <a:ext cx="1212850" cy="264160"/>
            </a:xfrm>
            <a:custGeom>
              <a:avLst/>
              <a:gdLst/>
              <a:ahLst/>
              <a:cxnLst/>
              <a:rect l="l" t="t" r="r" b="b"/>
              <a:pathLst>
                <a:path w="1212850" h="264159">
                  <a:moveTo>
                    <a:pt x="1212297" y="0"/>
                  </a:moveTo>
                  <a:lnTo>
                    <a:pt x="0" y="0"/>
                  </a:lnTo>
                  <a:lnTo>
                    <a:pt x="0" y="2635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3577117" y="6285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3577117" y="6285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708251" y="1599406"/>
              <a:ext cx="607060" cy="640080"/>
            </a:xfrm>
            <a:custGeom>
              <a:avLst/>
              <a:gdLst/>
              <a:ahLst/>
              <a:cxnLst/>
              <a:rect l="l" t="t" r="r" b="b"/>
              <a:pathLst>
                <a:path w="607060" h="640080">
                  <a:moveTo>
                    <a:pt x="303271" y="640036"/>
                  </a:moveTo>
                  <a:lnTo>
                    <a:pt x="233734" y="637218"/>
                  </a:lnTo>
                  <a:lnTo>
                    <a:pt x="169900" y="629194"/>
                  </a:lnTo>
                  <a:lnTo>
                    <a:pt x="113590" y="616601"/>
                  </a:lnTo>
                  <a:lnTo>
                    <a:pt x="66625" y="600082"/>
                  </a:lnTo>
                  <a:lnTo>
                    <a:pt x="30824" y="580276"/>
                  </a:lnTo>
                  <a:lnTo>
                    <a:pt x="0" y="533363"/>
                  </a:lnTo>
                  <a:lnTo>
                    <a:pt x="0" y="106672"/>
                  </a:lnTo>
                  <a:lnTo>
                    <a:pt x="30824" y="59759"/>
                  </a:lnTo>
                  <a:lnTo>
                    <a:pt x="66625" y="39953"/>
                  </a:lnTo>
                  <a:lnTo>
                    <a:pt x="113590" y="23434"/>
                  </a:lnTo>
                  <a:lnTo>
                    <a:pt x="169900" y="10842"/>
                  </a:lnTo>
                  <a:lnTo>
                    <a:pt x="233734" y="2817"/>
                  </a:lnTo>
                  <a:lnTo>
                    <a:pt x="303271" y="0"/>
                  </a:lnTo>
                  <a:lnTo>
                    <a:pt x="372808" y="2817"/>
                  </a:lnTo>
                  <a:lnTo>
                    <a:pt x="436641" y="10842"/>
                  </a:lnTo>
                  <a:lnTo>
                    <a:pt x="492950" y="23434"/>
                  </a:lnTo>
                  <a:lnTo>
                    <a:pt x="539915" y="39953"/>
                  </a:lnTo>
                  <a:lnTo>
                    <a:pt x="575716" y="59759"/>
                  </a:lnTo>
                  <a:lnTo>
                    <a:pt x="606541" y="106672"/>
                  </a:lnTo>
                  <a:lnTo>
                    <a:pt x="606541" y="533363"/>
                  </a:lnTo>
                  <a:lnTo>
                    <a:pt x="575716" y="580276"/>
                  </a:lnTo>
                  <a:lnTo>
                    <a:pt x="539915" y="600082"/>
                  </a:lnTo>
                  <a:lnTo>
                    <a:pt x="492950" y="616601"/>
                  </a:lnTo>
                  <a:lnTo>
                    <a:pt x="436641" y="629194"/>
                  </a:lnTo>
                  <a:lnTo>
                    <a:pt x="372808" y="637218"/>
                  </a:lnTo>
                  <a:lnTo>
                    <a:pt x="303271" y="640036"/>
                  </a:lnTo>
                  <a:close/>
                </a:path>
              </a:pathLst>
            </a:custGeom>
            <a:solidFill>
              <a:srgbClr val="BDC8C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0" name="object 140"/>
          <p:cNvSpPr txBox="1"/>
          <p:nvPr/>
        </p:nvSpPr>
        <p:spPr>
          <a:xfrm>
            <a:off x="877730" y="1956001"/>
            <a:ext cx="2679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Lato"/>
                <a:cs typeface="Lato"/>
              </a:rPr>
              <a:t>Store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410009" y="1201467"/>
            <a:ext cx="7796530" cy="3367404"/>
            <a:chOff x="410009" y="1201467"/>
            <a:chExt cx="7796530" cy="3367404"/>
          </a:xfrm>
        </p:grpSpPr>
        <p:sp>
          <p:nvSpPr>
            <p:cNvPr id="142" name="object 142"/>
            <p:cNvSpPr/>
            <p:nvPr/>
          </p:nvSpPr>
          <p:spPr>
            <a:xfrm>
              <a:off x="414771" y="1919423"/>
              <a:ext cx="7771130" cy="2644775"/>
            </a:xfrm>
            <a:custGeom>
              <a:avLst/>
              <a:gdLst/>
              <a:ahLst/>
              <a:cxnLst/>
              <a:rect l="l" t="t" r="r" b="b"/>
              <a:pathLst>
                <a:path w="7771130" h="2644775">
                  <a:moveTo>
                    <a:pt x="293479" y="0"/>
                  </a:moveTo>
                  <a:lnTo>
                    <a:pt x="0" y="0"/>
                  </a:lnTo>
                  <a:lnTo>
                    <a:pt x="0" y="2644517"/>
                  </a:lnTo>
                  <a:lnTo>
                    <a:pt x="7770661" y="2644517"/>
                  </a:lnTo>
                  <a:lnTo>
                    <a:pt x="7770661" y="246344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8169708" y="433964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8169708" y="433964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1011522" y="1249449"/>
              <a:ext cx="5715" cy="350520"/>
            </a:xfrm>
            <a:custGeom>
              <a:avLst/>
              <a:gdLst/>
              <a:ahLst/>
              <a:cxnLst/>
              <a:rect l="l" t="t" r="r" b="b"/>
              <a:pathLst>
                <a:path w="5715" h="350519">
                  <a:moveTo>
                    <a:pt x="0" y="349956"/>
                  </a:moveTo>
                  <a:lnTo>
                    <a:pt x="541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1001205" y="120623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2" y="43462"/>
                  </a:moveTo>
                  <a:lnTo>
                    <a:pt x="0" y="42977"/>
                  </a:lnTo>
                  <a:lnTo>
                    <a:pt x="16399" y="0"/>
                  </a:lnTo>
                  <a:lnTo>
                    <a:pt x="31462" y="43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1001205" y="120623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2" y="43462"/>
                  </a:moveTo>
                  <a:lnTo>
                    <a:pt x="16399" y="0"/>
                  </a:lnTo>
                  <a:lnTo>
                    <a:pt x="0" y="42977"/>
                  </a:lnTo>
                  <a:lnTo>
                    <a:pt x="31462" y="4346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8" name="object 148"/>
          <p:cNvSpPr txBox="1"/>
          <p:nvPr/>
        </p:nvSpPr>
        <p:spPr>
          <a:xfrm>
            <a:off x="3559062" y="4357834"/>
            <a:ext cx="14770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Arial"/>
                <a:cs typeface="Arial"/>
              </a:rPr>
              <a:t>Real-time feature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fetching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825357" y="1311284"/>
            <a:ext cx="2188845" cy="6686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83845" marR="1581150">
              <a:lnSpc>
                <a:spcPct val="101600"/>
              </a:lnSpc>
              <a:spcBef>
                <a:spcPts val="85"/>
              </a:spcBef>
            </a:pPr>
            <a:r>
              <a:rPr dirty="0" sz="800" spc="-5">
                <a:latin typeface="Lato"/>
                <a:cs typeface="Lato"/>
              </a:rPr>
              <a:t>Ofﬂine  </a:t>
            </a:r>
            <a:r>
              <a:rPr dirty="0" sz="800" spc="-30">
                <a:latin typeface="Lato"/>
                <a:cs typeface="Lato"/>
              </a:rPr>
              <a:t>e</a:t>
            </a:r>
            <a:r>
              <a:rPr dirty="0" sz="800" spc="15">
                <a:latin typeface="Lato"/>
                <a:cs typeface="Lato"/>
              </a:rPr>
              <a:t>xt</a:t>
            </a:r>
            <a:r>
              <a:rPr dirty="0" sz="800" spc="-10">
                <a:latin typeface="Lato"/>
                <a:cs typeface="Lato"/>
              </a:rPr>
              <a:t>r</a:t>
            </a:r>
            <a:r>
              <a:rPr dirty="0" sz="800">
                <a:latin typeface="Lato"/>
                <a:cs typeface="Lato"/>
              </a:rPr>
              <a:t>act</a:t>
            </a:r>
            <a:endParaRPr sz="8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Lato"/>
              <a:cs typeface="Lato"/>
            </a:endParaRPr>
          </a:p>
          <a:p>
            <a:pPr marL="756920">
              <a:lnSpc>
                <a:spcPts val="1070"/>
              </a:lnSpc>
            </a:pPr>
            <a:r>
              <a:rPr dirty="0" sz="1000" spc="-35">
                <a:latin typeface="Lato"/>
                <a:cs typeface="Lato"/>
              </a:rPr>
              <a:t>e</a:t>
            </a:r>
            <a:r>
              <a:rPr dirty="0" sz="1000">
                <a:latin typeface="Lato"/>
                <a:cs typeface="Lato"/>
              </a:rPr>
              <a:t>xperimentation</a:t>
            </a:r>
            <a:r>
              <a:rPr dirty="0" sz="1000" spc="-60">
                <a:latin typeface="Lato"/>
                <a:cs typeface="Lato"/>
              </a:rPr>
              <a:t>/</a:t>
            </a:r>
            <a:r>
              <a:rPr dirty="0" sz="1000" spc="-5">
                <a:latin typeface="Lato"/>
                <a:cs typeface="Lato"/>
              </a:rPr>
              <a:t>d</a:t>
            </a:r>
            <a:r>
              <a:rPr dirty="0" sz="1000" spc="-20">
                <a:latin typeface="Lato"/>
                <a:cs typeface="Lato"/>
              </a:rPr>
              <a:t>e</a:t>
            </a:r>
            <a:r>
              <a:rPr dirty="0" sz="1000" spc="-45">
                <a:latin typeface="Lato"/>
                <a:cs typeface="Lato"/>
              </a:rPr>
              <a:t>v</a:t>
            </a:r>
            <a:r>
              <a:rPr dirty="0" sz="1000" spc="-100">
                <a:latin typeface="Lato"/>
                <a:cs typeface="Lato"/>
              </a:rPr>
              <a:t>/</a:t>
            </a:r>
            <a:r>
              <a:rPr dirty="0" sz="1000" spc="5">
                <a:latin typeface="Lato"/>
                <a:cs typeface="Lato"/>
              </a:rPr>
              <a:t>test</a:t>
            </a:r>
            <a:endParaRPr sz="1000">
              <a:latin typeface="Lato"/>
              <a:cs typeface="Lato"/>
            </a:endParaRPr>
          </a:p>
          <a:p>
            <a:pPr marL="12700">
              <a:lnSpc>
                <a:spcPts val="830"/>
              </a:lnSpc>
            </a:pPr>
            <a:r>
              <a:rPr dirty="0" sz="800">
                <a:latin typeface="Lato"/>
                <a:cs typeface="Lato"/>
              </a:rPr>
              <a:t>Feature</a:t>
            </a:r>
            <a:endParaRPr sz="800">
              <a:latin typeface="Lato"/>
              <a:cs typeface="Lato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1090883" y="2306264"/>
            <a:ext cx="389255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dirty="0" sz="800">
                <a:latin typeface="Lato"/>
                <a:cs typeface="Lato"/>
              </a:rPr>
              <a:t>Batch  </a:t>
            </a:r>
            <a:r>
              <a:rPr dirty="0" sz="800" spc="-5">
                <a:latin typeface="Lato"/>
                <a:cs typeface="Lato"/>
              </a:rPr>
              <a:t>fetching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51" name="object 151"/>
          <p:cNvGrpSpPr/>
          <p:nvPr/>
        </p:nvGrpSpPr>
        <p:grpSpPr>
          <a:xfrm>
            <a:off x="1991778" y="3716030"/>
            <a:ext cx="1501775" cy="335915"/>
            <a:chOff x="1991778" y="3716030"/>
            <a:chExt cx="1501775" cy="335915"/>
          </a:xfrm>
        </p:grpSpPr>
        <p:sp>
          <p:nvSpPr>
            <p:cNvPr id="152" name="object 152"/>
            <p:cNvSpPr/>
            <p:nvPr/>
          </p:nvSpPr>
          <p:spPr>
            <a:xfrm>
              <a:off x="2006065" y="3730317"/>
              <a:ext cx="1473200" cy="307340"/>
            </a:xfrm>
            <a:custGeom>
              <a:avLst/>
              <a:gdLst/>
              <a:ahLst/>
              <a:cxnLst/>
              <a:rect l="l" t="t" r="r" b="b"/>
              <a:pathLst>
                <a:path w="1473200" h="307339">
                  <a:moveTo>
                    <a:pt x="736303" y="307024"/>
                  </a:moveTo>
                  <a:lnTo>
                    <a:pt x="656075" y="306724"/>
                  </a:lnTo>
                  <a:lnTo>
                    <a:pt x="578349" y="305844"/>
                  </a:lnTo>
                  <a:lnTo>
                    <a:pt x="503574" y="304416"/>
                  </a:lnTo>
                  <a:lnTo>
                    <a:pt x="432200" y="302471"/>
                  </a:lnTo>
                  <a:lnTo>
                    <a:pt x="364677" y="300040"/>
                  </a:lnTo>
                  <a:lnTo>
                    <a:pt x="301452" y="297154"/>
                  </a:lnTo>
                  <a:lnTo>
                    <a:pt x="242975" y="293844"/>
                  </a:lnTo>
                  <a:lnTo>
                    <a:pt x="189696" y="290141"/>
                  </a:lnTo>
                  <a:lnTo>
                    <a:pt x="142063" y="286077"/>
                  </a:lnTo>
                  <a:lnTo>
                    <a:pt x="100527" y="281683"/>
                  </a:lnTo>
                  <a:lnTo>
                    <a:pt x="37537" y="272029"/>
                  </a:lnTo>
                  <a:lnTo>
                    <a:pt x="0" y="255849"/>
                  </a:lnTo>
                  <a:lnTo>
                    <a:pt x="0" y="51174"/>
                  </a:lnTo>
                  <a:lnTo>
                    <a:pt x="37537" y="34995"/>
                  </a:lnTo>
                  <a:lnTo>
                    <a:pt x="100527" y="25340"/>
                  </a:lnTo>
                  <a:lnTo>
                    <a:pt x="142063" y="20946"/>
                  </a:lnTo>
                  <a:lnTo>
                    <a:pt x="189696" y="16882"/>
                  </a:lnTo>
                  <a:lnTo>
                    <a:pt x="242975" y="13180"/>
                  </a:lnTo>
                  <a:lnTo>
                    <a:pt x="301452" y="9870"/>
                  </a:lnTo>
                  <a:lnTo>
                    <a:pt x="364677" y="6984"/>
                  </a:lnTo>
                  <a:lnTo>
                    <a:pt x="432200" y="4552"/>
                  </a:lnTo>
                  <a:lnTo>
                    <a:pt x="503574" y="2607"/>
                  </a:lnTo>
                  <a:lnTo>
                    <a:pt x="578349" y="1179"/>
                  </a:lnTo>
                  <a:lnTo>
                    <a:pt x="656075" y="300"/>
                  </a:lnTo>
                  <a:lnTo>
                    <a:pt x="736303" y="0"/>
                  </a:lnTo>
                  <a:lnTo>
                    <a:pt x="816531" y="300"/>
                  </a:lnTo>
                  <a:lnTo>
                    <a:pt x="894257" y="1179"/>
                  </a:lnTo>
                  <a:lnTo>
                    <a:pt x="969031" y="2607"/>
                  </a:lnTo>
                  <a:lnTo>
                    <a:pt x="1040405" y="4552"/>
                  </a:lnTo>
                  <a:lnTo>
                    <a:pt x="1107928" y="6984"/>
                  </a:lnTo>
                  <a:lnTo>
                    <a:pt x="1171153" y="9870"/>
                  </a:lnTo>
                  <a:lnTo>
                    <a:pt x="1229629" y="13180"/>
                  </a:lnTo>
                  <a:lnTo>
                    <a:pt x="1282907" y="16882"/>
                  </a:lnTo>
                  <a:lnTo>
                    <a:pt x="1330539" y="20946"/>
                  </a:lnTo>
                  <a:lnTo>
                    <a:pt x="1372076" y="25340"/>
                  </a:lnTo>
                  <a:lnTo>
                    <a:pt x="1435065" y="34995"/>
                  </a:lnTo>
                  <a:lnTo>
                    <a:pt x="1472602" y="51174"/>
                  </a:lnTo>
                  <a:lnTo>
                    <a:pt x="1472602" y="255849"/>
                  </a:lnTo>
                  <a:lnTo>
                    <a:pt x="1435065" y="272029"/>
                  </a:lnTo>
                  <a:lnTo>
                    <a:pt x="1372076" y="281683"/>
                  </a:lnTo>
                  <a:lnTo>
                    <a:pt x="1330539" y="286077"/>
                  </a:lnTo>
                  <a:lnTo>
                    <a:pt x="1282907" y="290141"/>
                  </a:lnTo>
                  <a:lnTo>
                    <a:pt x="1229629" y="293844"/>
                  </a:lnTo>
                  <a:lnTo>
                    <a:pt x="1171153" y="297154"/>
                  </a:lnTo>
                  <a:lnTo>
                    <a:pt x="1107928" y="300040"/>
                  </a:lnTo>
                  <a:lnTo>
                    <a:pt x="1040405" y="302471"/>
                  </a:lnTo>
                  <a:lnTo>
                    <a:pt x="969031" y="304416"/>
                  </a:lnTo>
                  <a:lnTo>
                    <a:pt x="894257" y="305844"/>
                  </a:lnTo>
                  <a:lnTo>
                    <a:pt x="816531" y="306724"/>
                  </a:lnTo>
                  <a:lnTo>
                    <a:pt x="736303" y="307024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2006065" y="3730317"/>
              <a:ext cx="1473200" cy="307340"/>
            </a:xfrm>
            <a:custGeom>
              <a:avLst/>
              <a:gdLst/>
              <a:ahLst/>
              <a:cxnLst/>
              <a:rect l="l" t="t" r="r" b="b"/>
              <a:pathLst>
                <a:path w="1473200" h="307339">
                  <a:moveTo>
                    <a:pt x="1472602" y="51174"/>
                  </a:moveTo>
                  <a:lnTo>
                    <a:pt x="1468281" y="56748"/>
                  </a:lnTo>
                  <a:lnTo>
                    <a:pt x="1455619" y="62149"/>
                  </a:lnTo>
                  <a:lnTo>
                    <a:pt x="1407067" y="72305"/>
                  </a:lnTo>
                  <a:lnTo>
                    <a:pt x="1330539" y="81392"/>
                  </a:lnTo>
                  <a:lnTo>
                    <a:pt x="1282907" y="85457"/>
                  </a:lnTo>
                  <a:lnTo>
                    <a:pt x="1229629" y="89160"/>
                  </a:lnTo>
                  <a:lnTo>
                    <a:pt x="1171153" y="92472"/>
                  </a:lnTo>
                  <a:lnTo>
                    <a:pt x="1107928" y="95359"/>
                  </a:lnTo>
                  <a:lnTo>
                    <a:pt x="1040405" y="97792"/>
                  </a:lnTo>
                  <a:lnTo>
                    <a:pt x="969031" y="99739"/>
                  </a:lnTo>
                  <a:lnTo>
                    <a:pt x="894257" y="101168"/>
                  </a:lnTo>
                  <a:lnTo>
                    <a:pt x="816531" y="102049"/>
                  </a:lnTo>
                  <a:lnTo>
                    <a:pt x="736303" y="102349"/>
                  </a:lnTo>
                  <a:lnTo>
                    <a:pt x="656075" y="102049"/>
                  </a:lnTo>
                  <a:lnTo>
                    <a:pt x="578349" y="101168"/>
                  </a:lnTo>
                  <a:lnTo>
                    <a:pt x="503574" y="99739"/>
                  </a:lnTo>
                  <a:lnTo>
                    <a:pt x="432200" y="97792"/>
                  </a:lnTo>
                  <a:lnTo>
                    <a:pt x="364677" y="95359"/>
                  </a:lnTo>
                  <a:lnTo>
                    <a:pt x="301452" y="92472"/>
                  </a:lnTo>
                  <a:lnTo>
                    <a:pt x="242975" y="89160"/>
                  </a:lnTo>
                  <a:lnTo>
                    <a:pt x="189696" y="85457"/>
                  </a:lnTo>
                  <a:lnTo>
                    <a:pt x="142063" y="81392"/>
                  </a:lnTo>
                  <a:lnTo>
                    <a:pt x="100527" y="76997"/>
                  </a:lnTo>
                  <a:lnTo>
                    <a:pt x="37537" y="67345"/>
                  </a:lnTo>
                  <a:lnTo>
                    <a:pt x="4320" y="56748"/>
                  </a:lnTo>
                  <a:lnTo>
                    <a:pt x="0" y="51174"/>
                  </a:lnTo>
                </a:path>
                <a:path w="1473200" h="307339">
                  <a:moveTo>
                    <a:pt x="0" y="51174"/>
                  </a:moveTo>
                  <a:lnTo>
                    <a:pt x="4320" y="45596"/>
                  </a:lnTo>
                  <a:lnTo>
                    <a:pt x="16982" y="40193"/>
                  </a:lnTo>
                  <a:lnTo>
                    <a:pt x="65535" y="30033"/>
                  </a:lnTo>
                  <a:lnTo>
                    <a:pt x="142063" y="20946"/>
                  </a:lnTo>
                  <a:lnTo>
                    <a:pt x="189696" y="16882"/>
                  </a:lnTo>
                  <a:lnTo>
                    <a:pt x="242975" y="13180"/>
                  </a:lnTo>
                  <a:lnTo>
                    <a:pt x="301452" y="9870"/>
                  </a:lnTo>
                  <a:lnTo>
                    <a:pt x="364677" y="6984"/>
                  </a:lnTo>
                  <a:lnTo>
                    <a:pt x="432200" y="4552"/>
                  </a:lnTo>
                  <a:lnTo>
                    <a:pt x="503574" y="2607"/>
                  </a:lnTo>
                  <a:lnTo>
                    <a:pt x="578349" y="1179"/>
                  </a:lnTo>
                  <a:lnTo>
                    <a:pt x="656075" y="300"/>
                  </a:lnTo>
                  <a:lnTo>
                    <a:pt x="736303" y="0"/>
                  </a:lnTo>
                  <a:lnTo>
                    <a:pt x="816531" y="300"/>
                  </a:lnTo>
                  <a:lnTo>
                    <a:pt x="894257" y="1179"/>
                  </a:lnTo>
                  <a:lnTo>
                    <a:pt x="969031" y="2607"/>
                  </a:lnTo>
                  <a:lnTo>
                    <a:pt x="1040405" y="4552"/>
                  </a:lnTo>
                  <a:lnTo>
                    <a:pt x="1107928" y="6984"/>
                  </a:lnTo>
                  <a:lnTo>
                    <a:pt x="1171153" y="9870"/>
                  </a:lnTo>
                  <a:lnTo>
                    <a:pt x="1229629" y="13180"/>
                  </a:lnTo>
                  <a:lnTo>
                    <a:pt x="1282907" y="16882"/>
                  </a:lnTo>
                  <a:lnTo>
                    <a:pt x="1330539" y="20946"/>
                  </a:lnTo>
                  <a:lnTo>
                    <a:pt x="1372076" y="25340"/>
                  </a:lnTo>
                  <a:lnTo>
                    <a:pt x="1435065" y="34995"/>
                  </a:lnTo>
                  <a:lnTo>
                    <a:pt x="1472602" y="51174"/>
                  </a:lnTo>
                  <a:lnTo>
                    <a:pt x="1472602" y="255849"/>
                  </a:lnTo>
                  <a:lnTo>
                    <a:pt x="1435065" y="272029"/>
                  </a:lnTo>
                  <a:lnTo>
                    <a:pt x="1372076" y="281683"/>
                  </a:lnTo>
                  <a:lnTo>
                    <a:pt x="1330539" y="286077"/>
                  </a:lnTo>
                  <a:lnTo>
                    <a:pt x="1282907" y="290141"/>
                  </a:lnTo>
                  <a:lnTo>
                    <a:pt x="1229629" y="293844"/>
                  </a:lnTo>
                  <a:lnTo>
                    <a:pt x="1171153" y="297154"/>
                  </a:lnTo>
                  <a:lnTo>
                    <a:pt x="1107928" y="300040"/>
                  </a:lnTo>
                  <a:lnTo>
                    <a:pt x="1040405" y="302471"/>
                  </a:lnTo>
                  <a:lnTo>
                    <a:pt x="969031" y="304416"/>
                  </a:lnTo>
                  <a:lnTo>
                    <a:pt x="894257" y="305844"/>
                  </a:lnTo>
                  <a:lnTo>
                    <a:pt x="816531" y="306724"/>
                  </a:lnTo>
                  <a:lnTo>
                    <a:pt x="736303" y="307024"/>
                  </a:lnTo>
                  <a:lnTo>
                    <a:pt x="656075" y="306724"/>
                  </a:lnTo>
                  <a:lnTo>
                    <a:pt x="578349" y="305844"/>
                  </a:lnTo>
                  <a:lnTo>
                    <a:pt x="503574" y="304416"/>
                  </a:lnTo>
                  <a:lnTo>
                    <a:pt x="432200" y="302471"/>
                  </a:lnTo>
                  <a:lnTo>
                    <a:pt x="364677" y="300040"/>
                  </a:lnTo>
                  <a:lnTo>
                    <a:pt x="301452" y="297154"/>
                  </a:lnTo>
                  <a:lnTo>
                    <a:pt x="242975" y="293844"/>
                  </a:lnTo>
                  <a:lnTo>
                    <a:pt x="189696" y="290141"/>
                  </a:lnTo>
                  <a:lnTo>
                    <a:pt x="142063" y="286077"/>
                  </a:lnTo>
                  <a:lnTo>
                    <a:pt x="100527" y="281683"/>
                  </a:lnTo>
                  <a:lnTo>
                    <a:pt x="37537" y="272029"/>
                  </a:lnTo>
                  <a:lnTo>
                    <a:pt x="0" y="255849"/>
                  </a:lnTo>
                  <a:lnTo>
                    <a:pt x="0" y="51174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4" name="object 154"/>
          <p:cNvSpPr txBox="1"/>
          <p:nvPr/>
        </p:nvSpPr>
        <p:spPr>
          <a:xfrm>
            <a:off x="2432118" y="3830735"/>
            <a:ext cx="62166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Lato"/>
                <a:cs typeface="Lato"/>
              </a:rPr>
              <a:t>Metadata</a:t>
            </a:r>
            <a:r>
              <a:rPr dirty="0" sz="800" spc="-90">
                <a:latin typeface="Lato"/>
                <a:cs typeface="Lato"/>
              </a:rPr>
              <a:t> </a:t>
            </a:r>
            <a:r>
              <a:rPr dirty="0" sz="800" spc="-5">
                <a:latin typeface="Lato"/>
                <a:cs typeface="Lato"/>
              </a:rPr>
              <a:t>DB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55" name="object 155"/>
          <p:cNvGrpSpPr/>
          <p:nvPr/>
        </p:nvGrpSpPr>
        <p:grpSpPr>
          <a:xfrm>
            <a:off x="2721957" y="2183408"/>
            <a:ext cx="5836285" cy="1640205"/>
            <a:chOff x="2721957" y="2183408"/>
            <a:chExt cx="5836285" cy="1640205"/>
          </a:xfrm>
        </p:grpSpPr>
        <p:sp>
          <p:nvSpPr>
            <p:cNvPr id="156" name="object 156"/>
            <p:cNvSpPr/>
            <p:nvPr/>
          </p:nvSpPr>
          <p:spPr>
            <a:xfrm>
              <a:off x="2742444" y="3563992"/>
              <a:ext cx="1948814" cy="212090"/>
            </a:xfrm>
            <a:custGeom>
              <a:avLst/>
              <a:gdLst/>
              <a:ahLst/>
              <a:cxnLst/>
              <a:rect l="l" t="t" r="r" b="b"/>
              <a:pathLst>
                <a:path w="1948814" h="212089">
                  <a:moveTo>
                    <a:pt x="1948496" y="0"/>
                  </a:moveTo>
                  <a:lnTo>
                    <a:pt x="1948496" y="54599"/>
                  </a:lnTo>
                  <a:lnTo>
                    <a:pt x="0" y="54599"/>
                  </a:lnTo>
                  <a:lnTo>
                    <a:pt x="0" y="211499"/>
                  </a:lnTo>
                </a:path>
              </a:pathLst>
            </a:custGeom>
            <a:ln w="952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4675215" y="35207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4675215" y="35207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2726719" y="37754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2726719" y="37754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7830934" y="2188170"/>
              <a:ext cx="722630" cy="373380"/>
            </a:xfrm>
            <a:custGeom>
              <a:avLst/>
              <a:gdLst/>
              <a:ahLst/>
              <a:cxnLst/>
              <a:rect l="l" t="t" r="r" b="b"/>
              <a:pathLst>
                <a:path w="722629" h="373380">
                  <a:moveTo>
                    <a:pt x="204383" y="373105"/>
                  </a:moveTo>
                  <a:lnTo>
                    <a:pt x="161447" y="372451"/>
                  </a:lnTo>
                  <a:lnTo>
                    <a:pt x="113660" y="369123"/>
                  </a:lnTo>
                  <a:lnTo>
                    <a:pt x="60138" y="362760"/>
                  </a:lnTo>
                  <a:lnTo>
                    <a:pt x="0" y="352999"/>
                  </a:lnTo>
                  <a:lnTo>
                    <a:pt x="0" y="0"/>
                  </a:lnTo>
                  <a:lnTo>
                    <a:pt x="722398" y="0"/>
                  </a:lnTo>
                  <a:lnTo>
                    <a:pt x="722398" y="303134"/>
                  </a:lnTo>
                  <a:lnTo>
                    <a:pt x="662259" y="304272"/>
                  </a:lnTo>
                  <a:lnTo>
                    <a:pt x="608738" y="307446"/>
                  </a:lnTo>
                  <a:lnTo>
                    <a:pt x="560950" y="312294"/>
                  </a:lnTo>
                  <a:lnTo>
                    <a:pt x="518015" y="318452"/>
                  </a:lnTo>
                  <a:lnTo>
                    <a:pt x="479050" y="325559"/>
                  </a:lnTo>
                  <a:lnTo>
                    <a:pt x="409501" y="341170"/>
                  </a:lnTo>
                  <a:lnTo>
                    <a:pt x="377152" y="348951"/>
                  </a:lnTo>
                  <a:lnTo>
                    <a:pt x="345245" y="356230"/>
                  </a:lnTo>
                  <a:lnTo>
                    <a:pt x="312897" y="362648"/>
                  </a:lnTo>
                  <a:lnTo>
                    <a:pt x="279225" y="367841"/>
                  </a:lnTo>
                  <a:lnTo>
                    <a:pt x="243348" y="371447"/>
                  </a:lnTo>
                  <a:lnTo>
                    <a:pt x="204383" y="373105"/>
                  </a:lnTo>
                  <a:close/>
                </a:path>
              </a:pathLst>
            </a:custGeom>
            <a:solidFill>
              <a:srgbClr val="B3A7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7830934" y="2188170"/>
              <a:ext cx="722630" cy="373380"/>
            </a:xfrm>
            <a:custGeom>
              <a:avLst/>
              <a:gdLst/>
              <a:ahLst/>
              <a:cxnLst/>
              <a:rect l="l" t="t" r="r" b="b"/>
              <a:pathLst>
                <a:path w="722629" h="373380">
                  <a:moveTo>
                    <a:pt x="0" y="0"/>
                  </a:moveTo>
                  <a:lnTo>
                    <a:pt x="722398" y="0"/>
                  </a:lnTo>
                  <a:lnTo>
                    <a:pt x="722398" y="303134"/>
                  </a:lnTo>
                  <a:lnTo>
                    <a:pt x="662259" y="304272"/>
                  </a:lnTo>
                  <a:lnTo>
                    <a:pt x="608738" y="307446"/>
                  </a:lnTo>
                  <a:lnTo>
                    <a:pt x="560950" y="312294"/>
                  </a:lnTo>
                  <a:lnTo>
                    <a:pt x="518015" y="318452"/>
                  </a:lnTo>
                  <a:lnTo>
                    <a:pt x="479050" y="325559"/>
                  </a:lnTo>
                  <a:lnTo>
                    <a:pt x="409501" y="341170"/>
                  </a:lnTo>
                  <a:lnTo>
                    <a:pt x="377152" y="348951"/>
                  </a:lnTo>
                  <a:lnTo>
                    <a:pt x="345245" y="356230"/>
                  </a:lnTo>
                  <a:lnTo>
                    <a:pt x="312897" y="362648"/>
                  </a:lnTo>
                  <a:lnTo>
                    <a:pt x="279225" y="367841"/>
                  </a:lnTo>
                  <a:lnTo>
                    <a:pt x="243348" y="371447"/>
                  </a:lnTo>
                  <a:lnTo>
                    <a:pt x="204383" y="373105"/>
                  </a:lnTo>
                  <a:lnTo>
                    <a:pt x="161447" y="372451"/>
                  </a:lnTo>
                  <a:lnTo>
                    <a:pt x="113660" y="369123"/>
                  </a:lnTo>
                  <a:lnTo>
                    <a:pt x="60138" y="362760"/>
                  </a:lnTo>
                  <a:lnTo>
                    <a:pt x="0" y="352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3" name="object 163"/>
          <p:cNvSpPr txBox="1">
            <a:spLocks noGrp="1"/>
          </p:cNvSpPr>
          <p:nvPr>
            <p:ph type="title"/>
          </p:nvPr>
        </p:nvSpPr>
        <p:spPr>
          <a:xfrm>
            <a:off x="1227162" y="232812"/>
            <a:ext cx="1254125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latin typeface="Lato"/>
                <a:cs typeface="Lato"/>
              </a:rPr>
              <a:t>Metadata</a:t>
            </a:r>
            <a:r>
              <a:rPr dirty="0" sz="1400" spc="-130" b="1">
                <a:latin typeface="Lato"/>
                <a:cs typeface="Lato"/>
              </a:rPr>
              <a:t> </a:t>
            </a:r>
            <a:r>
              <a:rPr dirty="0" sz="1400" spc="10" b="1">
                <a:latin typeface="Lato"/>
                <a:cs typeface="Lato"/>
              </a:rPr>
              <a:t>store</a:t>
            </a:r>
            <a:endParaRPr sz="1400">
              <a:latin typeface="Lato"/>
              <a:cs typeface="Lato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7343635" y="2199152"/>
            <a:ext cx="1029335" cy="271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  <a:tabLst>
                <a:tab pos="668020" algn="l"/>
              </a:tabLst>
            </a:pPr>
            <a:r>
              <a:rPr dirty="0" u="dashLo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u="dashLong" sz="800" spc="-7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T</a:t>
            </a:r>
            <a:r>
              <a:rPr dirty="0" u="dashLong" sz="800" spc="1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r</a:t>
            </a:r>
            <a:r>
              <a:rPr dirty="0" u="dashLong" sz="800" spc="5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a</a:t>
            </a:r>
            <a:r>
              <a:rPr dirty="0" sz="800">
                <a:latin typeface="Lato"/>
                <a:cs typeface="Lato"/>
              </a:rPr>
              <a:t>ined</a:t>
            </a:r>
            <a:endParaRPr sz="800">
              <a:latin typeface="Lato"/>
              <a:cs typeface="Lato"/>
            </a:endParaRPr>
          </a:p>
          <a:p>
            <a:pPr algn="r" marR="29209">
              <a:lnSpc>
                <a:spcPct val="100000"/>
              </a:lnSpc>
              <a:spcBef>
                <a:spcPts val="15"/>
              </a:spcBef>
            </a:pPr>
            <a:r>
              <a:rPr dirty="0" sz="800" spc="-5">
                <a:latin typeface="Lato"/>
                <a:cs typeface="Lato"/>
              </a:rPr>
              <a:t>Model</a:t>
            </a:r>
            <a:endParaRPr sz="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7701" y="2691869"/>
            <a:ext cx="5367020" cy="838835"/>
          </a:xfrm>
          <a:custGeom>
            <a:avLst/>
            <a:gdLst/>
            <a:ahLst/>
            <a:cxnLst/>
            <a:rect l="l" t="t" r="r" b="b"/>
            <a:pathLst>
              <a:path w="5367020" h="838835">
                <a:moveTo>
                  <a:pt x="5366684" y="838498"/>
                </a:moveTo>
                <a:lnTo>
                  <a:pt x="0" y="838498"/>
                </a:lnTo>
                <a:lnTo>
                  <a:pt x="0" y="0"/>
                </a:lnTo>
                <a:lnTo>
                  <a:pt x="5366684" y="0"/>
                </a:lnTo>
                <a:lnTo>
                  <a:pt x="5366684" y="838498"/>
                </a:lnTo>
                <a:close/>
              </a:path>
            </a:pathLst>
          </a:custGeom>
          <a:solidFill>
            <a:srgbClr val="DFE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95178" y="652941"/>
            <a:ext cx="2026285" cy="462915"/>
          </a:xfrm>
          <a:custGeom>
            <a:avLst/>
            <a:gdLst/>
            <a:ahLst/>
            <a:cxnLst/>
            <a:rect l="l" t="t" r="r" b="b"/>
            <a:pathLst>
              <a:path w="2026285" h="462915">
                <a:moveTo>
                  <a:pt x="2026188" y="462299"/>
                </a:moveTo>
                <a:lnTo>
                  <a:pt x="0" y="462299"/>
                </a:lnTo>
                <a:lnTo>
                  <a:pt x="0" y="0"/>
                </a:lnTo>
                <a:lnTo>
                  <a:pt x="2026188" y="0"/>
                </a:lnTo>
                <a:lnTo>
                  <a:pt x="2026188" y="462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25445" y="708518"/>
            <a:ext cx="751205" cy="351155"/>
          </a:xfrm>
          <a:custGeom>
            <a:avLst/>
            <a:gdLst/>
            <a:ahLst/>
            <a:cxnLst/>
            <a:rect l="l" t="t" r="r" b="b"/>
            <a:pathLst>
              <a:path w="751205" h="351155">
                <a:moveTo>
                  <a:pt x="750898" y="350999"/>
                </a:moveTo>
                <a:lnTo>
                  <a:pt x="0" y="350999"/>
                </a:lnTo>
                <a:lnTo>
                  <a:pt x="0" y="0"/>
                </a:lnTo>
                <a:lnTo>
                  <a:pt x="750898" y="0"/>
                </a:lnTo>
                <a:lnTo>
                  <a:pt x="750898" y="3509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25445" y="708518"/>
            <a:ext cx="751205" cy="351155"/>
          </a:xfrm>
          <a:prstGeom prst="rect">
            <a:avLst/>
          </a:prstGeom>
        </p:spPr>
        <p:txBody>
          <a:bodyPr wrap="square" lIns="0" tIns="45719" rIns="0" bIns="0" rtlCol="0" vert="horz">
            <a:spAutoFit/>
          </a:bodyPr>
          <a:lstStyle/>
          <a:p>
            <a:pPr marL="190500" marR="182880" indent="75565">
              <a:lnSpc>
                <a:spcPct val="101600"/>
              </a:lnSpc>
              <a:spcBef>
                <a:spcPts val="359"/>
              </a:spcBef>
            </a:pPr>
            <a:r>
              <a:rPr dirty="0" sz="800" spc="5">
                <a:latin typeface="Lato"/>
                <a:cs typeface="Lato"/>
              </a:rPr>
              <a:t>Data  </a:t>
            </a:r>
            <a:r>
              <a:rPr dirty="0" sz="800">
                <a:latin typeface="Lato"/>
                <a:cs typeface="Lato"/>
              </a:rPr>
              <a:t>Analysis</a:t>
            </a:r>
            <a:endParaRPr sz="8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63644" y="743428"/>
            <a:ext cx="410209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6875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33231" y="863523"/>
            <a:ext cx="6495415" cy="3467100"/>
            <a:chOff x="1933231" y="863523"/>
            <a:chExt cx="6495415" cy="3467100"/>
          </a:xfrm>
        </p:grpSpPr>
        <p:sp>
          <p:nvSpPr>
            <p:cNvPr id="8" name="object 8"/>
            <p:cNvSpPr/>
            <p:nvPr/>
          </p:nvSpPr>
          <p:spPr>
            <a:xfrm>
              <a:off x="1937993" y="86828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37993" y="86828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525709" y="3947342"/>
              <a:ext cx="902969" cy="382905"/>
            </a:xfrm>
            <a:custGeom>
              <a:avLst/>
              <a:gdLst/>
              <a:ahLst/>
              <a:cxnLst/>
              <a:rect l="l" t="t" r="r" b="b"/>
              <a:pathLst>
                <a:path w="902970" h="382904">
                  <a:moveTo>
                    <a:pt x="757448" y="382749"/>
                  </a:moveTo>
                  <a:lnTo>
                    <a:pt x="145224" y="382749"/>
                  </a:lnTo>
                  <a:lnTo>
                    <a:pt x="106620" y="375913"/>
                  </a:lnTo>
                  <a:lnTo>
                    <a:pt x="71929" y="356622"/>
                  </a:lnTo>
                  <a:lnTo>
                    <a:pt x="42537" y="326699"/>
                  </a:lnTo>
                  <a:lnTo>
                    <a:pt x="19828" y="287967"/>
                  </a:lnTo>
                  <a:lnTo>
                    <a:pt x="5187" y="242251"/>
                  </a:lnTo>
                  <a:lnTo>
                    <a:pt x="0" y="191374"/>
                  </a:lnTo>
                  <a:lnTo>
                    <a:pt x="5187" y="140506"/>
                  </a:lnTo>
                  <a:lnTo>
                    <a:pt x="19828" y="94792"/>
                  </a:lnTo>
                  <a:lnTo>
                    <a:pt x="42537" y="56059"/>
                  </a:lnTo>
                  <a:lnTo>
                    <a:pt x="71929" y="26132"/>
                  </a:lnTo>
                  <a:lnTo>
                    <a:pt x="106620" y="6837"/>
                  </a:lnTo>
                  <a:lnTo>
                    <a:pt x="145224" y="0"/>
                  </a:lnTo>
                  <a:lnTo>
                    <a:pt x="757448" y="0"/>
                  </a:lnTo>
                  <a:lnTo>
                    <a:pt x="796053" y="6837"/>
                  </a:lnTo>
                  <a:lnTo>
                    <a:pt x="830743" y="26132"/>
                  </a:lnTo>
                  <a:lnTo>
                    <a:pt x="860135" y="56059"/>
                  </a:lnTo>
                  <a:lnTo>
                    <a:pt x="882844" y="94792"/>
                  </a:lnTo>
                  <a:lnTo>
                    <a:pt x="897485" y="140506"/>
                  </a:lnTo>
                  <a:lnTo>
                    <a:pt x="902673" y="191374"/>
                  </a:lnTo>
                  <a:lnTo>
                    <a:pt x="897485" y="242251"/>
                  </a:lnTo>
                  <a:lnTo>
                    <a:pt x="882844" y="287967"/>
                  </a:lnTo>
                  <a:lnTo>
                    <a:pt x="860135" y="326699"/>
                  </a:lnTo>
                  <a:lnTo>
                    <a:pt x="830743" y="356622"/>
                  </a:lnTo>
                  <a:lnTo>
                    <a:pt x="796053" y="375913"/>
                  </a:lnTo>
                  <a:lnTo>
                    <a:pt x="757448" y="382749"/>
                  </a:lnTo>
                  <a:close/>
                </a:path>
              </a:pathLst>
            </a:custGeom>
            <a:solidFill>
              <a:srgbClr val="A5918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674844" y="3968544"/>
            <a:ext cx="6051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7790" marR="5080" indent="-85725"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Prediction  </a:t>
            </a:r>
            <a:r>
              <a:rPr dirty="0" sz="1000" spc="5">
                <a:latin typeface="Lato"/>
                <a:cs typeface="Lato"/>
              </a:rPr>
              <a:t>Service</a:t>
            </a:r>
            <a:endParaRPr sz="1000">
              <a:latin typeface="Lato"/>
              <a:cs typeface="La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18839" y="1981200"/>
            <a:ext cx="7210425" cy="0"/>
          </a:xfrm>
          <a:custGeom>
            <a:avLst/>
            <a:gdLst/>
            <a:ahLst/>
            <a:cxnLst/>
            <a:rect l="l" t="t" r="r" b="b"/>
            <a:pathLst>
              <a:path w="7210425" h="0">
                <a:moveTo>
                  <a:pt x="0" y="0"/>
                </a:moveTo>
                <a:lnTo>
                  <a:pt x="5854220" y="0"/>
                </a:lnTo>
              </a:path>
              <a:path w="7210425" h="0">
                <a:moveTo>
                  <a:pt x="7062318" y="0"/>
                </a:moveTo>
                <a:lnTo>
                  <a:pt x="7210105" y="0"/>
                </a:lnTo>
              </a:path>
            </a:pathLst>
          </a:custGeom>
          <a:ln w="263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730085" y="1756371"/>
            <a:ext cx="14446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35">
                <a:latin typeface="Lato"/>
                <a:cs typeface="Lato"/>
              </a:rPr>
              <a:t>e</a:t>
            </a:r>
            <a:r>
              <a:rPr dirty="0" sz="1000">
                <a:latin typeface="Lato"/>
                <a:cs typeface="Lato"/>
              </a:rPr>
              <a:t>xperimentation</a:t>
            </a:r>
            <a:r>
              <a:rPr dirty="0" sz="1000" spc="-60">
                <a:latin typeface="Lato"/>
                <a:cs typeface="Lato"/>
              </a:rPr>
              <a:t>/</a:t>
            </a:r>
            <a:r>
              <a:rPr dirty="0" sz="1000" spc="-5">
                <a:latin typeface="Lato"/>
                <a:cs typeface="Lato"/>
              </a:rPr>
              <a:t>d</a:t>
            </a:r>
            <a:r>
              <a:rPr dirty="0" sz="1000" spc="-20">
                <a:latin typeface="Lato"/>
                <a:cs typeface="Lato"/>
              </a:rPr>
              <a:t>e</a:t>
            </a:r>
            <a:r>
              <a:rPr dirty="0" sz="1000" spc="-45">
                <a:latin typeface="Lato"/>
                <a:cs typeface="Lato"/>
              </a:rPr>
              <a:t>v</a:t>
            </a:r>
            <a:r>
              <a:rPr dirty="0" sz="1000" spc="-100">
                <a:latin typeface="Lato"/>
                <a:cs typeface="Lato"/>
              </a:rPr>
              <a:t>/</a:t>
            </a:r>
            <a:r>
              <a:rPr dirty="0" sz="1000" spc="5">
                <a:latin typeface="Lato"/>
                <a:cs typeface="Lato"/>
              </a:rPr>
              <a:t>test</a:t>
            </a:r>
            <a:endParaRPr sz="10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30085" y="2085707"/>
            <a:ext cx="12223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Lato"/>
                <a:cs typeface="Lato"/>
              </a:rPr>
              <a:t>staging/preprod/prod</a:t>
            </a:r>
            <a:endParaRPr sz="10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06859" y="463703"/>
            <a:ext cx="429259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Lato"/>
                <a:cs typeface="Lato"/>
              </a:rPr>
              <a:t>M</a:t>
            </a:r>
            <a:r>
              <a:rPr dirty="0" sz="1000" spc="-45">
                <a:latin typeface="Lato"/>
                <a:cs typeface="Lato"/>
              </a:rPr>
              <a:t>L</a:t>
            </a:r>
            <a:r>
              <a:rPr dirty="0" sz="1000" spc="-5">
                <a:latin typeface="Lato"/>
                <a:cs typeface="Lato"/>
              </a:rPr>
              <a:t>Ops</a:t>
            </a:r>
            <a:endParaRPr sz="10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95178" y="652941"/>
            <a:ext cx="2026285" cy="46291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Times New Roman"/>
              <a:cs typeface="Times New Roman"/>
            </a:endParaRPr>
          </a:p>
          <a:p>
            <a:pPr marL="319405">
              <a:lnSpc>
                <a:spcPct val="100000"/>
              </a:lnSpc>
            </a:pPr>
            <a:r>
              <a:rPr dirty="0" sz="1000" spc="5">
                <a:latin typeface="Lato"/>
                <a:cs typeface="Lato"/>
              </a:rPr>
              <a:t>Orchestrated</a:t>
            </a:r>
            <a:r>
              <a:rPr dirty="0" sz="1000" spc="-75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Experiment</a:t>
            </a:r>
            <a:endParaRPr sz="1000">
              <a:latin typeface="Lato"/>
              <a:cs typeface="La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79517" y="2967644"/>
            <a:ext cx="693420" cy="462915"/>
          </a:xfrm>
          <a:custGeom>
            <a:avLst/>
            <a:gdLst/>
            <a:ahLst/>
            <a:cxnLst/>
            <a:rect l="l" t="t" r="r" b="b"/>
            <a:pathLst>
              <a:path w="693420" h="462914">
                <a:moveTo>
                  <a:pt x="692998" y="462299"/>
                </a:moveTo>
                <a:lnTo>
                  <a:pt x="0" y="462299"/>
                </a:lnTo>
                <a:lnTo>
                  <a:pt x="0" y="0"/>
                </a:lnTo>
                <a:lnTo>
                  <a:pt x="692998" y="0"/>
                </a:lnTo>
                <a:lnTo>
                  <a:pt x="692998" y="462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896480" y="3058220"/>
            <a:ext cx="259715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7620">
              <a:lnSpc>
                <a:spcPct val="101600"/>
              </a:lnSpc>
              <a:spcBef>
                <a:spcPts val="85"/>
              </a:spcBef>
            </a:pPr>
            <a:r>
              <a:rPr dirty="0" sz="800">
                <a:latin typeface="Lato"/>
                <a:cs typeface="Lato"/>
              </a:rPr>
              <a:t>Data  </a:t>
            </a:r>
            <a:r>
              <a:rPr dirty="0" sz="800">
                <a:latin typeface="Lato"/>
                <a:cs typeface="Lato"/>
              </a:rPr>
              <a:t>Prep.</a:t>
            </a:r>
            <a:endParaRPr sz="8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59816" y="3058220"/>
            <a:ext cx="19685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3515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77840" y="2967644"/>
            <a:ext cx="693420" cy="462915"/>
          </a:xfrm>
          <a:custGeom>
            <a:avLst/>
            <a:gdLst/>
            <a:ahLst/>
            <a:cxnLst/>
            <a:rect l="l" t="t" r="r" b="b"/>
            <a:pathLst>
              <a:path w="693420" h="462914">
                <a:moveTo>
                  <a:pt x="692998" y="462299"/>
                </a:moveTo>
                <a:lnTo>
                  <a:pt x="0" y="462299"/>
                </a:lnTo>
                <a:lnTo>
                  <a:pt x="0" y="0"/>
                </a:lnTo>
                <a:lnTo>
                  <a:pt x="692998" y="0"/>
                </a:lnTo>
                <a:lnTo>
                  <a:pt x="692998" y="462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732197" y="3058220"/>
            <a:ext cx="722630" cy="271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  <a:tabLst>
                <a:tab pos="538480" algn="l"/>
                <a:tab pos="709295" algn="l"/>
              </a:tabLst>
            </a:pPr>
            <a:r>
              <a:rPr dirty="0" sz="800" spc="-5">
                <a:latin typeface="Lato"/>
                <a:cs typeface="Lato"/>
              </a:rPr>
              <a:t>Model	</a:t>
            </a: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800" spc="-5">
                <a:latin typeface="Lato"/>
                <a:cs typeface="Lato"/>
              </a:rPr>
              <a:t>Training</a:t>
            </a:r>
            <a:endParaRPr sz="800">
              <a:latin typeface="Lato"/>
              <a:cs typeface="La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76188" y="2967644"/>
            <a:ext cx="693420" cy="462915"/>
          </a:xfrm>
          <a:custGeom>
            <a:avLst/>
            <a:gdLst/>
            <a:ahLst/>
            <a:cxnLst/>
            <a:rect l="l" t="t" r="r" b="b"/>
            <a:pathLst>
              <a:path w="693420" h="462914">
                <a:moveTo>
                  <a:pt x="692998" y="462299"/>
                </a:moveTo>
                <a:lnTo>
                  <a:pt x="0" y="462299"/>
                </a:lnTo>
                <a:lnTo>
                  <a:pt x="0" y="0"/>
                </a:lnTo>
                <a:lnTo>
                  <a:pt x="692998" y="0"/>
                </a:lnTo>
                <a:lnTo>
                  <a:pt x="692998" y="462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667132" y="3058220"/>
            <a:ext cx="686435" cy="271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1650" algn="l"/>
                <a:tab pos="672465" algn="l"/>
              </a:tabLst>
            </a:pPr>
            <a:r>
              <a:rPr dirty="0" sz="800" spc="-5">
                <a:latin typeface="Lato"/>
                <a:cs typeface="Lato"/>
              </a:rPr>
              <a:t>Model	</a:t>
            </a:r>
            <a:r>
              <a:rPr dirty="0" u="sng" sz="8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  <a:p>
            <a:pPr marL="50165">
              <a:lnSpc>
                <a:spcPct val="100000"/>
              </a:lnSpc>
              <a:spcBef>
                <a:spcPts val="15"/>
              </a:spcBef>
            </a:pPr>
            <a:r>
              <a:rPr dirty="0" sz="800">
                <a:latin typeface="Lato"/>
                <a:cs typeface="Lato"/>
              </a:rPr>
              <a:t>Eval.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781169" y="2967644"/>
            <a:ext cx="2686050" cy="462915"/>
            <a:chOff x="2781169" y="2967644"/>
            <a:chExt cx="2686050" cy="462915"/>
          </a:xfrm>
        </p:grpSpPr>
        <p:sp>
          <p:nvSpPr>
            <p:cNvPr id="25" name="object 25"/>
            <p:cNvSpPr/>
            <p:nvPr/>
          </p:nvSpPr>
          <p:spPr>
            <a:xfrm>
              <a:off x="2781169" y="2967644"/>
              <a:ext cx="693420" cy="462915"/>
            </a:xfrm>
            <a:custGeom>
              <a:avLst/>
              <a:gdLst/>
              <a:ahLst/>
              <a:cxnLst/>
              <a:rect l="l" t="t" r="r" b="b"/>
              <a:pathLst>
                <a:path w="693420" h="462914">
                  <a:moveTo>
                    <a:pt x="692998" y="462299"/>
                  </a:moveTo>
                  <a:lnTo>
                    <a:pt x="0" y="462299"/>
                  </a:lnTo>
                  <a:lnTo>
                    <a:pt x="0" y="0"/>
                  </a:lnTo>
                  <a:lnTo>
                    <a:pt x="692998" y="0"/>
                  </a:lnTo>
                  <a:lnTo>
                    <a:pt x="692998" y="462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520565" y="31830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520565" y="31830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418889" y="31830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418889" y="31830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2889223" y="3058220"/>
            <a:ext cx="768985" cy="271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100"/>
              </a:spcBef>
              <a:tabLst>
                <a:tab pos="584835" algn="l"/>
                <a:tab pos="755650" algn="l"/>
              </a:tabLst>
            </a:pPr>
            <a:r>
              <a:rPr dirty="0" sz="800" spc="5">
                <a:latin typeface="Lato"/>
                <a:cs typeface="Lato"/>
              </a:rPr>
              <a:t>Data	</a:t>
            </a:r>
            <a:r>
              <a:rPr dirty="0" u="sng" sz="800" spc="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800">
                <a:latin typeface="Lato"/>
                <a:cs typeface="Lato"/>
              </a:rPr>
              <a:t>Validation</a:t>
            </a:r>
            <a:endParaRPr sz="800">
              <a:latin typeface="Lato"/>
              <a:cs typeface="La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01485" y="2881419"/>
            <a:ext cx="1151255" cy="462915"/>
          </a:xfrm>
          <a:custGeom>
            <a:avLst/>
            <a:gdLst/>
            <a:ahLst/>
            <a:cxnLst/>
            <a:rect l="l" t="t" r="r" b="b"/>
            <a:pathLst>
              <a:path w="1151254" h="462914">
                <a:moveTo>
                  <a:pt x="1151097" y="462299"/>
                </a:moveTo>
                <a:lnTo>
                  <a:pt x="0" y="462299"/>
                </a:lnTo>
                <a:lnTo>
                  <a:pt x="0" y="0"/>
                </a:lnTo>
                <a:lnTo>
                  <a:pt x="1151097" y="0"/>
                </a:lnTo>
                <a:lnTo>
                  <a:pt x="1151097" y="462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401485" y="2881419"/>
            <a:ext cx="1151255" cy="462915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408305" marR="328930" indent="-71755">
              <a:lnSpc>
                <a:spcPct val="101600"/>
              </a:lnSpc>
              <a:spcBef>
                <a:spcPts val="795"/>
              </a:spcBef>
            </a:pPr>
            <a:r>
              <a:rPr dirty="0" sz="800">
                <a:latin typeface="Lato"/>
                <a:cs typeface="Lato"/>
              </a:rPr>
              <a:t>CD:</a:t>
            </a:r>
            <a:r>
              <a:rPr dirty="0" sz="800" spc="-120">
                <a:latin typeface="Lato"/>
                <a:cs typeface="Lato"/>
              </a:rPr>
              <a:t> </a:t>
            </a: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>
                <a:latin typeface="Lato"/>
                <a:cs typeface="Lato"/>
              </a:rPr>
              <a:t>Serving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617455" y="2967644"/>
            <a:ext cx="3450590" cy="462915"/>
            <a:chOff x="3617455" y="2967644"/>
            <a:chExt cx="3450590" cy="462915"/>
          </a:xfrm>
        </p:grpSpPr>
        <p:sp>
          <p:nvSpPr>
            <p:cNvPr id="34" name="object 34"/>
            <p:cNvSpPr/>
            <p:nvPr/>
          </p:nvSpPr>
          <p:spPr>
            <a:xfrm>
              <a:off x="3622217" y="31830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622217" y="31830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317237" y="31830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317237" y="31830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374537" y="2967644"/>
              <a:ext cx="693420" cy="462915"/>
            </a:xfrm>
            <a:custGeom>
              <a:avLst/>
              <a:gdLst/>
              <a:ahLst/>
              <a:cxnLst/>
              <a:rect l="l" t="t" r="r" b="b"/>
              <a:pathLst>
                <a:path w="693420" h="462914">
                  <a:moveTo>
                    <a:pt x="692998" y="462299"/>
                  </a:moveTo>
                  <a:lnTo>
                    <a:pt x="0" y="462299"/>
                  </a:lnTo>
                  <a:lnTo>
                    <a:pt x="0" y="0"/>
                  </a:lnTo>
                  <a:lnTo>
                    <a:pt x="692998" y="0"/>
                  </a:lnTo>
                  <a:lnTo>
                    <a:pt x="692998" y="462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6565472" y="3058220"/>
            <a:ext cx="311785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3020" marR="5080" indent="-20955">
              <a:lnSpc>
                <a:spcPct val="101600"/>
              </a:lnSpc>
              <a:spcBef>
                <a:spcPts val="85"/>
              </a:spcBef>
            </a:pP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 spc="-10">
                <a:latin typeface="Lato"/>
                <a:cs typeface="Lato"/>
              </a:rPr>
              <a:t>Valid.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169622" y="3091756"/>
            <a:ext cx="222885" cy="41275"/>
            <a:chOff x="7169622" y="3091756"/>
            <a:chExt cx="222885" cy="41275"/>
          </a:xfrm>
        </p:grpSpPr>
        <p:sp>
          <p:nvSpPr>
            <p:cNvPr id="41" name="object 41"/>
            <p:cNvSpPr/>
            <p:nvPr/>
          </p:nvSpPr>
          <p:spPr>
            <a:xfrm>
              <a:off x="7174385" y="3111118"/>
              <a:ext cx="170180" cy="1270"/>
            </a:xfrm>
            <a:custGeom>
              <a:avLst/>
              <a:gdLst/>
              <a:ahLst/>
              <a:cxnLst/>
              <a:rect l="l" t="t" r="r" b="b"/>
              <a:pathLst>
                <a:path w="170179" h="1269">
                  <a:moveTo>
                    <a:pt x="0" y="0"/>
                  </a:moveTo>
                  <a:lnTo>
                    <a:pt x="169949" y="112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344235" y="30965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199" y="0"/>
                  </a:lnTo>
                  <a:lnTo>
                    <a:pt x="43324" y="160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344235" y="30965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324" y="16024"/>
                  </a:lnTo>
                  <a:lnTo>
                    <a:pt x="199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430743" y="2742400"/>
            <a:ext cx="112776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Lato"/>
                <a:cs typeface="Lato"/>
              </a:rPr>
              <a:t>Automated</a:t>
            </a:r>
            <a:r>
              <a:rPr dirty="0" sz="1000" spc="-114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Pipeline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85535" y="1843906"/>
            <a:ext cx="7212330" cy="2094864"/>
            <a:chOff x="785535" y="1843906"/>
            <a:chExt cx="7212330" cy="2094864"/>
          </a:xfrm>
        </p:grpSpPr>
        <p:sp>
          <p:nvSpPr>
            <p:cNvPr id="46" name="object 46"/>
            <p:cNvSpPr/>
            <p:nvPr/>
          </p:nvSpPr>
          <p:spPr>
            <a:xfrm>
              <a:off x="4490965" y="1848668"/>
              <a:ext cx="2882265" cy="786765"/>
            </a:xfrm>
            <a:custGeom>
              <a:avLst/>
              <a:gdLst/>
              <a:ahLst/>
              <a:cxnLst/>
              <a:rect l="l" t="t" r="r" b="b"/>
              <a:pathLst>
                <a:path w="2882265" h="786764">
                  <a:moveTo>
                    <a:pt x="2882094" y="0"/>
                  </a:moveTo>
                  <a:lnTo>
                    <a:pt x="0" y="0"/>
                  </a:lnTo>
                  <a:lnTo>
                    <a:pt x="0" y="78615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475240" y="26348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475240" y="26348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615934" y="3111093"/>
              <a:ext cx="134620" cy="0"/>
            </a:xfrm>
            <a:custGeom>
              <a:avLst/>
              <a:gdLst/>
              <a:ahLst/>
              <a:cxnLst/>
              <a:rect l="l" t="t" r="r" b="b"/>
              <a:pathLst>
                <a:path w="134619" h="0">
                  <a:moveTo>
                    <a:pt x="0" y="0"/>
                  </a:moveTo>
                  <a:lnTo>
                    <a:pt x="1345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750483" y="3095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7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750483" y="30953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7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785535" y="2919694"/>
              <a:ext cx="830580" cy="382905"/>
            </a:xfrm>
            <a:custGeom>
              <a:avLst/>
              <a:gdLst/>
              <a:ahLst/>
              <a:cxnLst/>
              <a:rect l="l" t="t" r="r" b="b"/>
              <a:pathLst>
                <a:path w="830580" h="382904">
                  <a:moveTo>
                    <a:pt x="415199" y="382799"/>
                  </a:moveTo>
                  <a:lnTo>
                    <a:pt x="353844" y="380723"/>
                  </a:lnTo>
                  <a:lnTo>
                    <a:pt x="295284" y="374694"/>
                  </a:lnTo>
                  <a:lnTo>
                    <a:pt x="240162" y="365008"/>
                  </a:lnTo>
                  <a:lnTo>
                    <a:pt x="189119" y="351961"/>
                  </a:lnTo>
                  <a:lnTo>
                    <a:pt x="142798" y="335849"/>
                  </a:lnTo>
                  <a:lnTo>
                    <a:pt x="101841" y="316968"/>
                  </a:lnTo>
                  <a:lnTo>
                    <a:pt x="66891" y="295615"/>
                  </a:lnTo>
                  <a:lnTo>
                    <a:pt x="17579" y="246675"/>
                  </a:lnTo>
                  <a:lnTo>
                    <a:pt x="0" y="191399"/>
                  </a:lnTo>
                  <a:lnTo>
                    <a:pt x="4501" y="163117"/>
                  </a:lnTo>
                  <a:lnTo>
                    <a:pt x="38589" y="110713"/>
                  </a:lnTo>
                  <a:lnTo>
                    <a:pt x="101841" y="65830"/>
                  </a:lnTo>
                  <a:lnTo>
                    <a:pt x="142798" y="46949"/>
                  </a:lnTo>
                  <a:lnTo>
                    <a:pt x="189119" y="30837"/>
                  </a:lnTo>
                  <a:lnTo>
                    <a:pt x="240162" y="17790"/>
                  </a:lnTo>
                  <a:lnTo>
                    <a:pt x="295284" y="8104"/>
                  </a:lnTo>
                  <a:lnTo>
                    <a:pt x="353844" y="2075"/>
                  </a:lnTo>
                  <a:lnTo>
                    <a:pt x="415199" y="0"/>
                  </a:lnTo>
                  <a:lnTo>
                    <a:pt x="476554" y="2075"/>
                  </a:lnTo>
                  <a:lnTo>
                    <a:pt x="535114" y="8104"/>
                  </a:lnTo>
                  <a:lnTo>
                    <a:pt x="590237" y="17790"/>
                  </a:lnTo>
                  <a:lnTo>
                    <a:pt x="641280" y="30837"/>
                  </a:lnTo>
                  <a:lnTo>
                    <a:pt x="687600" y="46949"/>
                  </a:lnTo>
                  <a:lnTo>
                    <a:pt x="728557" y="65830"/>
                  </a:lnTo>
                  <a:lnTo>
                    <a:pt x="763507" y="87183"/>
                  </a:lnTo>
                  <a:lnTo>
                    <a:pt x="812819" y="136123"/>
                  </a:lnTo>
                  <a:lnTo>
                    <a:pt x="830398" y="191399"/>
                  </a:lnTo>
                  <a:lnTo>
                    <a:pt x="825896" y="219681"/>
                  </a:lnTo>
                  <a:lnTo>
                    <a:pt x="791808" y="272085"/>
                  </a:lnTo>
                  <a:lnTo>
                    <a:pt x="728557" y="316968"/>
                  </a:lnTo>
                  <a:lnTo>
                    <a:pt x="687600" y="335849"/>
                  </a:lnTo>
                  <a:lnTo>
                    <a:pt x="641280" y="351961"/>
                  </a:lnTo>
                  <a:lnTo>
                    <a:pt x="590237" y="365008"/>
                  </a:lnTo>
                  <a:lnTo>
                    <a:pt x="535114" y="374694"/>
                  </a:lnTo>
                  <a:lnTo>
                    <a:pt x="476554" y="380723"/>
                  </a:lnTo>
                  <a:lnTo>
                    <a:pt x="415199" y="382799"/>
                  </a:lnTo>
                  <a:close/>
                </a:path>
              </a:pathLst>
            </a:custGeom>
            <a:solidFill>
              <a:srgbClr val="BDC8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977034" y="3343718"/>
              <a:ext cx="0" cy="546735"/>
            </a:xfrm>
            <a:custGeom>
              <a:avLst/>
              <a:gdLst/>
              <a:ahLst/>
              <a:cxnLst/>
              <a:rect l="l" t="t" r="r" b="b"/>
              <a:pathLst>
                <a:path w="0" h="546735">
                  <a:moveTo>
                    <a:pt x="0" y="0"/>
                  </a:moveTo>
                  <a:lnTo>
                    <a:pt x="0" y="54644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961308" y="38901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961308" y="38901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1029798" y="3032419"/>
            <a:ext cx="3429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70">
                <a:latin typeface="Lato"/>
                <a:cs typeface="Lato"/>
              </a:rPr>
              <a:t>T</a:t>
            </a:r>
            <a:r>
              <a:rPr dirty="0" sz="800" spc="5">
                <a:latin typeface="Lato"/>
                <a:cs typeface="Lato"/>
              </a:rPr>
              <a:t>rigger</a:t>
            </a:r>
            <a:endParaRPr sz="800">
              <a:latin typeface="Lato"/>
              <a:cs typeface="Lato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097343" y="1253042"/>
            <a:ext cx="751205" cy="351155"/>
          </a:xfrm>
          <a:custGeom>
            <a:avLst/>
            <a:gdLst/>
            <a:ahLst/>
            <a:cxnLst/>
            <a:rect l="l" t="t" r="r" b="b"/>
            <a:pathLst>
              <a:path w="751204" h="351155">
                <a:moveTo>
                  <a:pt x="750898" y="350999"/>
                </a:moveTo>
                <a:lnTo>
                  <a:pt x="0" y="350999"/>
                </a:lnTo>
                <a:lnTo>
                  <a:pt x="0" y="0"/>
                </a:lnTo>
                <a:lnTo>
                  <a:pt x="750898" y="0"/>
                </a:lnTo>
                <a:lnTo>
                  <a:pt x="750898" y="3509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3097343" y="1253042"/>
            <a:ext cx="751205" cy="351155"/>
          </a:xfrm>
          <a:prstGeom prst="rect">
            <a:avLst/>
          </a:prstGeom>
        </p:spPr>
        <p:txBody>
          <a:bodyPr wrap="square" lIns="0" tIns="45719" rIns="0" bIns="0" rtlCol="0" vert="horz">
            <a:spAutoFit/>
          </a:bodyPr>
          <a:lstStyle/>
          <a:p>
            <a:pPr marL="190500" marR="182880" indent="41275">
              <a:lnSpc>
                <a:spcPct val="101600"/>
              </a:lnSpc>
              <a:spcBef>
                <a:spcPts val="359"/>
              </a:spcBef>
            </a:pPr>
            <a:r>
              <a:rPr dirty="0" sz="800" spc="-5">
                <a:latin typeface="Lato"/>
                <a:cs typeface="Lato"/>
              </a:rPr>
              <a:t>Model  </a:t>
            </a:r>
            <a:r>
              <a:rPr dirty="0" sz="800">
                <a:latin typeface="Lato"/>
                <a:cs typeface="Lato"/>
              </a:rPr>
              <a:t>Analysis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49876" y="863435"/>
            <a:ext cx="6499225" cy="3296285"/>
            <a:chOff x="549876" y="863435"/>
            <a:chExt cx="6499225" cy="3296285"/>
          </a:xfrm>
        </p:grpSpPr>
        <p:sp>
          <p:nvSpPr>
            <p:cNvPr id="60" name="object 60"/>
            <p:cNvSpPr/>
            <p:nvPr/>
          </p:nvSpPr>
          <p:spPr>
            <a:xfrm>
              <a:off x="554638" y="883930"/>
              <a:ext cx="3195320" cy="3270885"/>
            </a:xfrm>
            <a:custGeom>
              <a:avLst/>
              <a:gdLst/>
              <a:ahLst/>
              <a:cxnLst/>
              <a:rect l="l" t="t" r="r" b="b"/>
              <a:pathLst>
                <a:path w="3195320" h="3270885">
                  <a:moveTo>
                    <a:pt x="3194753" y="3270585"/>
                  </a:moveTo>
                  <a:lnTo>
                    <a:pt x="0" y="3270585"/>
                  </a:lnTo>
                  <a:lnTo>
                    <a:pt x="0" y="0"/>
                  </a:lnTo>
                  <a:lnTo>
                    <a:pt x="21379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68435" y="8681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68435" y="8681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398112" y="2060408"/>
              <a:ext cx="645795" cy="503555"/>
            </a:xfrm>
            <a:custGeom>
              <a:avLst/>
              <a:gdLst/>
              <a:ahLst/>
              <a:cxnLst/>
              <a:rect l="l" t="t" r="r" b="b"/>
              <a:pathLst>
                <a:path w="645795" h="503555">
                  <a:moveTo>
                    <a:pt x="322824" y="503336"/>
                  </a:moveTo>
                  <a:lnTo>
                    <a:pt x="248808" y="501120"/>
                  </a:lnTo>
                  <a:lnTo>
                    <a:pt x="180861" y="494806"/>
                  </a:lnTo>
                  <a:lnTo>
                    <a:pt x="120921" y="484901"/>
                  </a:lnTo>
                  <a:lnTo>
                    <a:pt x="70926" y="471907"/>
                  </a:lnTo>
                  <a:lnTo>
                    <a:pt x="32815" y="456330"/>
                  </a:lnTo>
                  <a:lnTo>
                    <a:pt x="0" y="419441"/>
                  </a:lnTo>
                  <a:lnTo>
                    <a:pt x="0" y="83887"/>
                  </a:lnTo>
                  <a:lnTo>
                    <a:pt x="32815" y="46995"/>
                  </a:lnTo>
                  <a:lnTo>
                    <a:pt x="70926" y="31419"/>
                  </a:lnTo>
                  <a:lnTo>
                    <a:pt x="120921" y="18429"/>
                  </a:lnTo>
                  <a:lnTo>
                    <a:pt x="180861" y="8526"/>
                  </a:lnTo>
                  <a:lnTo>
                    <a:pt x="248808" y="2215"/>
                  </a:lnTo>
                  <a:lnTo>
                    <a:pt x="322824" y="0"/>
                  </a:lnTo>
                  <a:lnTo>
                    <a:pt x="396847" y="2215"/>
                  </a:lnTo>
                  <a:lnTo>
                    <a:pt x="464798" y="8526"/>
                  </a:lnTo>
                  <a:lnTo>
                    <a:pt x="524738" y="18429"/>
                  </a:lnTo>
                  <a:lnTo>
                    <a:pt x="574730" y="31419"/>
                  </a:lnTo>
                  <a:lnTo>
                    <a:pt x="612837" y="46995"/>
                  </a:lnTo>
                  <a:lnTo>
                    <a:pt x="645648" y="83887"/>
                  </a:lnTo>
                  <a:lnTo>
                    <a:pt x="645648" y="419441"/>
                  </a:lnTo>
                  <a:lnTo>
                    <a:pt x="612837" y="456330"/>
                  </a:lnTo>
                  <a:lnTo>
                    <a:pt x="574730" y="471907"/>
                  </a:lnTo>
                  <a:lnTo>
                    <a:pt x="524738" y="484901"/>
                  </a:lnTo>
                  <a:lnTo>
                    <a:pt x="464798" y="494806"/>
                  </a:lnTo>
                  <a:lnTo>
                    <a:pt x="396847" y="501120"/>
                  </a:lnTo>
                  <a:lnTo>
                    <a:pt x="322824" y="503336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6398112" y="2144295"/>
              <a:ext cx="645795" cy="84455"/>
            </a:xfrm>
            <a:custGeom>
              <a:avLst/>
              <a:gdLst/>
              <a:ahLst/>
              <a:cxnLst/>
              <a:rect l="l" t="t" r="r" b="b"/>
              <a:pathLst>
                <a:path w="645795" h="84455">
                  <a:moveTo>
                    <a:pt x="645648" y="0"/>
                  </a:moveTo>
                  <a:lnTo>
                    <a:pt x="637123" y="19234"/>
                  </a:lnTo>
                  <a:lnTo>
                    <a:pt x="612837" y="36892"/>
                  </a:lnTo>
                  <a:lnTo>
                    <a:pt x="574730" y="52468"/>
                  </a:lnTo>
                  <a:lnTo>
                    <a:pt x="524738" y="65459"/>
                  </a:lnTo>
                  <a:lnTo>
                    <a:pt x="464798" y="75362"/>
                  </a:lnTo>
                  <a:lnTo>
                    <a:pt x="396847" y="81674"/>
                  </a:lnTo>
                  <a:lnTo>
                    <a:pt x="322824" y="83889"/>
                  </a:lnTo>
                  <a:lnTo>
                    <a:pt x="248808" y="81674"/>
                  </a:lnTo>
                  <a:lnTo>
                    <a:pt x="180861" y="75362"/>
                  </a:lnTo>
                  <a:lnTo>
                    <a:pt x="120921" y="65459"/>
                  </a:lnTo>
                  <a:lnTo>
                    <a:pt x="70926" y="52468"/>
                  </a:lnTo>
                  <a:lnTo>
                    <a:pt x="32815" y="36892"/>
                  </a:lnTo>
                  <a:lnTo>
                    <a:pt x="8526" y="1923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6522646" y="2213431"/>
            <a:ext cx="397510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20320">
              <a:lnSpc>
                <a:spcPct val="101600"/>
              </a:lnSpc>
              <a:spcBef>
                <a:spcPts val="85"/>
              </a:spcBef>
            </a:pPr>
            <a:r>
              <a:rPr dirty="0" sz="800" spc="-5">
                <a:latin typeface="Lato"/>
                <a:cs typeface="Lato"/>
              </a:rPr>
              <a:t>Models  </a:t>
            </a:r>
            <a:r>
              <a:rPr dirty="0" sz="800" spc="5">
                <a:latin typeface="Lato"/>
                <a:cs typeface="Lato"/>
              </a:rPr>
              <a:t>Registry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5205752" y="602598"/>
            <a:ext cx="598170" cy="528320"/>
            <a:chOff x="5205752" y="602598"/>
            <a:chExt cx="598170" cy="528320"/>
          </a:xfrm>
        </p:grpSpPr>
        <p:sp>
          <p:nvSpPr>
            <p:cNvPr id="67" name="object 67"/>
            <p:cNvSpPr/>
            <p:nvPr/>
          </p:nvSpPr>
          <p:spPr>
            <a:xfrm>
              <a:off x="5210514" y="602598"/>
              <a:ext cx="588645" cy="528320"/>
            </a:xfrm>
            <a:custGeom>
              <a:avLst/>
              <a:gdLst/>
              <a:ahLst/>
              <a:cxnLst/>
              <a:rect l="l" t="t" r="r" b="b"/>
              <a:pathLst>
                <a:path w="588645" h="528319">
                  <a:moveTo>
                    <a:pt x="294074" y="527778"/>
                  </a:moveTo>
                  <a:lnTo>
                    <a:pt x="226642" y="525455"/>
                  </a:lnTo>
                  <a:lnTo>
                    <a:pt x="164742" y="518838"/>
                  </a:lnTo>
                  <a:lnTo>
                    <a:pt x="110140" y="508454"/>
                  </a:lnTo>
                  <a:lnTo>
                    <a:pt x="64601" y="494832"/>
                  </a:lnTo>
                  <a:lnTo>
                    <a:pt x="29887" y="478500"/>
                  </a:lnTo>
                  <a:lnTo>
                    <a:pt x="0" y="439816"/>
                  </a:lnTo>
                  <a:lnTo>
                    <a:pt x="0" y="87962"/>
                  </a:lnTo>
                  <a:lnTo>
                    <a:pt x="29887" y="49278"/>
                  </a:lnTo>
                  <a:lnTo>
                    <a:pt x="64601" y="32946"/>
                  </a:lnTo>
                  <a:lnTo>
                    <a:pt x="110140" y="19324"/>
                  </a:lnTo>
                  <a:lnTo>
                    <a:pt x="164742" y="8940"/>
                  </a:lnTo>
                  <a:lnTo>
                    <a:pt x="226642" y="2323"/>
                  </a:lnTo>
                  <a:lnTo>
                    <a:pt x="294074" y="0"/>
                  </a:lnTo>
                  <a:lnTo>
                    <a:pt x="361497" y="2323"/>
                  </a:lnTo>
                  <a:lnTo>
                    <a:pt x="423390" y="8940"/>
                  </a:lnTo>
                  <a:lnTo>
                    <a:pt x="477987" y="19324"/>
                  </a:lnTo>
                  <a:lnTo>
                    <a:pt x="523524" y="32946"/>
                  </a:lnTo>
                  <a:lnTo>
                    <a:pt x="558236" y="49278"/>
                  </a:lnTo>
                  <a:lnTo>
                    <a:pt x="588123" y="87962"/>
                  </a:lnTo>
                  <a:lnTo>
                    <a:pt x="588123" y="439816"/>
                  </a:lnTo>
                  <a:lnTo>
                    <a:pt x="558236" y="478500"/>
                  </a:lnTo>
                  <a:lnTo>
                    <a:pt x="523524" y="494832"/>
                  </a:lnTo>
                  <a:lnTo>
                    <a:pt x="477987" y="508454"/>
                  </a:lnTo>
                  <a:lnTo>
                    <a:pt x="423390" y="518838"/>
                  </a:lnTo>
                  <a:lnTo>
                    <a:pt x="361497" y="525455"/>
                  </a:lnTo>
                  <a:lnTo>
                    <a:pt x="294074" y="527778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5210514" y="690561"/>
              <a:ext cx="588645" cy="88265"/>
            </a:xfrm>
            <a:custGeom>
              <a:avLst/>
              <a:gdLst/>
              <a:ahLst/>
              <a:cxnLst/>
              <a:rect l="l" t="t" r="r" b="b"/>
              <a:pathLst>
                <a:path w="588645" h="88265">
                  <a:moveTo>
                    <a:pt x="588123" y="0"/>
                  </a:moveTo>
                  <a:lnTo>
                    <a:pt x="580357" y="20169"/>
                  </a:lnTo>
                  <a:lnTo>
                    <a:pt x="558236" y="38685"/>
                  </a:lnTo>
                  <a:lnTo>
                    <a:pt x="523524" y="55017"/>
                  </a:lnTo>
                  <a:lnTo>
                    <a:pt x="477987" y="68640"/>
                  </a:lnTo>
                  <a:lnTo>
                    <a:pt x="423390" y="79024"/>
                  </a:lnTo>
                  <a:lnTo>
                    <a:pt x="361497" y="85641"/>
                  </a:lnTo>
                  <a:lnTo>
                    <a:pt x="294074" y="87964"/>
                  </a:lnTo>
                  <a:lnTo>
                    <a:pt x="226642" y="85641"/>
                  </a:lnTo>
                  <a:lnTo>
                    <a:pt x="164742" y="79024"/>
                  </a:lnTo>
                  <a:lnTo>
                    <a:pt x="110140" y="68640"/>
                  </a:lnTo>
                  <a:lnTo>
                    <a:pt x="64601" y="55017"/>
                  </a:lnTo>
                  <a:lnTo>
                    <a:pt x="29887" y="38685"/>
                  </a:lnTo>
                  <a:lnTo>
                    <a:pt x="7766" y="2016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5357007" y="789439"/>
            <a:ext cx="29591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latin typeface="Lato"/>
                <a:cs typeface="Lato"/>
              </a:rPr>
              <a:t>Source</a:t>
            </a:r>
            <a:endParaRPr sz="700">
              <a:latin typeface="Lato"/>
              <a:cs typeface="Lato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288906" y="894214"/>
            <a:ext cx="43180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5">
                <a:latin typeface="Lato"/>
                <a:cs typeface="Lato"/>
              </a:rPr>
              <a:t>repository</a:t>
            </a:r>
            <a:endParaRPr sz="700">
              <a:latin typeface="Lato"/>
              <a:cs typeface="Lato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4016604" y="684098"/>
            <a:ext cx="3981450" cy="2288540"/>
            <a:chOff x="4016604" y="684098"/>
            <a:chExt cx="3981450" cy="2288540"/>
          </a:xfrm>
        </p:grpSpPr>
        <p:sp>
          <p:nvSpPr>
            <p:cNvPr id="72" name="object 72"/>
            <p:cNvSpPr/>
            <p:nvPr/>
          </p:nvSpPr>
          <p:spPr>
            <a:xfrm>
              <a:off x="6721036" y="2620994"/>
              <a:ext cx="0" cy="346710"/>
            </a:xfrm>
            <a:custGeom>
              <a:avLst/>
              <a:gdLst/>
              <a:ahLst/>
              <a:cxnLst/>
              <a:rect l="l" t="t" r="r" b="b"/>
              <a:pathLst>
                <a:path w="0" h="346710">
                  <a:moveTo>
                    <a:pt x="0" y="3466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6705311" y="25777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6705311" y="25777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4021366" y="867240"/>
              <a:ext cx="1132205" cy="17145"/>
            </a:xfrm>
            <a:custGeom>
              <a:avLst/>
              <a:gdLst/>
              <a:ahLst/>
              <a:cxnLst/>
              <a:rect l="l" t="t" r="r" b="b"/>
              <a:pathLst>
                <a:path w="1132204" h="17144">
                  <a:moveTo>
                    <a:pt x="0" y="16849"/>
                  </a:moveTo>
                  <a:lnTo>
                    <a:pt x="1132072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5153189" y="85150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74" y="31462"/>
                  </a:moveTo>
                  <a:lnTo>
                    <a:pt x="0" y="0"/>
                  </a:lnTo>
                  <a:lnTo>
                    <a:pt x="43449" y="15087"/>
                  </a:lnTo>
                  <a:lnTo>
                    <a:pt x="474" y="31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5153189" y="85150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74" y="31462"/>
                  </a:moveTo>
                  <a:lnTo>
                    <a:pt x="43449" y="15087"/>
                  </a:lnTo>
                  <a:lnTo>
                    <a:pt x="0" y="0"/>
                  </a:lnTo>
                  <a:lnTo>
                    <a:pt x="474" y="3146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4314866" y="688861"/>
              <a:ext cx="662305" cy="311150"/>
            </a:xfrm>
            <a:custGeom>
              <a:avLst/>
              <a:gdLst/>
              <a:ahLst/>
              <a:cxnLst/>
              <a:rect l="l" t="t" r="r" b="b"/>
              <a:pathLst>
                <a:path w="662304" h="311150">
                  <a:moveTo>
                    <a:pt x="529498" y="310934"/>
                  </a:moveTo>
                  <a:lnTo>
                    <a:pt x="0" y="310934"/>
                  </a:lnTo>
                  <a:lnTo>
                    <a:pt x="132374" y="0"/>
                  </a:lnTo>
                  <a:lnTo>
                    <a:pt x="661873" y="0"/>
                  </a:lnTo>
                  <a:lnTo>
                    <a:pt x="529498" y="310934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314866" y="688861"/>
              <a:ext cx="662305" cy="311150"/>
            </a:xfrm>
            <a:custGeom>
              <a:avLst/>
              <a:gdLst/>
              <a:ahLst/>
              <a:cxnLst/>
              <a:rect l="l" t="t" r="r" b="b"/>
              <a:pathLst>
                <a:path w="662304" h="311150">
                  <a:moveTo>
                    <a:pt x="0" y="310934"/>
                  </a:moveTo>
                  <a:lnTo>
                    <a:pt x="132374" y="0"/>
                  </a:lnTo>
                  <a:lnTo>
                    <a:pt x="661873" y="0"/>
                  </a:lnTo>
                  <a:lnTo>
                    <a:pt x="529498" y="310934"/>
                  </a:lnTo>
                  <a:lnTo>
                    <a:pt x="0" y="31093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4322516" y="725058"/>
              <a:ext cx="662305" cy="311150"/>
            </a:xfrm>
            <a:custGeom>
              <a:avLst/>
              <a:gdLst/>
              <a:ahLst/>
              <a:cxnLst/>
              <a:rect l="l" t="t" r="r" b="b"/>
              <a:pathLst>
                <a:path w="662304" h="311150">
                  <a:moveTo>
                    <a:pt x="529498" y="310934"/>
                  </a:moveTo>
                  <a:lnTo>
                    <a:pt x="0" y="310934"/>
                  </a:lnTo>
                  <a:lnTo>
                    <a:pt x="132374" y="0"/>
                  </a:lnTo>
                  <a:lnTo>
                    <a:pt x="661873" y="0"/>
                  </a:lnTo>
                  <a:lnTo>
                    <a:pt x="529498" y="310934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322516" y="725058"/>
              <a:ext cx="662305" cy="311150"/>
            </a:xfrm>
            <a:custGeom>
              <a:avLst/>
              <a:gdLst/>
              <a:ahLst/>
              <a:cxnLst/>
              <a:rect l="l" t="t" r="r" b="b"/>
              <a:pathLst>
                <a:path w="662304" h="311150">
                  <a:moveTo>
                    <a:pt x="0" y="310934"/>
                  </a:moveTo>
                  <a:lnTo>
                    <a:pt x="132374" y="0"/>
                  </a:lnTo>
                  <a:lnTo>
                    <a:pt x="661873" y="0"/>
                  </a:lnTo>
                  <a:lnTo>
                    <a:pt x="529498" y="310934"/>
                  </a:lnTo>
                  <a:lnTo>
                    <a:pt x="0" y="31093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7961333" y="28243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7961333" y="28243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4502525" y="769526"/>
            <a:ext cx="26797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600" spc="-50">
                <a:latin typeface="Lato"/>
                <a:cs typeface="Lato"/>
              </a:rPr>
              <a:t>Sour</a:t>
            </a:r>
            <a:r>
              <a:rPr dirty="0" baseline="27777" sz="900" spc="-75">
                <a:latin typeface="Lato"/>
                <a:cs typeface="Lato"/>
              </a:rPr>
              <a:t>c</a:t>
            </a:r>
            <a:r>
              <a:rPr dirty="0" sz="600" spc="-50">
                <a:latin typeface="Lato"/>
                <a:cs typeface="Lato"/>
              </a:rPr>
              <a:t>c</a:t>
            </a:r>
            <a:endParaRPr sz="600">
              <a:latin typeface="Lato"/>
              <a:cs typeface="Lato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4317753" y="763460"/>
            <a:ext cx="702945" cy="320675"/>
            <a:chOff x="4317753" y="763460"/>
            <a:chExt cx="702945" cy="320675"/>
          </a:xfrm>
        </p:grpSpPr>
        <p:sp>
          <p:nvSpPr>
            <p:cNvPr id="86" name="object 86"/>
            <p:cNvSpPr/>
            <p:nvPr/>
          </p:nvSpPr>
          <p:spPr>
            <a:xfrm>
              <a:off x="4322516" y="768223"/>
              <a:ext cx="693420" cy="311150"/>
            </a:xfrm>
            <a:custGeom>
              <a:avLst/>
              <a:gdLst/>
              <a:ahLst/>
              <a:cxnLst/>
              <a:rect l="l" t="t" r="r" b="b"/>
              <a:pathLst>
                <a:path w="693420" h="311150">
                  <a:moveTo>
                    <a:pt x="554298" y="310934"/>
                  </a:moveTo>
                  <a:lnTo>
                    <a:pt x="0" y="310934"/>
                  </a:lnTo>
                  <a:lnTo>
                    <a:pt x="138574" y="0"/>
                  </a:lnTo>
                  <a:lnTo>
                    <a:pt x="692873" y="0"/>
                  </a:lnTo>
                  <a:lnTo>
                    <a:pt x="554298" y="310934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4322516" y="768223"/>
              <a:ext cx="693420" cy="311150"/>
            </a:xfrm>
            <a:custGeom>
              <a:avLst/>
              <a:gdLst/>
              <a:ahLst/>
              <a:cxnLst/>
              <a:rect l="l" t="t" r="r" b="b"/>
              <a:pathLst>
                <a:path w="693420" h="311150">
                  <a:moveTo>
                    <a:pt x="0" y="310934"/>
                  </a:moveTo>
                  <a:lnTo>
                    <a:pt x="138574" y="0"/>
                  </a:lnTo>
                  <a:lnTo>
                    <a:pt x="692873" y="0"/>
                  </a:lnTo>
                  <a:lnTo>
                    <a:pt x="554298" y="310934"/>
                  </a:lnTo>
                  <a:lnTo>
                    <a:pt x="0" y="31093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/>
          <p:cNvSpPr txBox="1"/>
          <p:nvPr/>
        </p:nvSpPr>
        <p:spPr>
          <a:xfrm>
            <a:off x="4494876" y="812692"/>
            <a:ext cx="32194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3888" sz="900" spc="-209">
                <a:latin typeface="Lato"/>
                <a:cs typeface="Lato"/>
              </a:rPr>
              <a:t>e</a:t>
            </a:r>
            <a:r>
              <a:rPr dirty="0" sz="600" spc="-140">
                <a:latin typeface="Lato"/>
                <a:cs typeface="Lato"/>
              </a:rPr>
              <a:t>So</a:t>
            </a:r>
            <a:r>
              <a:rPr dirty="0" baseline="-13888" sz="900" spc="-209">
                <a:latin typeface="Lato"/>
                <a:cs typeface="Lato"/>
              </a:rPr>
              <a:t>co</a:t>
            </a:r>
            <a:r>
              <a:rPr dirty="0" sz="600" spc="-140">
                <a:latin typeface="Lato"/>
                <a:cs typeface="Lato"/>
              </a:rPr>
              <a:t>u</a:t>
            </a:r>
            <a:r>
              <a:rPr dirty="0" baseline="-13888" sz="900" spc="-209">
                <a:latin typeface="Lato"/>
                <a:cs typeface="Lato"/>
              </a:rPr>
              <a:t>d</a:t>
            </a:r>
            <a:r>
              <a:rPr dirty="0" sz="600" spc="-140">
                <a:latin typeface="Lato"/>
                <a:cs typeface="Lato"/>
              </a:rPr>
              <a:t>rc</a:t>
            </a:r>
            <a:r>
              <a:rPr dirty="0" baseline="-13888" sz="900" spc="-209">
                <a:latin typeface="Lato"/>
                <a:cs typeface="Lato"/>
              </a:rPr>
              <a:t>e</a:t>
            </a:r>
            <a:r>
              <a:rPr dirty="0" sz="600" spc="-140">
                <a:latin typeface="Lato"/>
                <a:cs typeface="Lato"/>
              </a:rPr>
              <a:t>e</a:t>
            </a:r>
            <a:endParaRPr sz="600">
              <a:latin typeface="Lato"/>
              <a:cs typeface="Lato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502525" y="864776"/>
            <a:ext cx="29146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600" spc="-135">
                <a:latin typeface="Lato"/>
                <a:cs typeface="Lato"/>
              </a:rPr>
              <a:t>e</a:t>
            </a:r>
            <a:r>
              <a:rPr dirty="0" baseline="-32407" sz="900" spc="-202">
                <a:latin typeface="Lato"/>
                <a:cs typeface="Lato"/>
              </a:rPr>
              <a:t>co</a:t>
            </a:r>
            <a:r>
              <a:rPr dirty="0" sz="600" spc="-135">
                <a:latin typeface="Lato"/>
                <a:cs typeface="Lato"/>
              </a:rPr>
              <a:t>c</a:t>
            </a:r>
            <a:r>
              <a:rPr dirty="0" baseline="-32407" sz="900" spc="-202">
                <a:latin typeface="Lato"/>
                <a:cs typeface="Lato"/>
              </a:rPr>
              <a:t>d</a:t>
            </a:r>
            <a:r>
              <a:rPr dirty="0" sz="600" spc="-135">
                <a:latin typeface="Lato"/>
                <a:cs typeface="Lato"/>
              </a:rPr>
              <a:t>o</a:t>
            </a:r>
            <a:r>
              <a:rPr dirty="0" baseline="-32407" sz="900" spc="-202">
                <a:latin typeface="Lato"/>
                <a:cs typeface="Lato"/>
              </a:rPr>
              <a:t>e</a:t>
            </a:r>
            <a:r>
              <a:rPr dirty="0" sz="600" spc="-135">
                <a:latin typeface="Lato"/>
                <a:cs typeface="Lato"/>
              </a:rPr>
              <a:t>de</a:t>
            </a:r>
            <a:endParaRPr sz="600">
              <a:latin typeface="Lato"/>
              <a:cs typeface="Lato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882821" y="2967644"/>
            <a:ext cx="693420" cy="462915"/>
          </a:xfrm>
          <a:custGeom>
            <a:avLst/>
            <a:gdLst/>
            <a:ahLst/>
            <a:cxnLst/>
            <a:rect l="l" t="t" r="r" b="b"/>
            <a:pathLst>
              <a:path w="693419" h="462914">
                <a:moveTo>
                  <a:pt x="692998" y="462299"/>
                </a:moveTo>
                <a:lnTo>
                  <a:pt x="0" y="462299"/>
                </a:lnTo>
                <a:lnTo>
                  <a:pt x="0" y="0"/>
                </a:lnTo>
                <a:lnTo>
                  <a:pt x="692998" y="0"/>
                </a:lnTo>
                <a:lnTo>
                  <a:pt x="692998" y="462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2563119" y="3058220"/>
            <a:ext cx="19685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3515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985350" y="3058220"/>
            <a:ext cx="488950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122555">
              <a:lnSpc>
                <a:spcPct val="101600"/>
              </a:lnSpc>
              <a:spcBef>
                <a:spcPts val="85"/>
              </a:spcBef>
            </a:pPr>
            <a:r>
              <a:rPr dirty="0" sz="800" spc="5">
                <a:latin typeface="Lato"/>
                <a:cs typeface="Lato"/>
              </a:rPr>
              <a:t>Data  </a:t>
            </a:r>
            <a:r>
              <a:rPr dirty="0" sz="800" spc="10">
                <a:latin typeface="Lato"/>
                <a:cs typeface="Lato"/>
              </a:rPr>
              <a:t>Ext</a:t>
            </a:r>
            <a:r>
              <a:rPr dirty="0" sz="800" spc="-10">
                <a:latin typeface="Lato"/>
                <a:cs typeface="Lato"/>
              </a:rPr>
              <a:t>r</a:t>
            </a:r>
            <a:r>
              <a:rPr dirty="0" sz="800">
                <a:latin typeface="Lato"/>
                <a:cs typeface="Lato"/>
              </a:rPr>
              <a:t>action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2719107" y="1617519"/>
            <a:ext cx="5862320" cy="1602105"/>
            <a:chOff x="2719107" y="1617519"/>
            <a:chExt cx="5862320" cy="1602105"/>
          </a:xfrm>
        </p:grpSpPr>
        <p:sp>
          <p:nvSpPr>
            <p:cNvPr id="94" name="object 94"/>
            <p:cNvSpPr/>
            <p:nvPr/>
          </p:nvSpPr>
          <p:spPr>
            <a:xfrm>
              <a:off x="2723869" y="31830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2723869" y="31830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7373060" y="1617519"/>
              <a:ext cx="1208405" cy="462915"/>
            </a:xfrm>
            <a:custGeom>
              <a:avLst/>
              <a:gdLst/>
              <a:ahLst/>
              <a:cxnLst/>
              <a:rect l="l" t="t" r="r" b="b"/>
              <a:pathLst>
                <a:path w="1208404" h="462914">
                  <a:moveTo>
                    <a:pt x="1208097" y="462299"/>
                  </a:moveTo>
                  <a:lnTo>
                    <a:pt x="0" y="462299"/>
                  </a:lnTo>
                  <a:lnTo>
                    <a:pt x="0" y="0"/>
                  </a:lnTo>
                  <a:lnTo>
                    <a:pt x="1208097" y="0"/>
                  </a:lnTo>
                  <a:lnTo>
                    <a:pt x="1208097" y="462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 txBox="1"/>
          <p:nvPr/>
        </p:nvSpPr>
        <p:spPr>
          <a:xfrm>
            <a:off x="7373060" y="1617519"/>
            <a:ext cx="1208405" cy="462915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328930" marR="320675" indent="-635">
              <a:lnSpc>
                <a:spcPct val="101600"/>
              </a:lnSpc>
              <a:spcBef>
                <a:spcPts val="795"/>
              </a:spcBef>
            </a:pPr>
            <a:r>
              <a:rPr dirty="0" sz="800">
                <a:latin typeface="Lato"/>
                <a:cs typeface="Lato"/>
              </a:rPr>
              <a:t>CD:</a:t>
            </a:r>
            <a:r>
              <a:rPr dirty="0" sz="800" spc="-105">
                <a:latin typeface="Lato"/>
                <a:cs typeface="Lato"/>
              </a:rPr>
              <a:t> </a:t>
            </a:r>
            <a:r>
              <a:rPr dirty="0" sz="800">
                <a:latin typeface="Lato"/>
                <a:cs typeface="Lato"/>
              </a:rPr>
              <a:t>Pipeline  </a:t>
            </a:r>
            <a:r>
              <a:rPr dirty="0" sz="800" spc="-5">
                <a:latin typeface="Lato"/>
                <a:cs typeface="Lato"/>
              </a:rPr>
              <a:t>Depl</a:t>
            </a:r>
            <a:r>
              <a:rPr dirty="0" sz="800" spc="-20">
                <a:latin typeface="Lato"/>
                <a:cs typeface="Lato"/>
              </a:rPr>
              <a:t>o</a:t>
            </a:r>
            <a:r>
              <a:rPr dirty="0" sz="800">
                <a:latin typeface="Lato"/>
                <a:cs typeface="Lato"/>
              </a:rPr>
              <a:t>yment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1180390" y="3311680"/>
            <a:ext cx="2574290" cy="847725"/>
            <a:chOff x="1180390" y="3311680"/>
            <a:chExt cx="2574290" cy="847725"/>
          </a:xfrm>
        </p:grpSpPr>
        <p:sp>
          <p:nvSpPr>
            <p:cNvPr id="99" name="object 99"/>
            <p:cNvSpPr/>
            <p:nvPr/>
          </p:nvSpPr>
          <p:spPr>
            <a:xfrm>
              <a:off x="1200885" y="3359668"/>
              <a:ext cx="2548890" cy="795020"/>
            </a:xfrm>
            <a:custGeom>
              <a:avLst/>
              <a:gdLst/>
              <a:ahLst/>
              <a:cxnLst/>
              <a:rect l="l" t="t" r="r" b="b"/>
              <a:pathLst>
                <a:path w="2548890" h="795020">
                  <a:moveTo>
                    <a:pt x="2548507" y="794848"/>
                  </a:moveTo>
                  <a:lnTo>
                    <a:pt x="0" y="794848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1185152" y="331644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0" y="43224"/>
                  </a:lnTo>
                  <a:lnTo>
                    <a:pt x="15732" y="0"/>
                  </a:lnTo>
                  <a:lnTo>
                    <a:pt x="3146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1185152" y="331644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15732" y="0"/>
                  </a:lnTo>
                  <a:lnTo>
                    <a:pt x="0" y="43224"/>
                  </a:lnTo>
                  <a:lnTo>
                    <a:pt x="3146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/>
          <p:cNvSpPr txBox="1"/>
          <p:nvPr/>
        </p:nvSpPr>
        <p:spPr>
          <a:xfrm>
            <a:off x="5785938" y="664085"/>
            <a:ext cx="26416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0825" algn="l"/>
              </a:tabLst>
            </a:pPr>
            <a:r>
              <a:rPr dirty="0" u="s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071237" y="614886"/>
            <a:ext cx="1208405" cy="50355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59690" rIns="0" bIns="0" rtlCol="0" vert="horz">
            <a:spAutoFit/>
          </a:bodyPr>
          <a:lstStyle/>
          <a:p>
            <a:pPr algn="ctr" marL="234950" marR="226695" indent="-635">
              <a:lnSpc>
                <a:spcPct val="101600"/>
              </a:lnSpc>
              <a:spcBef>
                <a:spcPts val="470"/>
              </a:spcBef>
            </a:pPr>
            <a:r>
              <a:rPr dirty="0" sz="800" spc="10">
                <a:latin typeface="Lato"/>
                <a:cs typeface="Lato"/>
              </a:rPr>
              <a:t>CI:</a:t>
            </a:r>
            <a:r>
              <a:rPr dirty="0" sz="800" spc="-75">
                <a:latin typeface="Lato"/>
                <a:cs typeface="Lato"/>
              </a:rPr>
              <a:t> </a:t>
            </a:r>
            <a:r>
              <a:rPr dirty="0" sz="800">
                <a:latin typeface="Lato"/>
                <a:cs typeface="Lato"/>
              </a:rPr>
              <a:t>Build,</a:t>
            </a:r>
            <a:r>
              <a:rPr dirty="0" sz="800" spc="-70">
                <a:latin typeface="Lato"/>
                <a:cs typeface="Lato"/>
              </a:rPr>
              <a:t> </a:t>
            </a:r>
            <a:r>
              <a:rPr dirty="0" sz="800">
                <a:latin typeface="Lato"/>
                <a:cs typeface="Lato"/>
              </a:rPr>
              <a:t>test,</a:t>
            </a:r>
            <a:r>
              <a:rPr dirty="0" sz="800" spc="-70">
                <a:latin typeface="Lato"/>
                <a:cs typeface="Lato"/>
              </a:rPr>
              <a:t> </a:t>
            </a:r>
            <a:r>
              <a:rPr dirty="0" sz="800" spc="-10">
                <a:latin typeface="Lato"/>
                <a:cs typeface="Lato"/>
              </a:rPr>
              <a:t>&amp;  </a:t>
            </a:r>
            <a:r>
              <a:rPr dirty="0" sz="800">
                <a:latin typeface="Lato"/>
                <a:cs typeface="Lato"/>
              </a:rPr>
              <a:t>package</a:t>
            </a:r>
            <a:r>
              <a:rPr dirty="0" sz="800" spc="-130">
                <a:latin typeface="Lato"/>
                <a:cs typeface="Lato"/>
              </a:rPr>
              <a:t> </a:t>
            </a:r>
            <a:r>
              <a:rPr dirty="0" sz="800">
                <a:latin typeface="Lato"/>
                <a:cs typeface="Lato"/>
              </a:rPr>
              <a:t>pipeline </a:t>
            </a:r>
            <a:r>
              <a:rPr dirty="0" sz="800">
                <a:latin typeface="Lato"/>
                <a:cs typeface="Lato"/>
              </a:rPr>
              <a:t> </a:t>
            </a:r>
            <a:r>
              <a:rPr dirty="0" sz="800" spc="-5">
                <a:latin typeface="Lato"/>
                <a:cs typeface="Lato"/>
              </a:rPr>
              <a:t>components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7274573" y="700916"/>
            <a:ext cx="1011555" cy="907415"/>
            <a:chOff x="7274573" y="700916"/>
            <a:chExt cx="1011555" cy="907415"/>
          </a:xfrm>
        </p:grpSpPr>
        <p:sp>
          <p:nvSpPr>
            <p:cNvPr id="105" name="object 105"/>
            <p:cNvSpPr/>
            <p:nvPr/>
          </p:nvSpPr>
          <p:spPr>
            <a:xfrm>
              <a:off x="7279335" y="866585"/>
              <a:ext cx="697865" cy="694055"/>
            </a:xfrm>
            <a:custGeom>
              <a:avLst/>
              <a:gdLst/>
              <a:ahLst/>
              <a:cxnLst/>
              <a:rect l="l" t="t" r="r" b="b"/>
              <a:pathLst>
                <a:path w="697865" h="694055">
                  <a:moveTo>
                    <a:pt x="0" y="0"/>
                  </a:moveTo>
                  <a:lnTo>
                    <a:pt x="697798" y="0"/>
                  </a:lnTo>
                  <a:lnTo>
                    <a:pt x="697798" y="69374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7961409" y="156033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7961409" y="156033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7620384" y="705678"/>
              <a:ext cx="601345" cy="230504"/>
            </a:xfrm>
            <a:custGeom>
              <a:avLst/>
              <a:gdLst/>
              <a:ahLst/>
              <a:cxnLst/>
              <a:rect l="l" t="t" r="r" b="b"/>
              <a:pathLst>
                <a:path w="601345" h="230505">
                  <a:moveTo>
                    <a:pt x="167429" y="230342"/>
                  </a:moveTo>
                  <a:lnTo>
                    <a:pt x="119553" y="229334"/>
                  </a:lnTo>
                  <a:lnTo>
                    <a:pt x="64290" y="225356"/>
                  </a:lnTo>
                  <a:lnTo>
                    <a:pt x="0" y="217909"/>
                  </a:lnTo>
                  <a:lnTo>
                    <a:pt x="0" y="0"/>
                  </a:lnTo>
                  <a:lnTo>
                    <a:pt x="601048" y="0"/>
                  </a:lnTo>
                  <a:lnTo>
                    <a:pt x="601048" y="187122"/>
                  </a:lnTo>
                  <a:lnTo>
                    <a:pt x="536758" y="188304"/>
                  </a:lnTo>
                  <a:lnTo>
                    <a:pt x="481495" y="191517"/>
                  </a:lnTo>
                  <a:lnTo>
                    <a:pt x="433619" y="196262"/>
                  </a:lnTo>
                  <a:lnTo>
                    <a:pt x="391488" y="202038"/>
                  </a:lnTo>
                  <a:lnTo>
                    <a:pt x="353461" y="208345"/>
                  </a:lnTo>
                  <a:lnTo>
                    <a:pt x="317896" y="214682"/>
                  </a:lnTo>
                  <a:lnTo>
                    <a:pt x="283152" y="220551"/>
                  </a:lnTo>
                  <a:lnTo>
                    <a:pt x="247587" y="225451"/>
                  </a:lnTo>
                  <a:lnTo>
                    <a:pt x="209560" y="228881"/>
                  </a:lnTo>
                  <a:lnTo>
                    <a:pt x="167429" y="230342"/>
                  </a:lnTo>
                  <a:close/>
                </a:path>
              </a:pathLst>
            </a:custGeom>
            <a:solidFill>
              <a:srgbClr val="B3A7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7620384" y="705678"/>
              <a:ext cx="601345" cy="230504"/>
            </a:xfrm>
            <a:custGeom>
              <a:avLst/>
              <a:gdLst/>
              <a:ahLst/>
              <a:cxnLst/>
              <a:rect l="l" t="t" r="r" b="b"/>
              <a:pathLst>
                <a:path w="601345" h="230505">
                  <a:moveTo>
                    <a:pt x="0" y="0"/>
                  </a:moveTo>
                  <a:lnTo>
                    <a:pt x="601048" y="0"/>
                  </a:lnTo>
                  <a:lnTo>
                    <a:pt x="601048" y="187122"/>
                  </a:lnTo>
                  <a:lnTo>
                    <a:pt x="536758" y="188304"/>
                  </a:lnTo>
                  <a:lnTo>
                    <a:pt x="481495" y="191517"/>
                  </a:lnTo>
                  <a:lnTo>
                    <a:pt x="433619" y="196262"/>
                  </a:lnTo>
                  <a:lnTo>
                    <a:pt x="391488" y="202038"/>
                  </a:lnTo>
                  <a:lnTo>
                    <a:pt x="353461" y="208345"/>
                  </a:lnTo>
                  <a:lnTo>
                    <a:pt x="317896" y="214682"/>
                  </a:lnTo>
                  <a:lnTo>
                    <a:pt x="283152" y="220551"/>
                  </a:lnTo>
                  <a:lnTo>
                    <a:pt x="247587" y="225451"/>
                  </a:lnTo>
                  <a:lnTo>
                    <a:pt x="209560" y="228881"/>
                  </a:lnTo>
                  <a:lnTo>
                    <a:pt x="167429" y="230342"/>
                  </a:lnTo>
                  <a:lnTo>
                    <a:pt x="119553" y="229334"/>
                  </a:lnTo>
                  <a:lnTo>
                    <a:pt x="64290" y="225356"/>
                  </a:lnTo>
                  <a:lnTo>
                    <a:pt x="0" y="21790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7680084" y="746881"/>
              <a:ext cx="601345" cy="230504"/>
            </a:xfrm>
            <a:custGeom>
              <a:avLst/>
              <a:gdLst/>
              <a:ahLst/>
              <a:cxnLst/>
              <a:rect l="l" t="t" r="r" b="b"/>
              <a:pathLst>
                <a:path w="601345" h="230505">
                  <a:moveTo>
                    <a:pt x="167429" y="230342"/>
                  </a:moveTo>
                  <a:lnTo>
                    <a:pt x="119553" y="229334"/>
                  </a:lnTo>
                  <a:lnTo>
                    <a:pt x="64290" y="225356"/>
                  </a:lnTo>
                  <a:lnTo>
                    <a:pt x="0" y="217909"/>
                  </a:lnTo>
                  <a:lnTo>
                    <a:pt x="0" y="0"/>
                  </a:lnTo>
                  <a:lnTo>
                    <a:pt x="601073" y="0"/>
                  </a:lnTo>
                  <a:lnTo>
                    <a:pt x="601073" y="187122"/>
                  </a:lnTo>
                  <a:lnTo>
                    <a:pt x="536777" y="188304"/>
                  </a:lnTo>
                  <a:lnTo>
                    <a:pt x="481510" y="191517"/>
                  </a:lnTo>
                  <a:lnTo>
                    <a:pt x="433631" y="196262"/>
                  </a:lnTo>
                  <a:lnTo>
                    <a:pt x="391497" y="202038"/>
                  </a:lnTo>
                  <a:lnTo>
                    <a:pt x="353467" y="208345"/>
                  </a:lnTo>
                  <a:lnTo>
                    <a:pt x="317900" y="214682"/>
                  </a:lnTo>
                  <a:lnTo>
                    <a:pt x="283154" y="220551"/>
                  </a:lnTo>
                  <a:lnTo>
                    <a:pt x="247588" y="225451"/>
                  </a:lnTo>
                  <a:lnTo>
                    <a:pt x="209560" y="228881"/>
                  </a:lnTo>
                  <a:lnTo>
                    <a:pt x="167429" y="230342"/>
                  </a:lnTo>
                  <a:close/>
                </a:path>
              </a:pathLst>
            </a:custGeom>
            <a:solidFill>
              <a:srgbClr val="B3A7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7680084" y="746881"/>
              <a:ext cx="601345" cy="230504"/>
            </a:xfrm>
            <a:custGeom>
              <a:avLst/>
              <a:gdLst/>
              <a:ahLst/>
              <a:cxnLst/>
              <a:rect l="l" t="t" r="r" b="b"/>
              <a:pathLst>
                <a:path w="601345" h="230505">
                  <a:moveTo>
                    <a:pt x="0" y="0"/>
                  </a:moveTo>
                  <a:lnTo>
                    <a:pt x="601073" y="0"/>
                  </a:lnTo>
                  <a:lnTo>
                    <a:pt x="601073" y="187122"/>
                  </a:lnTo>
                  <a:lnTo>
                    <a:pt x="536777" y="188304"/>
                  </a:lnTo>
                  <a:lnTo>
                    <a:pt x="481510" y="191517"/>
                  </a:lnTo>
                  <a:lnTo>
                    <a:pt x="433631" y="196262"/>
                  </a:lnTo>
                  <a:lnTo>
                    <a:pt x="391497" y="202038"/>
                  </a:lnTo>
                  <a:lnTo>
                    <a:pt x="353467" y="208345"/>
                  </a:lnTo>
                  <a:lnTo>
                    <a:pt x="317900" y="214682"/>
                  </a:lnTo>
                  <a:lnTo>
                    <a:pt x="283154" y="220551"/>
                  </a:lnTo>
                  <a:lnTo>
                    <a:pt x="247588" y="225451"/>
                  </a:lnTo>
                  <a:lnTo>
                    <a:pt x="209560" y="228881"/>
                  </a:lnTo>
                  <a:lnTo>
                    <a:pt x="167429" y="230342"/>
                  </a:lnTo>
                  <a:lnTo>
                    <a:pt x="119553" y="229334"/>
                  </a:lnTo>
                  <a:lnTo>
                    <a:pt x="64290" y="225356"/>
                  </a:lnTo>
                  <a:lnTo>
                    <a:pt x="0" y="21790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2" name="object 112"/>
          <p:cNvSpPr txBox="1"/>
          <p:nvPr/>
        </p:nvSpPr>
        <p:spPr>
          <a:xfrm>
            <a:off x="7728129" y="735865"/>
            <a:ext cx="44577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600" spc="-130">
                <a:latin typeface="Lato"/>
                <a:cs typeface="Lato"/>
              </a:rPr>
              <a:t>Pa</a:t>
            </a:r>
            <a:r>
              <a:rPr dirty="0" baseline="-27777" sz="900" spc="-195">
                <a:latin typeface="Lato"/>
                <a:cs typeface="Lato"/>
              </a:rPr>
              <a:t>P</a:t>
            </a:r>
            <a:r>
              <a:rPr dirty="0" sz="600" spc="-130">
                <a:latin typeface="Lato"/>
                <a:cs typeface="Lato"/>
              </a:rPr>
              <a:t>c</a:t>
            </a:r>
            <a:r>
              <a:rPr dirty="0" baseline="-27777" sz="900" spc="-195">
                <a:latin typeface="Lato"/>
                <a:cs typeface="Lato"/>
              </a:rPr>
              <a:t>a</a:t>
            </a:r>
            <a:r>
              <a:rPr dirty="0" sz="600" spc="-130">
                <a:latin typeface="Lato"/>
                <a:cs typeface="Lato"/>
              </a:rPr>
              <a:t>k</a:t>
            </a:r>
            <a:r>
              <a:rPr dirty="0" baseline="-27777" sz="900" spc="-195">
                <a:latin typeface="Lato"/>
                <a:cs typeface="Lato"/>
              </a:rPr>
              <a:t>c</a:t>
            </a:r>
            <a:r>
              <a:rPr dirty="0" sz="600" spc="-130">
                <a:latin typeface="Lato"/>
                <a:cs typeface="Lato"/>
              </a:rPr>
              <a:t>a</a:t>
            </a:r>
            <a:r>
              <a:rPr dirty="0" baseline="-27777" sz="900" spc="-195">
                <a:latin typeface="Lato"/>
                <a:cs typeface="Lato"/>
              </a:rPr>
              <a:t>k</a:t>
            </a:r>
            <a:r>
              <a:rPr dirty="0" sz="600" spc="-130">
                <a:latin typeface="Lato"/>
                <a:cs typeface="Lato"/>
              </a:rPr>
              <a:t>g</a:t>
            </a:r>
            <a:r>
              <a:rPr dirty="0" baseline="-27777" sz="900" spc="-195">
                <a:latin typeface="Lato"/>
                <a:cs typeface="Lato"/>
              </a:rPr>
              <a:t>a</a:t>
            </a:r>
            <a:r>
              <a:rPr dirty="0" sz="600" spc="-130">
                <a:latin typeface="Lato"/>
                <a:cs typeface="Lato"/>
              </a:rPr>
              <a:t>e</a:t>
            </a:r>
            <a:r>
              <a:rPr dirty="0" baseline="-27777" sz="900" spc="-195">
                <a:latin typeface="Lato"/>
                <a:cs typeface="Lato"/>
              </a:rPr>
              <a:t>g</a:t>
            </a:r>
            <a:r>
              <a:rPr dirty="0" sz="600" spc="-130">
                <a:latin typeface="Lato"/>
                <a:cs typeface="Lato"/>
              </a:rPr>
              <a:t>s</a:t>
            </a:r>
            <a:r>
              <a:rPr dirty="0" baseline="-27777" sz="900" spc="-195">
                <a:latin typeface="Lato"/>
                <a:cs typeface="Lato"/>
              </a:rPr>
              <a:t>es</a:t>
            </a:r>
            <a:endParaRPr baseline="-27777" sz="900">
              <a:latin typeface="Lato"/>
              <a:cs typeface="Lato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7728522" y="787055"/>
            <a:ext cx="610870" cy="240029"/>
            <a:chOff x="7728522" y="787055"/>
            <a:chExt cx="610870" cy="240029"/>
          </a:xfrm>
        </p:grpSpPr>
        <p:sp>
          <p:nvSpPr>
            <p:cNvPr id="114" name="object 114"/>
            <p:cNvSpPr/>
            <p:nvPr/>
          </p:nvSpPr>
          <p:spPr>
            <a:xfrm>
              <a:off x="7733284" y="791818"/>
              <a:ext cx="601345" cy="230504"/>
            </a:xfrm>
            <a:custGeom>
              <a:avLst/>
              <a:gdLst/>
              <a:ahLst/>
              <a:cxnLst/>
              <a:rect l="l" t="t" r="r" b="b"/>
              <a:pathLst>
                <a:path w="601345" h="230505">
                  <a:moveTo>
                    <a:pt x="167429" y="230342"/>
                  </a:moveTo>
                  <a:lnTo>
                    <a:pt x="119553" y="229334"/>
                  </a:lnTo>
                  <a:lnTo>
                    <a:pt x="64290" y="225356"/>
                  </a:lnTo>
                  <a:lnTo>
                    <a:pt x="0" y="217909"/>
                  </a:lnTo>
                  <a:lnTo>
                    <a:pt x="0" y="0"/>
                  </a:lnTo>
                  <a:lnTo>
                    <a:pt x="601048" y="0"/>
                  </a:lnTo>
                  <a:lnTo>
                    <a:pt x="601048" y="187122"/>
                  </a:lnTo>
                  <a:lnTo>
                    <a:pt x="536758" y="188304"/>
                  </a:lnTo>
                  <a:lnTo>
                    <a:pt x="481495" y="191517"/>
                  </a:lnTo>
                  <a:lnTo>
                    <a:pt x="433619" y="196262"/>
                  </a:lnTo>
                  <a:lnTo>
                    <a:pt x="391488" y="202038"/>
                  </a:lnTo>
                  <a:lnTo>
                    <a:pt x="353461" y="208345"/>
                  </a:lnTo>
                  <a:lnTo>
                    <a:pt x="317896" y="214682"/>
                  </a:lnTo>
                  <a:lnTo>
                    <a:pt x="283152" y="220551"/>
                  </a:lnTo>
                  <a:lnTo>
                    <a:pt x="247587" y="225451"/>
                  </a:lnTo>
                  <a:lnTo>
                    <a:pt x="209560" y="228881"/>
                  </a:lnTo>
                  <a:lnTo>
                    <a:pt x="167429" y="230342"/>
                  </a:lnTo>
                  <a:close/>
                </a:path>
              </a:pathLst>
            </a:custGeom>
            <a:solidFill>
              <a:srgbClr val="B3A7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7733284" y="791818"/>
              <a:ext cx="601345" cy="230504"/>
            </a:xfrm>
            <a:custGeom>
              <a:avLst/>
              <a:gdLst/>
              <a:ahLst/>
              <a:cxnLst/>
              <a:rect l="l" t="t" r="r" b="b"/>
              <a:pathLst>
                <a:path w="601345" h="230505">
                  <a:moveTo>
                    <a:pt x="0" y="0"/>
                  </a:moveTo>
                  <a:lnTo>
                    <a:pt x="601048" y="0"/>
                  </a:lnTo>
                  <a:lnTo>
                    <a:pt x="601048" y="187122"/>
                  </a:lnTo>
                  <a:lnTo>
                    <a:pt x="536758" y="188304"/>
                  </a:lnTo>
                  <a:lnTo>
                    <a:pt x="481495" y="191517"/>
                  </a:lnTo>
                  <a:lnTo>
                    <a:pt x="433619" y="196262"/>
                  </a:lnTo>
                  <a:lnTo>
                    <a:pt x="391488" y="202038"/>
                  </a:lnTo>
                  <a:lnTo>
                    <a:pt x="353461" y="208345"/>
                  </a:lnTo>
                  <a:lnTo>
                    <a:pt x="317896" y="214682"/>
                  </a:lnTo>
                  <a:lnTo>
                    <a:pt x="283152" y="220551"/>
                  </a:lnTo>
                  <a:lnTo>
                    <a:pt x="247587" y="225451"/>
                  </a:lnTo>
                  <a:lnTo>
                    <a:pt x="209560" y="228881"/>
                  </a:lnTo>
                  <a:lnTo>
                    <a:pt x="167429" y="230342"/>
                  </a:lnTo>
                  <a:lnTo>
                    <a:pt x="119553" y="229334"/>
                  </a:lnTo>
                  <a:lnTo>
                    <a:pt x="64290" y="225356"/>
                  </a:lnTo>
                  <a:lnTo>
                    <a:pt x="0" y="21790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/>
          <p:cNvSpPr txBox="1"/>
          <p:nvPr/>
        </p:nvSpPr>
        <p:spPr>
          <a:xfrm>
            <a:off x="7866419" y="822006"/>
            <a:ext cx="33528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latin typeface="Lato"/>
                <a:cs typeface="Lato"/>
              </a:rPr>
              <a:t>Packages</a:t>
            </a:r>
            <a:endParaRPr sz="600">
              <a:latin typeface="Lato"/>
              <a:cs typeface="Lato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3749392" y="3934592"/>
            <a:ext cx="1208405" cy="440055"/>
          </a:xfrm>
          <a:prstGeom prst="rect">
            <a:avLst/>
          </a:prstGeom>
          <a:solidFill>
            <a:srgbClr val="999999"/>
          </a:solidFill>
        </p:spPr>
        <p:txBody>
          <a:bodyPr wrap="square" lIns="0" tIns="90170" rIns="0" bIns="0" rtlCol="0" vert="horz">
            <a:spAutoFit/>
          </a:bodyPr>
          <a:lstStyle/>
          <a:p>
            <a:pPr marL="353060" marR="306705" indent="-38735">
              <a:lnSpc>
                <a:spcPct val="101600"/>
              </a:lnSpc>
              <a:spcBef>
                <a:spcPts val="710"/>
              </a:spcBef>
            </a:pPr>
            <a:r>
              <a:rPr dirty="0" sz="800" spc="-10">
                <a:latin typeface="Lato"/>
                <a:cs typeface="Lato"/>
              </a:rPr>
              <a:t>P</a:t>
            </a:r>
            <a:r>
              <a:rPr dirty="0" sz="800">
                <a:latin typeface="Lato"/>
                <a:cs typeface="Lato"/>
              </a:rPr>
              <a:t>erformance  </a:t>
            </a:r>
            <a:r>
              <a:rPr dirty="0" sz="800">
                <a:latin typeface="Lato"/>
                <a:cs typeface="Lato"/>
              </a:rPr>
              <a:t>Monitoring</a:t>
            </a:r>
            <a:endParaRPr sz="800">
              <a:latin typeface="Lato"/>
              <a:cs typeface="Lato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4997102" y="4013931"/>
            <a:ext cx="256921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55875" algn="l"/>
              </a:tabLst>
            </a:pPr>
            <a:r>
              <a:rPr dirty="0" u="heavy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873193" y="845993"/>
            <a:ext cx="5189220" cy="3329304"/>
            <a:chOff x="873193" y="845993"/>
            <a:chExt cx="5189220" cy="3329304"/>
          </a:xfrm>
        </p:grpSpPr>
        <p:sp>
          <p:nvSpPr>
            <p:cNvPr id="120" name="object 120"/>
            <p:cNvSpPr/>
            <p:nvPr/>
          </p:nvSpPr>
          <p:spPr>
            <a:xfrm>
              <a:off x="3008243" y="1172492"/>
              <a:ext cx="89535" cy="256540"/>
            </a:xfrm>
            <a:custGeom>
              <a:avLst/>
              <a:gdLst/>
              <a:ahLst/>
              <a:cxnLst/>
              <a:rect l="l" t="t" r="r" b="b"/>
              <a:pathLst>
                <a:path w="89535" h="256540">
                  <a:moveTo>
                    <a:pt x="89099" y="256049"/>
                  </a:moveTo>
                  <a:lnTo>
                    <a:pt x="0" y="25604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2992493" y="11292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0" y="43224"/>
                  </a:lnTo>
                  <a:lnTo>
                    <a:pt x="15749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2992493" y="11292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15749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472818" y="1118925"/>
              <a:ext cx="0" cy="95250"/>
            </a:xfrm>
            <a:custGeom>
              <a:avLst/>
              <a:gdLst/>
              <a:ahLst/>
              <a:cxnLst/>
              <a:rect l="l" t="t" r="r" b="b"/>
              <a:pathLst>
                <a:path w="0" h="95250">
                  <a:moveTo>
                    <a:pt x="0" y="0"/>
                  </a:moveTo>
                  <a:lnTo>
                    <a:pt x="0" y="946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3457068" y="121357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49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49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3457068" y="121357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49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6014187" y="85075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6014187" y="85075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4971339" y="41385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324" y="31449"/>
                  </a:moveTo>
                  <a:lnTo>
                    <a:pt x="0" y="15999"/>
                  </a:lnTo>
                  <a:lnTo>
                    <a:pt x="43124" y="0"/>
                  </a:lnTo>
                  <a:lnTo>
                    <a:pt x="43324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4971339" y="41385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24" y="0"/>
                  </a:moveTo>
                  <a:lnTo>
                    <a:pt x="0" y="15999"/>
                  </a:lnTo>
                  <a:lnTo>
                    <a:pt x="43324" y="31449"/>
                  </a:lnTo>
                  <a:lnTo>
                    <a:pt x="431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877955" y="1671094"/>
              <a:ext cx="645795" cy="637540"/>
            </a:xfrm>
            <a:custGeom>
              <a:avLst/>
              <a:gdLst/>
              <a:ahLst/>
              <a:cxnLst/>
              <a:rect l="l" t="t" r="r" b="b"/>
              <a:pathLst>
                <a:path w="645794" h="637539">
                  <a:moveTo>
                    <a:pt x="322824" y="637013"/>
                  </a:moveTo>
                  <a:lnTo>
                    <a:pt x="257763" y="634856"/>
                  </a:lnTo>
                  <a:lnTo>
                    <a:pt x="197166" y="628670"/>
                  </a:lnTo>
                  <a:lnTo>
                    <a:pt x="142329" y="618881"/>
                  </a:lnTo>
                  <a:lnTo>
                    <a:pt x="94552" y="605917"/>
                  </a:lnTo>
                  <a:lnTo>
                    <a:pt x="55133" y="590205"/>
                  </a:lnTo>
                  <a:lnTo>
                    <a:pt x="6558" y="552241"/>
                  </a:lnTo>
                  <a:lnTo>
                    <a:pt x="0" y="530843"/>
                  </a:lnTo>
                  <a:lnTo>
                    <a:pt x="0" y="106167"/>
                  </a:lnTo>
                  <a:lnTo>
                    <a:pt x="25368" y="64842"/>
                  </a:lnTo>
                  <a:lnTo>
                    <a:pt x="94552" y="31095"/>
                  </a:lnTo>
                  <a:lnTo>
                    <a:pt x="142329" y="18131"/>
                  </a:lnTo>
                  <a:lnTo>
                    <a:pt x="197166" y="8343"/>
                  </a:lnTo>
                  <a:lnTo>
                    <a:pt x="257763" y="2156"/>
                  </a:lnTo>
                  <a:lnTo>
                    <a:pt x="322824" y="0"/>
                  </a:lnTo>
                  <a:lnTo>
                    <a:pt x="387884" y="2156"/>
                  </a:lnTo>
                  <a:lnTo>
                    <a:pt x="448481" y="8343"/>
                  </a:lnTo>
                  <a:lnTo>
                    <a:pt x="503317" y="18131"/>
                  </a:lnTo>
                  <a:lnTo>
                    <a:pt x="551093" y="31095"/>
                  </a:lnTo>
                  <a:lnTo>
                    <a:pt x="590513" y="46808"/>
                  </a:lnTo>
                  <a:lnTo>
                    <a:pt x="639087" y="84770"/>
                  </a:lnTo>
                  <a:lnTo>
                    <a:pt x="645646" y="106167"/>
                  </a:lnTo>
                  <a:lnTo>
                    <a:pt x="645646" y="530843"/>
                  </a:lnTo>
                  <a:lnTo>
                    <a:pt x="620277" y="572170"/>
                  </a:lnTo>
                  <a:lnTo>
                    <a:pt x="551093" y="605917"/>
                  </a:lnTo>
                  <a:lnTo>
                    <a:pt x="503317" y="618881"/>
                  </a:lnTo>
                  <a:lnTo>
                    <a:pt x="448481" y="628670"/>
                  </a:lnTo>
                  <a:lnTo>
                    <a:pt x="387884" y="634856"/>
                  </a:lnTo>
                  <a:lnTo>
                    <a:pt x="322824" y="637013"/>
                  </a:lnTo>
                  <a:close/>
                </a:path>
              </a:pathLst>
            </a:custGeom>
            <a:solidFill>
              <a:srgbClr val="BDC8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877955" y="1671094"/>
              <a:ext cx="645795" cy="637540"/>
            </a:xfrm>
            <a:custGeom>
              <a:avLst/>
              <a:gdLst/>
              <a:ahLst/>
              <a:cxnLst/>
              <a:rect l="l" t="t" r="r" b="b"/>
              <a:pathLst>
                <a:path w="645794" h="637539">
                  <a:moveTo>
                    <a:pt x="645646" y="106167"/>
                  </a:moveTo>
                  <a:lnTo>
                    <a:pt x="639087" y="127564"/>
                  </a:lnTo>
                  <a:lnTo>
                    <a:pt x="620277" y="147493"/>
                  </a:lnTo>
                  <a:lnTo>
                    <a:pt x="551093" y="181241"/>
                  </a:lnTo>
                  <a:lnTo>
                    <a:pt x="503317" y="194205"/>
                  </a:lnTo>
                  <a:lnTo>
                    <a:pt x="448481" y="203993"/>
                  </a:lnTo>
                  <a:lnTo>
                    <a:pt x="387884" y="210180"/>
                  </a:lnTo>
                  <a:lnTo>
                    <a:pt x="322824" y="212337"/>
                  </a:lnTo>
                  <a:lnTo>
                    <a:pt x="257763" y="210180"/>
                  </a:lnTo>
                  <a:lnTo>
                    <a:pt x="197166" y="203993"/>
                  </a:lnTo>
                  <a:lnTo>
                    <a:pt x="142329" y="194205"/>
                  </a:lnTo>
                  <a:lnTo>
                    <a:pt x="94552" y="181241"/>
                  </a:lnTo>
                  <a:lnTo>
                    <a:pt x="55133" y="165528"/>
                  </a:lnTo>
                  <a:lnTo>
                    <a:pt x="6558" y="127564"/>
                  </a:lnTo>
                  <a:lnTo>
                    <a:pt x="0" y="106167"/>
                  </a:lnTo>
                </a:path>
                <a:path w="645794" h="637539">
                  <a:moveTo>
                    <a:pt x="0" y="106167"/>
                  </a:moveTo>
                  <a:lnTo>
                    <a:pt x="6558" y="84770"/>
                  </a:lnTo>
                  <a:lnTo>
                    <a:pt x="25368" y="64842"/>
                  </a:lnTo>
                  <a:lnTo>
                    <a:pt x="94552" y="31095"/>
                  </a:lnTo>
                  <a:lnTo>
                    <a:pt x="142329" y="18131"/>
                  </a:lnTo>
                  <a:lnTo>
                    <a:pt x="197166" y="8343"/>
                  </a:lnTo>
                  <a:lnTo>
                    <a:pt x="257763" y="2156"/>
                  </a:lnTo>
                  <a:lnTo>
                    <a:pt x="322824" y="0"/>
                  </a:lnTo>
                  <a:lnTo>
                    <a:pt x="387884" y="2156"/>
                  </a:lnTo>
                  <a:lnTo>
                    <a:pt x="448481" y="8343"/>
                  </a:lnTo>
                  <a:lnTo>
                    <a:pt x="503317" y="18131"/>
                  </a:lnTo>
                  <a:lnTo>
                    <a:pt x="551093" y="31095"/>
                  </a:lnTo>
                  <a:lnTo>
                    <a:pt x="590513" y="46808"/>
                  </a:lnTo>
                  <a:lnTo>
                    <a:pt x="639087" y="84770"/>
                  </a:lnTo>
                  <a:lnTo>
                    <a:pt x="645646" y="106167"/>
                  </a:lnTo>
                  <a:lnTo>
                    <a:pt x="645646" y="530843"/>
                  </a:lnTo>
                  <a:lnTo>
                    <a:pt x="620277" y="572170"/>
                  </a:lnTo>
                  <a:lnTo>
                    <a:pt x="551093" y="605917"/>
                  </a:lnTo>
                  <a:lnTo>
                    <a:pt x="503317" y="618881"/>
                  </a:lnTo>
                  <a:lnTo>
                    <a:pt x="448481" y="628670"/>
                  </a:lnTo>
                  <a:lnTo>
                    <a:pt x="387884" y="634856"/>
                  </a:lnTo>
                  <a:lnTo>
                    <a:pt x="322824" y="637013"/>
                  </a:lnTo>
                  <a:lnTo>
                    <a:pt x="257763" y="634856"/>
                  </a:lnTo>
                  <a:lnTo>
                    <a:pt x="197166" y="628670"/>
                  </a:lnTo>
                  <a:lnTo>
                    <a:pt x="142329" y="618881"/>
                  </a:lnTo>
                  <a:lnTo>
                    <a:pt x="94552" y="605917"/>
                  </a:lnTo>
                  <a:lnTo>
                    <a:pt x="55133" y="590205"/>
                  </a:lnTo>
                  <a:lnTo>
                    <a:pt x="6558" y="552241"/>
                  </a:lnTo>
                  <a:lnTo>
                    <a:pt x="0" y="530843"/>
                  </a:lnTo>
                  <a:lnTo>
                    <a:pt x="0" y="106167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2" name="object 132"/>
          <p:cNvSpPr txBox="1"/>
          <p:nvPr/>
        </p:nvSpPr>
        <p:spPr>
          <a:xfrm>
            <a:off x="1014613" y="1902096"/>
            <a:ext cx="37274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30">
                <a:latin typeface="Lato"/>
                <a:cs typeface="Lato"/>
              </a:rPr>
              <a:t>F</a:t>
            </a:r>
            <a:r>
              <a:rPr dirty="0" sz="800" spc="5">
                <a:latin typeface="Lato"/>
                <a:cs typeface="Lato"/>
              </a:rPr>
              <a:t>eature</a:t>
            </a:r>
            <a:endParaRPr sz="800">
              <a:latin typeface="Lato"/>
              <a:cs typeface="Lato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1066987" y="2025921"/>
            <a:ext cx="2679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Lato"/>
                <a:cs typeface="Lato"/>
              </a:rPr>
              <a:t>Store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34" name="object 134"/>
          <p:cNvGrpSpPr/>
          <p:nvPr/>
        </p:nvGrpSpPr>
        <p:grpSpPr>
          <a:xfrm>
            <a:off x="602146" y="1068555"/>
            <a:ext cx="7395845" cy="3355975"/>
            <a:chOff x="602146" y="1068555"/>
            <a:chExt cx="7395845" cy="3355975"/>
          </a:xfrm>
        </p:grpSpPr>
        <p:sp>
          <p:nvSpPr>
            <p:cNvPr id="135" name="object 135"/>
            <p:cNvSpPr/>
            <p:nvPr/>
          </p:nvSpPr>
          <p:spPr>
            <a:xfrm>
              <a:off x="1200780" y="1116545"/>
              <a:ext cx="0" cy="554990"/>
            </a:xfrm>
            <a:custGeom>
              <a:avLst/>
              <a:gdLst/>
              <a:ahLst/>
              <a:cxnLst/>
              <a:rect l="l" t="t" r="r" b="b"/>
              <a:pathLst>
                <a:path w="0" h="554989">
                  <a:moveTo>
                    <a:pt x="0" y="554548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1185045" y="10733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7" y="43227"/>
                  </a:moveTo>
                  <a:lnTo>
                    <a:pt x="0" y="43227"/>
                  </a:lnTo>
                  <a:lnTo>
                    <a:pt x="15734" y="0"/>
                  </a:lnTo>
                  <a:lnTo>
                    <a:pt x="31467" y="432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1185045" y="10733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7" y="43227"/>
                  </a:moveTo>
                  <a:lnTo>
                    <a:pt x="15734" y="0"/>
                  </a:lnTo>
                  <a:lnTo>
                    <a:pt x="0" y="43227"/>
                  </a:lnTo>
                  <a:lnTo>
                    <a:pt x="31467" y="4322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1200780" y="2308107"/>
              <a:ext cx="1028700" cy="602615"/>
            </a:xfrm>
            <a:custGeom>
              <a:avLst/>
              <a:gdLst/>
              <a:ahLst/>
              <a:cxnLst/>
              <a:rect l="l" t="t" r="r" b="b"/>
              <a:pathLst>
                <a:path w="1028700" h="602614">
                  <a:moveTo>
                    <a:pt x="0" y="0"/>
                  </a:moveTo>
                  <a:lnTo>
                    <a:pt x="0" y="329636"/>
                  </a:lnTo>
                  <a:lnTo>
                    <a:pt x="1028395" y="329636"/>
                  </a:lnTo>
                  <a:lnTo>
                    <a:pt x="1028395" y="602261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2213443" y="29103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4"/>
                  </a:moveTo>
                  <a:lnTo>
                    <a:pt x="0" y="0"/>
                  </a:lnTo>
                  <a:lnTo>
                    <a:pt x="31467" y="0"/>
                  </a:lnTo>
                  <a:lnTo>
                    <a:pt x="15732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2213443" y="291036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4"/>
                  </a:lnTo>
                  <a:lnTo>
                    <a:pt x="31467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606908" y="1989600"/>
              <a:ext cx="7370445" cy="2430145"/>
            </a:xfrm>
            <a:custGeom>
              <a:avLst/>
              <a:gdLst/>
              <a:ahLst/>
              <a:cxnLst/>
              <a:rect l="l" t="t" r="r" b="b"/>
              <a:pathLst>
                <a:path w="7370445" h="2430145">
                  <a:moveTo>
                    <a:pt x="271046" y="0"/>
                  </a:moveTo>
                  <a:lnTo>
                    <a:pt x="0" y="0"/>
                  </a:lnTo>
                  <a:lnTo>
                    <a:pt x="0" y="2429915"/>
                  </a:lnTo>
                  <a:lnTo>
                    <a:pt x="7370225" y="2429915"/>
                  </a:lnTo>
                  <a:lnTo>
                    <a:pt x="7370225" y="239774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7961408" y="434411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7961408" y="434411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2046100" y="3750742"/>
              <a:ext cx="1428115" cy="311150"/>
            </a:xfrm>
            <a:custGeom>
              <a:avLst/>
              <a:gdLst/>
              <a:ahLst/>
              <a:cxnLst/>
              <a:rect l="l" t="t" r="r" b="b"/>
              <a:pathLst>
                <a:path w="1428114" h="311150">
                  <a:moveTo>
                    <a:pt x="713943" y="310949"/>
                  </a:moveTo>
                  <a:lnTo>
                    <a:pt x="636152" y="310645"/>
                  </a:lnTo>
                  <a:lnTo>
                    <a:pt x="560786" y="309754"/>
                  </a:lnTo>
                  <a:lnTo>
                    <a:pt x="488283" y="308307"/>
                  </a:lnTo>
                  <a:lnTo>
                    <a:pt x="419077" y="306337"/>
                  </a:lnTo>
                  <a:lnTo>
                    <a:pt x="353604" y="303874"/>
                  </a:lnTo>
                  <a:lnTo>
                    <a:pt x="292299" y="300950"/>
                  </a:lnTo>
                  <a:lnTo>
                    <a:pt x="235598" y="297598"/>
                  </a:lnTo>
                  <a:lnTo>
                    <a:pt x="183936" y="293848"/>
                  </a:lnTo>
                  <a:lnTo>
                    <a:pt x="137750" y="289732"/>
                  </a:lnTo>
                  <a:lnTo>
                    <a:pt x="97474" y="285282"/>
                  </a:lnTo>
                  <a:lnTo>
                    <a:pt x="36397" y="275506"/>
                  </a:lnTo>
                  <a:lnTo>
                    <a:pt x="0" y="259124"/>
                  </a:lnTo>
                  <a:lnTo>
                    <a:pt x="0" y="51824"/>
                  </a:lnTo>
                  <a:lnTo>
                    <a:pt x="36397" y="35443"/>
                  </a:lnTo>
                  <a:lnTo>
                    <a:pt x="97474" y="25666"/>
                  </a:lnTo>
                  <a:lnTo>
                    <a:pt x="137750" y="21216"/>
                  </a:lnTo>
                  <a:lnTo>
                    <a:pt x="183936" y="17100"/>
                  </a:lnTo>
                  <a:lnTo>
                    <a:pt x="235598" y="13350"/>
                  </a:lnTo>
                  <a:lnTo>
                    <a:pt x="292299" y="9998"/>
                  </a:lnTo>
                  <a:lnTo>
                    <a:pt x="353604" y="7074"/>
                  </a:lnTo>
                  <a:lnTo>
                    <a:pt x="419077" y="4612"/>
                  </a:lnTo>
                  <a:lnTo>
                    <a:pt x="488283" y="2641"/>
                  </a:lnTo>
                  <a:lnTo>
                    <a:pt x="560786" y="1195"/>
                  </a:lnTo>
                  <a:lnTo>
                    <a:pt x="636152" y="304"/>
                  </a:lnTo>
                  <a:lnTo>
                    <a:pt x="713943" y="0"/>
                  </a:lnTo>
                  <a:lnTo>
                    <a:pt x="791735" y="304"/>
                  </a:lnTo>
                  <a:lnTo>
                    <a:pt x="867101" y="1195"/>
                  </a:lnTo>
                  <a:lnTo>
                    <a:pt x="939605" y="2641"/>
                  </a:lnTo>
                  <a:lnTo>
                    <a:pt x="1008811" y="4612"/>
                  </a:lnTo>
                  <a:lnTo>
                    <a:pt x="1074285" y="7074"/>
                  </a:lnTo>
                  <a:lnTo>
                    <a:pt x="1135590" y="9998"/>
                  </a:lnTo>
                  <a:lnTo>
                    <a:pt x="1192292" y="13350"/>
                  </a:lnTo>
                  <a:lnTo>
                    <a:pt x="1243953" y="17100"/>
                  </a:lnTo>
                  <a:lnTo>
                    <a:pt x="1290140" y="21216"/>
                  </a:lnTo>
                  <a:lnTo>
                    <a:pt x="1330416" y="25666"/>
                  </a:lnTo>
                  <a:lnTo>
                    <a:pt x="1391494" y="35443"/>
                  </a:lnTo>
                  <a:lnTo>
                    <a:pt x="1427892" y="51824"/>
                  </a:lnTo>
                  <a:lnTo>
                    <a:pt x="1427892" y="259124"/>
                  </a:lnTo>
                  <a:lnTo>
                    <a:pt x="1391494" y="275506"/>
                  </a:lnTo>
                  <a:lnTo>
                    <a:pt x="1330416" y="285282"/>
                  </a:lnTo>
                  <a:lnTo>
                    <a:pt x="1290140" y="289732"/>
                  </a:lnTo>
                  <a:lnTo>
                    <a:pt x="1243953" y="293848"/>
                  </a:lnTo>
                  <a:lnTo>
                    <a:pt x="1192292" y="297598"/>
                  </a:lnTo>
                  <a:lnTo>
                    <a:pt x="1135590" y="300950"/>
                  </a:lnTo>
                  <a:lnTo>
                    <a:pt x="1074285" y="303874"/>
                  </a:lnTo>
                  <a:lnTo>
                    <a:pt x="1008811" y="306337"/>
                  </a:lnTo>
                  <a:lnTo>
                    <a:pt x="939605" y="308307"/>
                  </a:lnTo>
                  <a:lnTo>
                    <a:pt x="867101" y="309754"/>
                  </a:lnTo>
                  <a:lnTo>
                    <a:pt x="791735" y="310645"/>
                  </a:lnTo>
                  <a:lnTo>
                    <a:pt x="713943" y="31094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2046100" y="3802567"/>
              <a:ext cx="1428115" cy="52069"/>
            </a:xfrm>
            <a:custGeom>
              <a:avLst/>
              <a:gdLst/>
              <a:ahLst/>
              <a:cxnLst/>
              <a:rect l="l" t="t" r="r" b="b"/>
              <a:pathLst>
                <a:path w="1428114" h="52070">
                  <a:moveTo>
                    <a:pt x="1427892" y="0"/>
                  </a:moveTo>
                  <a:lnTo>
                    <a:pt x="1423702" y="5647"/>
                  </a:lnTo>
                  <a:lnTo>
                    <a:pt x="1411424" y="11118"/>
                  </a:lnTo>
                  <a:lnTo>
                    <a:pt x="1364346" y="21405"/>
                  </a:lnTo>
                  <a:lnTo>
                    <a:pt x="1290140" y="30608"/>
                  </a:lnTo>
                  <a:lnTo>
                    <a:pt x="1243953" y="34724"/>
                  </a:lnTo>
                  <a:lnTo>
                    <a:pt x="1192292" y="38474"/>
                  </a:lnTo>
                  <a:lnTo>
                    <a:pt x="1135590" y="41826"/>
                  </a:lnTo>
                  <a:lnTo>
                    <a:pt x="1074285" y="44749"/>
                  </a:lnTo>
                  <a:lnTo>
                    <a:pt x="1008811" y="47212"/>
                  </a:lnTo>
                  <a:lnTo>
                    <a:pt x="939605" y="49183"/>
                  </a:lnTo>
                  <a:lnTo>
                    <a:pt x="867101" y="50629"/>
                  </a:lnTo>
                  <a:lnTo>
                    <a:pt x="791735" y="51520"/>
                  </a:lnTo>
                  <a:lnTo>
                    <a:pt x="713943" y="51824"/>
                  </a:lnTo>
                  <a:lnTo>
                    <a:pt x="636152" y="51520"/>
                  </a:lnTo>
                  <a:lnTo>
                    <a:pt x="560786" y="50629"/>
                  </a:lnTo>
                  <a:lnTo>
                    <a:pt x="488283" y="49183"/>
                  </a:lnTo>
                  <a:lnTo>
                    <a:pt x="419077" y="47212"/>
                  </a:lnTo>
                  <a:lnTo>
                    <a:pt x="353604" y="44749"/>
                  </a:lnTo>
                  <a:lnTo>
                    <a:pt x="292299" y="41826"/>
                  </a:lnTo>
                  <a:lnTo>
                    <a:pt x="235598" y="38474"/>
                  </a:lnTo>
                  <a:lnTo>
                    <a:pt x="183936" y="34724"/>
                  </a:lnTo>
                  <a:lnTo>
                    <a:pt x="137750" y="30608"/>
                  </a:lnTo>
                  <a:lnTo>
                    <a:pt x="97474" y="26158"/>
                  </a:lnTo>
                  <a:lnTo>
                    <a:pt x="36397" y="16381"/>
                  </a:lnTo>
                  <a:lnTo>
                    <a:pt x="4189" y="5647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6" name="object 146"/>
          <p:cNvSpPr txBox="1"/>
          <p:nvPr/>
        </p:nvSpPr>
        <p:spPr>
          <a:xfrm>
            <a:off x="2449797" y="3853454"/>
            <a:ext cx="62166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Lato"/>
                <a:cs typeface="Lato"/>
              </a:rPr>
              <a:t>Metadata</a:t>
            </a:r>
            <a:r>
              <a:rPr dirty="0" sz="800" spc="-90">
                <a:latin typeface="Lato"/>
                <a:cs typeface="Lato"/>
              </a:rPr>
              <a:t> </a:t>
            </a:r>
            <a:r>
              <a:rPr dirty="0" sz="800" spc="-5">
                <a:latin typeface="Lato"/>
                <a:cs typeface="Lato"/>
              </a:rPr>
              <a:t>DB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47" name="object 147"/>
          <p:cNvGrpSpPr/>
          <p:nvPr/>
        </p:nvGrpSpPr>
        <p:grpSpPr>
          <a:xfrm>
            <a:off x="2739557" y="2222685"/>
            <a:ext cx="5594350" cy="1623060"/>
            <a:chOff x="2739557" y="2222685"/>
            <a:chExt cx="5594350" cy="1623060"/>
          </a:xfrm>
        </p:grpSpPr>
        <p:sp>
          <p:nvSpPr>
            <p:cNvPr id="148" name="object 148"/>
            <p:cNvSpPr/>
            <p:nvPr/>
          </p:nvSpPr>
          <p:spPr>
            <a:xfrm>
              <a:off x="2760044" y="3587517"/>
              <a:ext cx="1731010" cy="210185"/>
            </a:xfrm>
            <a:custGeom>
              <a:avLst/>
              <a:gdLst/>
              <a:ahLst/>
              <a:cxnLst/>
              <a:rect l="l" t="t" r="r" b="b"/>
              <a:pathLst>
                <a:path w="1731010" h="210185">
                  <a:moveTo>
                    <a:pt x="1730996" y="0"/>
                  </a:moveTo>
                  <a:lnTo>
                    <a:pt x="1730996" y="53074"/>
                  </a:lnTo>
                  <a:lnTo>
                    <a:pt x="0" y="53074"/>
                  </a:lnTo>
                  <a:lnTo>
                    <a:pt x="0" y="209699"/>
                  </a:lnTo>
                </a:path>
              </a:pathLst>
            </a:custGeom>
            <a:ln w="952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4475315" y="35442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4475315" y="35442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2744319" y="37972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2744319" y="37972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7625009" y="2227447"/>
              <a:ext cx="704215" cy="340360"/>
            </a:xfrm>
            <a:custGeom>
              <a:avLst/>
              <a:gdLst/>
              <a:ahLst/>
              <a:cxnLst/>
              <a:rect l="l" t="t" r="r" b="b"/>
              <a:pathLst>
                <a:path w="704215" h="340360">
                  <a:moveTo>
                    <a:pt x="208969" y="340353"/>
                  </a:moveTo>
                  <a:lnTo>
                    <a:pt x="165491" y="340238"/>
                  </a:lnTo>
                  <a:lnTo>
                    <a:pt x="116858" y="337438"/>
                  </a:lnTo>
                  <a:lnTo>
                    <a:pt x="62037" y="331556"/>
                  </a:lnTo>
                  <a:lnTo>
                    <a:pt x="0" y="322196"/>
                  </a:lnTo>
                  <a:lnTo>
                    <a:pt x="0" y="0"/>
                  </a:lnTo>
                  <a:lnTo>
                    <a:pt x="703898" y="0"/>
                  </a:lnTo>
                  <a:lnTo>
                    <a:pt x="703898" y="276671"/>
                  </a:lnTo>
                  <a:lnTo>
                    <a:pt x="641860" y="277841"/>
                  </a:lnTo>
                  <a:lnTo>
                    <a:pt x="587040" y="281084"/>
                  </a:lnTo>
                  <a:lnTo>
                    <a:pt x="538406" y="286006"/>
                  </a:lnTo>
                  <a:lnTo>
                    <a:pt x="494928" y="292208"/>
                  </a:lnTo>
                  <a:lnTo>
                    <a:pt x="455574" y="299295"/>
                  </a:lnTo>
                  <a:lnTo>
                    <a:pt x="385116" y="314536"/>
                  </a:lnTo>
                  <a:lnTo>
                    <a:pt x="351949" y="321896"/>
                  </a:lnTo>
                  <a:lnTo>
                    <a:pt x="318782" y="328555"/>
                  </a:lnTo>
                  <a:lnTo>
                    <a:pt x="284583" y="334115"/>
                  </a:lnTo>
                  <a:lnTo>
                    <a:pt x="248323" y="338180"/>
                  </a:lnTo>
                  <a:lnTo>
                    <a:pt x="208969" y="340353"/>
                  </a:lnTo>
                  <a:close/>
                </a:path>
              </a:pathLst>
            </a:custGeom>
            <a:solidFill>
              <a:srgbClr val="B3A7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7625009" y="2227447"/>
              <a:ext cx="704215" cy="340360"/>
            </a:xfrm>
            <a:custGeom>
              <a:avLst/>
              <a:gdLst/>
              <a:ahLst/>
              <a:cxnLst/>
              <a:rect l="l" t="t" r="r" b="b"/>
              <a:pathLst>
                <a:path w="704215" h="340360">
                  <a:moveTo>
                    <a:pt x="0" y="0"/>
                  </a:moveTo>
                  <a:lnTo>
                    <a:pt x="703898" y="0"/>
                  </a:lnTo>
                  <a:lnTo>
                    <a:pt x="703898" y="276671"/>
                  </a:lnTo>
                  <a:lnTo>
                    <a:pt x="641860" y="277841"/>
                  </a:lnTo>
                  <a:lnTo>
                    <a:pt x="587040" y="281084"/>
                  </a:lnTo>
                  <a:lnTo>
                    <a:pt x="538406" y="286006"/>
                  </a:lnTo>
                  <a:lnTo>
                    <a:pt x="494928" y="292208"/>
                  </a:lnTo>
                  <a:lnTo>
                    <a:pt x="455574" y="299295"/>
                  </a:lnTo>
                  <a:lnTo>
                    <a:pt x="385116" y="314536"/>
                  </a:lnTo>
                  <a:lnTo>
                    <a:pt x="351949" y="321896"/>
                  </a:lnTo>
                  <a:lnTo>
                    <a:pt x="318782" y="328555"/>
                  </a:lnTo>
                  <a:lnTo>
                    <a:pt x="284583" y="334115"/>
                  </a:lnTo>
                  <a:lnTo>
                    <a:pt x="248323" y="338180"/>
                  </a:lnTo>
                  <a:lnTo>
                    <a:pt x="208969" y="340353"/>
                  </a:lnTo>
                  <a:lnTo>
                    <a:pt x="165491" y="340238"/>
                  </a:lnTo>
                  <a:lnTo>
                    <a:pt x="116858" y="337438"/>
                  </a:lnTo>
                  <a:lnTo>
                    <a:pt x="62037" y="331556"/>
                  </a:lnTo>
                  <a:lnTo>
                    <a:pt x="0" y="3221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5" name="object 155"/>
          <p:cNvSpPr txBox="1"/>
          <p:nvPr/>
        </p:nvSpPr>
        <p:spPr>
          <a:xfrm>
            <a:off x="7031060" y="2225194"/>
            <a:ext cx="1126490" cy="271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  <a:tabLst>
                <a:tab pos="765810" algn="l"/>
              </a:tabLst>
            </a:pPr>
            <a:r>
              <a:rPr dirty="0" u="dashLong" sz="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u="dashLong" sz="800" spc="-7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T</a:t>
            </a:r>
            <a:r>
              <a:rPr dirty="0" u="dashLong" sz="800" spc="10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r</a:t>
            </a:r>
            <a:r>
              <a:rPr dirty="0" u="dashLong" sz="800" spc="5">
                <a:uFill>
                  <a:solidFill>
                    <a:srgbClr val="000000"/>
                  </a:solidFill>
                </a:uFill>
                <a:latin typeface="Lato"/>
                <a:cs typeface="Lato"/>
              </a:rPr>
              <a:t>a</a:t>
            </a:r>
            <a:r>
              <a:rPr dirty="0" sz="800">
                <a:latin typeface="Lato"/>
                <a:cs typeface="Lato"/>
              </a:rPr>
              <a:t>ined</a:t>
            </a:r>
            <a:endParaRPr sz="800">
              <a:latin typeface="Lato"/>
              <a:cs typeface="Lato"/>
            </a:endParaRPr>
          </a:p>
          <a:p>
            <a:pPr algn="r" marR="29209">
              <a:lnSpc>
                <a:spcPct val="100000"/>
              </a:lnSpc>
              <a:spcBef>
                <a:spcPts val="15"/>
              </a:spcBef>
            </a:pPr>
            <a:r>
              <a:rPr dirty="0" sz="800" spc="-5">
                <a:latin typeface="Lato"/>
                <a:cs typeface="Lato"/>
              </a:rPr>
              <a:t>Model</a:t>
            </a:r>
            <a:endParaRPr sz="800">
              <a:latin typeface="Lato"/>
              <a:cs typeface="Lato"/>
            </a:endParaRPr>
          </a:p>
        </p:txBody>
      </p:sp>
      <p:sp>
        <p:nvSpPr>
          <p:cNvPr id="156" name="object 156"/>
          <p:cNvSpPr txBox="1">
            <a:spLocks noGrp="1"/>
          </p:cNvSpPr>
          <p:nvPr>
            <p:ph type="title"/>
          </p:nvPr>
        </p:nvSpPr>
        <p:spPr>
          <a:xfrm>
            <a:off x="366974" y="100750"/>
            <a:ext cx="5847715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30"/>
              <a:t>MLOps</a:t>
            </a:r>
            <a:r>
              <a:rPr dirty="0" sz="2500" spc="-165"/>
              <a:t> </a:t>
            </a:r>
            <a:r>
              <a:rPr dirty="0" sz="2500"/>
              <a:t>level</a:t>
            </a:r>
            <a:r>
              <a:rPr dirty="0" sz="2500" spc="-160"/>
              <a:t> </a:t>
            </a:r>
            <a:r>
              <a:rPr dirty="0" sz="2500"/>
              <a:t>2:</a:t>
            </a:r>
            <a:r>
              <a:rPr dirty="0" sz="2500" spc="-160"/>
              <a:t> </a:t>
            </a:r>
            <a:r>
              <a:rPr dirty="0" sz="2500" spc="-30"/>
              <a:t>CI/CD</a:t>
            </a:r>
            <a:r>
              <a:rPr dirty="0" sz="2500" spc="-160"/>
              <a:t> </a:t>
            </a:r>
            <a:r>
              <a:rPr dirty="0" sz="2500" spc="5"/>
              <a:t>pipeline</a:t>
            </a:r>
            <a:r>
              <a:rPr dirty="0" sz="2500" spc="-160"/>
              <a:t> </a:t>
            </a:r>
            <a:r>
              <a:rPr dirty="0" sz="2500" spc="5"/>
              <a:t>automation</a:t>
            </a:r>
            <a:endParaRPr sz="25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793" y="1804771"/>
            <a:ext cx="516255" cy="200025"/>
          </a:xfrm>
          <a:custGeom>
            <a:avLst/>
            <a:gdLst/>
            <a:ahLst/>
            <a:cxnLst/>
            <a:rect l="l" t="t" r="r" b="b"/>
            <a:pathLst>
              <a:path w="516254" h="200025">
                <a:moveTo>
                  <a:pt x="416249" y="199499"/>
                </a:moveTo>
                <a:lnTo>
                  <a:pt x="416249" y="149624"/>
                </a:lnTo>
                <a:lnTo>
                  <a:pt x="0" y="149624"/>
                </a:lnTo>
                <a:lnTo>
                  <a:pt x="0" y="49874"/>
                </a:lnTo>
                <a:lnTo>
                  <a:pt x="416249" y="49874"/>
                </a:lnTo>
                <a:lnTo>
                  <a:pt x="416249" y="0"/>
                </a:lnTo>
                <a:lnTo>
                  <a:pt x="515998" y="99749"/>
                </a:lnTo>
                <a:lnTo>
                  <a:pt x="416249" y="1994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468478" y="1728756"/>
            <a:ext cx="277495" cy="285750"/>
            <a:chOff x="4468478" y="1728756"/>
            <a:chExt cx="277495" cy="285750"/>
          </a:xfrm>
        </p:grpSpPr>
        <p:sp>
          <p:nvSpPr>
            <p:cNvPr id="4" name="object 4"/>
            <p:cNvSpPr/>
            <p:nvPr/>
          </p:nvSpPr>
          <p:spPr>
            <a:xfrm>
              <a:off x="4473240" y="1733518"/>
              <a:ext cx="267970" cy="276225"/>
            </a:xfrm>
            <a:custGeom>
              <a:avLst/>
              <a:gdLst/>
              <a:ahLst/>
              <a:cxnLst/>
              <a:rect l="l" t="t" r="r" b="b"/>
              <a:pathLst>
                <a:path w="267970" h="276225">
                  <a:moveTo>
                    <a:pt x="267899" y="275699"/>
                  </a:moveTo>
                  <a:lnTo>
                    <a:pt x="0" y="275699"/>
                  </a:lnTo>
                  <a:lnTo>
                    <a:pt x="0" y="0"/>
                  </a:lnTo>
                  <a:lnTo>
                    <a:pt x="267899" y="0"/>
                  </a:lnTo>
                  <a:lnTo>
                    <a:pt x="267899" y="275699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73240" y="1733518"/>
              <a:ext cx="267970" cy="276225"/>
            </a:xfrm>
            <a:custGeom>
              <a:avLst/>
              <a:gdLst/>
              <a:ahLst/>
              <a:cxnLst/>
              <a:rect l="l" t="t" r="r" b="b"/>
              <a:pathLst>
                <a:path w="267970" h="276225">
                  <a:moveTo>
                    <a:pt x="0" y="0"/>
                  </a:moveTo>
                  <a:lnTo>
                    <a:pt x="267899" y="0"/>
                  </a:lnTo>
                  <a:lnTo>
                    <a:pt x="267899" y="275699"/>
                  </a:lnTo>
                  <a:lnTo>
                    <a:pt x="0" y="275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6858910" y="3270818"/>
            <a:ext cx="1001394" cy="342265"/>
          </a:xfrm>
          <a:custGeom>
            <a:avLst/>
            <a:gdLst/>
            <a:ahLst/>
            <a:cxnLst/>
            <a:rect l="l" t="t" r="r" b="b"/>
            <a:pathLst>
              <a:path w="1001395" h="342264">
                <a:moveTo>
                  <a:pt x="943798" y="341999"/>
                </a:moveTo>
                <a:lnTo>
                  <a:pt x="56999" y="341999"/>
                </a:lnTo>
                <a:lnTo>
                  <a:pt x="34804" y="337519"/>
                </a:lnTo>
                <a:lnTo>
                  <a:pt x="16687" y="325302"/>
                </a:lnTo>
                <a:lnTo>
                  <a:pt x="4476" y="307184"/>
                </a:lnTo>
                <a:lnTo>
                  <a:pt x="0" y="284999"/>
                </a:lnTo>
                <a:lnTo>
                  <a:pt x="0" y="56999"/>
                </a:lnTo>
                <a:lnTo>
                  <a:pt x="4476" y="34815"/>
                </a:lnTo>
                <a:lnTo>
                  <a:pt x="16687" y="16696"/>
                </a:lnTo>
                <a:lnTo>
                  <a:pt x="34804" y="4480"/>
                </a:lnTo>
                <a:lnTo>
                  <a:pt x="56999" y="0"/>
                </a:lnTo>
                <a:lnTo>
                  <a:pt x="943798" y="0"/>
                </a:lnTo>
                <a:lnTo>
                  <a:pt x="984098" y="16699"/>
                </a:lnTo>
                <a:lnTo>
                  <a:pt x="1000797" y="56999"/>
                </a:lnTo>
                <a:lnTo>
                  <a:pt x="1000797" y="284999"/>
                </a:lnTo>
                <a:lnTo>
                  <a:pt x="996317" y="307184"/>
                </a:lnTo>
                <a:lnTo>
                  <a:pt x="984101" y="325302"/>
                </a:lnTo>
                <a:lnTo>
                  <a:pt x="965982" y="337519"/>
                </a:lnTo>
                <a:lnTo>
                  <a:pt x="943798" y="341999"/>
                </a:lnTo>
                <a:close/>
              </a:path>
            </a:pathLst>
          </a:custGeom>
          <a:solidFill>
            <a:srgbClr val="C6D1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022435" y="3271643"/>
            <a:ext cx="6743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" marR="5080" indent="-10795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Lato"/>
                <a:cs typeface="Lato"/>
              </a:rPr>
              <a:t>Serving</a:t>
            </a:r>
            <a:r>
              <a:rPr dirty="0" sz="1000" spc="-130">
                <a:latin typeface="Lato"/>
                <a:cs typeface="Lato"/>
              </a:rPr>
              <a:t> </a:t>
            </a:r>
            <a:r>
              <a:rPr dirty="0" sz="1000">
                <a:latin typeface="Lato"/>
                <a:cs typeface="Lato"/>
              </a:rPr>
              <a:t>and  Monitoring</a:t>
            </a:r>
            <a:endParaRPr sz="10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68817" y="1733516"/>
            <a:ext cx="948055" cy="342265"/>
          </a:xfrm>
          <a:custGeom>
            <a:avLst/>
            <a:gdLst/>
            <a:ahLst/>
            <a:cxnLst/>
            <a:rect l="l" t="t" r="r" b="b"/>
            <a:pathLst>
              <a:path w="948054" h="342264">
                <a:moveTo>
                  <a:pt x="890998" y="341999"/>
                </a:moveTo>
                <a:lnTo>
                  <a:pt x="56999" y="341999"/>
                </a:lnTo>
                <a:lnTo>
                  <a:pt x="34815" y="337519"/>
                </a:lnTo>
                <a:lnTo>
                  <a:pt x="16696" y="325303"/>
                </a:lnTo>
                <a:lnTo>
                  <a:pt x="4480" y="307184"/>
                </a:lnTo>
                <a:lnTo>
                  <a:pt x="0" y="284996"/>
                </a:lnTo>
                <a:lnTo>
                  <a:pt x="0" y="56999"/>
                </a:lnTo>
                <a:lnTo>
                  <a:pt x="4480" y="34813"/>
                </a:lnTo>
                <a:lnTo>
                  <a:pt x="16696" y="16694"/>
                </a:lnTo>
                <a:lnTo>
                  <a:pt x="34815" y="4479"/>
                </a:lnTo>
                <a:lnTo>
                  <a:pt x="56999" y="0"/>
                </a:lnTo>
                <a:lnTo>
                  <a:pt x="890998" y="0"/>
                </a:lnTo>
                <a:lnTo>
                  <a:pt x="931298" y="16694"/>
                </a:lnTo>
                <a:lnTo>
                  <a:pt x="947998" y="56999"/>
                </a:lnTo>
                <a:lnTo>
                  <a:pt x="947998" y="284996"/>
                </a:lnTo>
                <a:lnTo>
                  <a:pt x="943518" y="307184"/>
                </a:lnTo>
                <a:lnTo>
                  <a:pt x="931301" y="325303"/>
                </a:lnTo>
                <a:lnTo>
                  <a:pt x="913182" y="337519"/>
                </a:lnTo>
                <a:lnTo>
                  <a:pt x="890998" y="341999"/>
                </a:lnTo>
                <a:close/>
              </a:path>
            </a:pathLst>
          </a:custGeom>
          <a:solidFill>
            <a:srgbClr val="C6D1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007413" y="1734340"/>
            <a:ext cx="6711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Lato"/>
                <a:cs typeface="Lato"/>
              </a:rPr>
              <a:t>Continuous</a:t>
            </a:r>
            <a:endParaRPr sz="10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05674" y="1886740"/>
            <a:ext cx="47498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Lato"/>
                <a:cs typeface="Lato"/>
              </a:rPr>
              <a:t>T</a:t>
            </a:r>
            <a:r>
              <a:rPr dirty="0" sz="1000" spc="15">
                <a:latin typeface="Lato"/>
                <a:cs typeface="Lato"/>
              </a:rPr>
              <a:t>r</a:t>
            </a:r>
            <a:r>
              <a:rPr dirty="0" sz="1000">
                <a:latin typeface="Lato"/>
                <a:cs typeface="Lato"/>
              </a:rPr>
              <a:t>aining</a:t>
            </a:r>
            <a:endParaRPr sz="1000">
              <a:latin typeface="Lato"/>
              <a:cs typeface="La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7198" y="297954"/>
            <a:ext cx="1282065" cy="342265"/>
          </a:xfrm>
          <a:custGeom>
            <a:avLst/>
            <a:gdLst/>
            <a:ahLst/>
            <a:cxnLst/>
            <a:rect l="l" t="t" r="r" b="b"/>
            <a:pathLst>
              <a:path w="1282064" h="342265">
                <a:moveTo>
                  <a:pt x="1224595" y="341999"/>
                </a:moveTo>
                <a:lnTo>
                  <a:pt x="56999" y="341999"/>
                </a:lnTo>
                <a:lnTo>
                  <a:pt x="34813" y="337519"/>
                </a:lnTo>
                <a:lnTo>
                  <a:pt x="16694" y="325304"/>
                </a:lnTo>
                <a:lnTo>
                  <a:pt x="4479" y="307185"/>
                </a:lnTo>
                <a:lnTo>
                  <a:pt x="0" y="284996"/>
                </a:lnTo>
                <a:lnTo>
                  <a:pt x="0" y="56999"/>
                </a:lnTo>
                <a:lnTo>
                  <a:pt x="4479" y="34813"/>
                </a:lnTo>
                <a:lnTo>
                  <a:pt x="16694" y="16694"/>
                </a:lnTo>
                <a:lnTo>
                  <a:pt x="34813" y="4479"/>
                </a:lnTo>
                <a:lnTo>
                  <a:pt x="56999" y="0"/>
                </a:lnTo>
                <a:lnTo>
                  <a:pt x="1224595" y="0"/>
                </a:lnTo>
                <a:lnTo>
                  <a:pt x="1264902" y="16694"/>
                </a:lnTo>
                <a:lnTo>
                  <a:pt x="1281597" y="56999"/>
                </a:lnTo>
                <a:lnTo>
                  <a:pt x="1281597" y="284996"/>
                </a:lnTo>
                <a:lnTo>
                  <a:pt x="1277118" y="307185"/>
                </a:lnTo>
                <a:lnTo>
                  <a:pt x="1264902" y="325304"/>
                </a:lnTo>
                <a:lnTo>
                  <a:pt x="1246783" y="337519"/>
                </a:lnTo>
                <a:lnTo>
                  <a:pt x="1224595" y="341999"/>
                </a:lnTo>
                <a:close/>
              </a:path>
            </a:pathLst>
          </a:custGeom>
          <a:solidFill>
            <a:srgbClr val="C6D1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Experimentation/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36918" y="451174"/>
            <a:ext cx="7778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Lato"/>
                <a:cs typeface="Lato"/>
              </a:rPr>
              <a:t>D</a:t>
            </a:r>
            <a:r>
              <a:rPr dirty="0" sz="1000" spc="-20">
                <a:latin typeface="Lato"/>
                <a:cs typeface="Lato"/>
              </a:rPr>
              <a:t>e</a:t>
            </a:r>
            <a:r>
              <a:rPr dirty="0" sz="1000" spc="-20">
                <a:latin typeface="Lato"/>
                <a:cs typeface="Lato"/>
              </a:rPr>
              <a:t>v</a:t>
            </a:r>
            <a:r>
              <a:rPr dirty="0" sz="1000">
                <a:latin typeface="Lato"/>
                <a:cs typeface="Lato"/>
              </a:rPr>
              <a:t>elopment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30798" y="948758"/>
            <a:ext cx="914400" cy="424180"/>
            <a:chOff x="730798" y="948758"/>
            <a:chExt cx="914400" cy="424180"/>
          </a:xfrm>
        </p:grpSpPr>
        <p:sp>
          <p:nvSpPr>
            <p:cNvPr id="15" name="object 15"/>
            <p:cNvSpPr/>
            <p:nvPr/>
          </p:nvSpPr>
          <p:spPr>
            <a:xfrm>
              <a:off x="730798" y="1012790"/>
              <a:ext cx="914400" cy="360045"/>
            </a:xfrm>
            <a:custGeom>
              <a:avLst/>
              <a:gdLst/>
              <a:ahLst/>
              <a:cxnLst/>
              <a:rect l="l" t="t" r="r" b="b"/>
              <a:pathLst>
                <a:path w="914400" h="360044">
                  <a:moveTo>
                    <a:pt x="457199" y="359866"/>
                  </a:moveTo>
                  <a:lnTo>
                    <a:pt x="383038" y="359028"/>
                  </a:lnTo>
                  <a:lnTo>
                    <a:pt x="312688" y="356602"/>
                  </a:lnTo>
                  <a:lnTo>
                    <a:pt x="247089" y="352719"/>
                  </a:lnTo>
                  <a:lnTo>
                    <a:pt x="187183" y="347511"/>
                  </a:lnTo>
                  <a:lnTo>
                    <a:pt x="133910" y="341111"/>
                  </a:lnTo>
                  <a:lnTo>
                    <a:pt x="88212" y="333649"/>
                  </a:lnTo>
                  <a:lnTo>
                    <a:pt x="51031" y="325259"/>
                  </a:lnTo>
                  <a:lnTo>
                    <a:pt x="5983" y="306218"/>
                  </a:lnTo>
                  <a:lnTo>
                    <a:pt x="0" y="295831"/>
                  </a:lnTo>
                  <a:lnTo>
                    <a:pt x="0" y="0"/>
                  </a:lnTo>
                  <a:lnTo>
                    <a:pt x="5983" y="10386"/>
                  </a:lnTo>
                  <a:lnTo>
                    <a:pt x="23308" y="20239"/>
                  </a:lnTo>
                  <a:lnTo>
                    <a:pt x="88212" y="37817"/>
                  </a:lnTo>
                  <a:lnTo>
                    <a:pt x="133910" y="45279"/>
                  </a:lnTo>
                  <a:lnTo>
                    <a:pt x="187183" y="51679"/>
                  </a:lnTo>
                  <a:lnTo>
                    <a:pt x="247089" y="56887"/>
                  </a:lnTo>
                  <a:lnTo>
                    <a:pt x="312688" y="60770"/>
                  </a:lnTo>
                  <a:lnTo>
                    <a:pt x="383038" y="63196"/>
                  </a:lnTo>
                  <a:lnTo>
                    <a:pt x="457199" y="64034"/>
                  </a:lnTo>
                  <a:lnTo>
                    <a:pt x="531359" y="63196"/>
                  </a:lnTo>
                  <a:lnTo>
                    <a:pt x="601709" y="60770"/>
                  </a:lnTo>
                  <a:lnTo>
                    <a:pt x="667308" y="56887"/>
                  </a:lnTo>
                  <a:lnTo>
                    <a:pt x="727215" y="51679"/>
                  </a:lnTo>
                  <a:lnTo>
                    <a:pt x="780487" y="45279"/>
                  </a:lnTo>
                  <a:lnTo>
                    <a:pt x="826185" y="37817"/>
                  </a:lnTo>
                  <a:lnTo>
                    <a:pt x="863366" y="29427"/>
                  </a:lnTo>
                  <a:lnTo>
                    <a:pt x="908414" y="10386"/>
                  </a:lnTo>
                  <a:lnTo>
                    <a:pt x="914398" y="0"/>
                  </a:lnTo>
                  <a:lnTo>
                    <a:pt x="914398" y="295831"/>
                  </a:lnTo>
                  <a:lnTo>
                    <a:pt x="863366" y="325259"/>
                  </a:lnTo>
                  <a:lnTo>
                    <a:pt x="826185" y="333649"/>
                  </a:lnTo>
                  <a:lnTo>
                    <a:pt x="780487" y="341111"/>
                  </a:lnTo>
                  <a:lnTo>
                    <a:pt x="727215" y="347511"/>
                  </a:lnTo>
                  <a:lnTo>
                    <a:pt x="667308" y="352719"/>
                  </a:lnTo>
                  <a:lnTo>
                    <a:pt x="601709" y="356602"/>
                  </a:lnTo>
                  <a:lnTo>
                    <a:pt x="531359" y="359028"/>
                  </a:lnTo>
                  <a:lnTo>
                    <a:pt x="457199" y="35986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30798" y="948758"/>
              <a:ext cx="914400" cy="128270"/>
            </a:xfrm>
            <a:custGeom>
              <a:avLst/>
              <a:gdLst/>
              <a:ahLst/>
              <a:cxnLst/>
              <a:rect l="l" t="t" r="r" b="b"/>
              <a:pathLst>
                <a:path w="914400" h="128269">
                  <a:moveTo>
                    <a:pt x="457199" y="128067"/>
                  </a:moveTo>
                  <a:lnTo>
                    <a:pt x="383038" y="127229"/>
                  </a:lnTo>
                  <a:lnTo>
                    <a:pt x="312688" y="124802"/>
                  </a:lnTo>
                  <a:lnTo>
                    <a:pt x="247089" y="120919"/>
                  </a:lnTo>
                  <a:lnTo>
                    <a:pt x="187183" y="115712"/>
                  </a:lnTo>
                  <a:lnTo>
                    <a:pt x="133910" y="109311"/>
                  </a:lnTo>
                  <a:lnTo>
                    <a:pt x="88212" y="101850"/>
                  </a:lnTo>
                  <a:lnTo>
                    <a:pt x="51031" y="93459"/>
                  </a:lnTo>
                  <a:lnTo>
                    <a:pt x="5983" y="74419"/>
                  </a:lnTo>
                  <a:lnTo>
                    <a:pt x="0" y="64032"/>
                  </a:lnTo>
                  <a:lnTo>
                    <a:pt x="5983" y="53645"/>
                  </a:lnTo>
                  <a:lnTo>
                    <a:pt x="51031" y="34605"/>
                  </a:lnTo>
                  <a:lnTo>
                    <a:pt x="88212" y="26215"/>
                  </a:lnTo>
                  <a:lnTo>
                    <a:pt x="133910" y="18754"/>
                  </a:lnTo>
                  <a:lnTo>
                    <a:pt x="187183" y="12354"/>
                  </a:lnTo>
                  <a:lnTo>
                    <a:pt x="247089" y="7147"/>
                  </a:lnTo>
                  <a:lnTo>
                    <a:pt x="312688" y="3264"/>
                  </a:lnTo>
                  <a:lnTo>
                    <a:pt x="383038" y="838"/>
                  </a:lnTo>
                  <a:lnTo>
                    <a:pt x="457199" y="0"/>
                  </a:lnTo>
                  <a:lnTo>
                    <a:pt x="531359" y="838"/>
                  </a:lnTo>
                  <a:lnTo>
                    <a:pt x="601709" y="3264"/>
                  </a:lnTo>
                  <a:lnTo>
                    <a:pt x="667308" y="7147"/>
                  </a:lnTo>
                  <a:lnTo>
                    <a:pt x="727215" y="12354"/>
                  </a:lnTo>
                  <a:lnTo>
                    <a:pt x="780487" y="18754"/>
                  </a:lnTo>
                  <a:lnTo>
                    <a:pt x="826185" y="26215"/>
                  </a:lnTo>
                  <a:lnTo>
                    <a:pt x="863366" y="34605"/>
                  </a:lnTo>
                  <a:lnTo>
                    <a:pt x="908414" y="53645"/>
                  </a:lnTo>
                  <a:lnTo>
                    <a:pt x="914398" y="64032"/>
                  </a:lnTo>
                  <a:lnTo>
                    <a:pt x="908414" y="74419"/>
                  </a:lnTo>
                  <a:lnTo>
                    <a:pt x="863366" y="93459"/>
                  </a:lnTo>
                  <a:lnTo>
                    <a:pt x="826185" y="101850"/>
                  </a:lnTo>
                  <a:lnTo>
                    <a:pt x="780487" y="109311"/>
                  </a:lnTo>
                  <a:lnTo>
                    <a:pt x="727215" y="115712"/>
                  </a:lnTo>
                  <a:lnTo>
                    <a:pt x="667308" y="120919"/>
                  </a:lnTo>
                  <a:lnTo>
                    <a:pt x="601709" y="124802"/>
                  </a:lnTo>
                  <a:lnTo>
                    <a:pt x="531359" y="127229"/>
                  </a:lnTo>
                  <a:lnTo>
                    <a:pt x="457199" y="128067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869983" y="1022546"/>
            <a:ext cx="6362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574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Lato"/>
                <a:cs typeface="Lato"/>
              </a:rPr>
              <a:t>Code  </a:t>
            </a:r>
            <a:r>
              <a:rPr dirty="0" sz="1000" spc="5">
                <a:latin typeface="Lato"/>
                <a:cs typeface="Lato"/>
              </a:rPr>
              <a:t>Repository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81754" y="689218"/>
            <a:ext cx="341630" cy="208915"/>
            <a:chOff x="1481754" y="689218"/>
            <a:chExt cx="341630" cy="208915"/>
          </a:xfrm>
        </p:grpSpPr>
        <p:sp>
          <p:nvSpPr>
            <p:cNvPr id="19" name="object 19"/>
            <p:cNvSpPr/>
            <p:nvPr/>
          </p:nvSpPr>
          <p:spPr>
            <a:xfrm>
              <a:off x="1486517" y="693981"/>
              <a:ext cx="257810" cy="160020"/>
            </a:xfrm>
            <a:custGeom>
              <a:avLst/>
              <a:gdLst/>
              <a:ahLst/>
              <a:cxnLst/>
              <a:rect l="l" t="t" r="r" b="b"/>
              <a:pathLst>
                <a:path w="257810" h="160019">
                  <a:moveTo>
                    <a:pt x="231192" y="159537"/>
                  </a:moveTo>
                  <a:lnTo>
                    <a:pt x="0" y="159537"/>
                  </a:lnTo>
                  <a:lnTo>
                    <a:pt x="0" y="0"/>
                  </a:lnTo>
                  <a:lnTo>
                    <a:pt x="257781" y="0"/>
                  </a:lnTo>
                  <a:lnTo>
                    <a:pt x="257781" y="132947"/>
                  </a:lnTo>
                  <a:lnTo>
                    <a:pt x="231192" y="159537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717709" y="826928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69" h="26669">
                  <a:moveTo>
                    <a:pt x="0" y="26589"/>
                  </a:moveTo>
                  <a:lnTo>
                    <a:pt x="5319" y="5317"/>
                  </a:lnTo>
                  <a:lnTo>
                    <a:pt x="26589" y="0"/>
                  </a:lnTo>
                  <a:lnTo>
                    <a:pt x="0" y="26589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486517" y="693981"/>
              <a:ext cx="257810" cy="160020"/>
            </a:xfrm>
            <a:custGeom>
              <a:avLst/>
              <a:gdLst/>
              <a:ahLst/>
              <a:cxnLst/>
              <a:rect l="l" t="t" r="r" b="b"/>
              <a:pathLst>
                <a:path w="257810" h="160019">
                  <a:moveTo>
                    <a:pt x="231192" y="159537"/>
                  </a:moveTo>
                  <a:lnTo>
                    <a:pt x="236512" y="138264"/>
                  </a:lnTo>
                  <a:lnTo>
                    <a:pt x="257781" y="132947"/>
                  </a:lnTo>
                  <a:lnTo>
                    <a:pt x="231192" y="159537"/>
                  </a:lnTo>
                  <a:lnTo>
                    <a:pt x="0" y="159537"/>
                  </a:lnTo>
                  <a:lnTo>
                    <a:pt x="0" y="0"/>
                  </a:lnTo>
                  <a:lnTo>
                    <a:pt x="257781" y="0"/>
                  </a:lnTo>
                  <a:lnTo>
                    <a:pt x="257781" y="132947"/>
                  </a:lnTo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23529" y="713873"/>
              <a:ext cx="257810" cy="160020"/>
            </a:xfrm>
            <a:custGeom>
              <a:avLst/>
              <a:gdLst/>
              <a:ahLst/>
              <a:cxnLst/>
              <a:rect l="l" t="t" r="r" b="b"/>
              <a:pathLst>
                <a:path w="257810" h="160019">
                  <a:moveTo>
                    <a:pt x="231189" y="159537"/>
                  </a:moveTo>
                  <a:lnTo>
                    <a:pt x="0" y="159537"/>
                  </a:lnTo>
                  <a:lnTo>
                    <a:pt x="0" y="0"/>
                  </a:lnTo>
                  <a:lnTo>
                    <a:pt x="257781" y="0"/>
                  </a:lnTo>
                  <a:lnTo>
                    <a:pt x="257781" y="132947"/>
                  </a:lnTo>
                  <a:lnTo>
                    <a:pt x="231189" y="159537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754718" y="846820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69" h="26669">
                  <a:moveTo>
                    <a:pt x="0" y="26589"/>
                  </a:moveTo>
                  <a:lnTo>
                    <a:pt x="5319" y="5317"/>
                  </a:lnTo>
                  <a:lnTo>
                    <a:pt x="26592" y="0"/>
                  </a:lnTo>
                  <a:lnTo>
                    <a:pt x="0" y="26589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23529" y="713873"/>
              <a:ext cx="257810" cy="160020"/>
            </a:xfrm>
            <a:custGeom>
              <a:avLst/>
              <a:gdLst/>
              <a:ahLst/>
              <a:cxnLst/>
              <a:rect l="l" t="t" r="r" b="b"/>
              <a:pathLst>
                <a:path w="257810" h="160019">
                  <a:moveTo>
                    <a:pt x="231189" y="159537"/>
                  </a:moveTo>
                  <a:lnTo>
                    <a:pt x="236509" y="138264"/>
                  </a:lnTo>
                  <a:lnTo>
                    <a:pt x="257781" y="132947"/>
                  </a:lnTo>
                  <a:lnTo>
                    <a:pt x="231189" y="159537"/>
                  </a:lnTo>
                  <a:lnTo>
                    <a:pt x="0" y="159537"/>
                  </a:lnTo>
                  <a:lnTo>
                    <a:pt x="0" y="0"/>
                  </a:lnTo>
                  <a:lnTo>
                    <a:pt x="257781" y="0"/>
                  </a:lnTo>
                  <a:lnTo>
                    <a:pt x="257781" y="132947"/>
                  </a:lnTo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60509" y="733763"/>
              <a:ext cx="257810" cy="160020"/>
            </a:xfrm>
            <a:custGeom>
              <a:avLst/>
              <a:gdLst/>
              <a:ahLst/>
              <a:cxnLst/>
              <a:rect l="l" t="t" r="r" b="b"/>
              <a:pathLst>
                <a:path w="257810" h="160019">
                  <a:moveTo>
                    <a:pt x="231192" y="159539"/>
                  </a:moveTo>
                  <a:lnTo>
                    <a:pt x="0" y="159539"/>
                  </a:lnTo>
                  <a:lnTo>
                    <a:pt x="0" y="0"/>
                  </a:lnTo>
                  <a:lnTo>
                    <a:pt x="257781" y="0"/>
                  </a:lnTo>
                  <a:lnTo>
                    <a:pt x="257781" y="132949"/>
                  </a:lnTo>
                  <a:lnTo>
                    <a:pt x="231192" y="159539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91701" y="866713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69" h="26669">
                  <a:moveTo>
                    <a:pt x="0" y="26589"/>
                  </a:moveTo>
                  <a:lnTo>
                    <a:pt x="5317" y="5317"/>
                  </a:lnTo>
                  <a:lnTo>
                    <a:pt x="26589" y="0"/>
                  </a:lnTo>
                  <a:lnTo>
                    <a:pt x="0" y="26589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560509" y="733763"/>
              <a:ext cx="257810" cy="160020"/>
            </a:xfrm>
            <a:custGeom>
              <a:avLst/>
              <a:gdLst/>
              <a:ahLst/>
              <a:cxnLst/>
              <a:rect l="l" t="t" r="r" b="b"/>
              <a:pathLst>
                <a:path w="257810" h="160019">
                  <a:moveTo>
                    <a:pt x="231192" y="159539"/>
                  </a:moveTo>
                  <a:lnTo>
                    <a:pt x="236509" y="138267"/>
                  </a:lnTo>
                  <a:lnTo>
                    <a:pt x="257781" y="132949"/>
                  </a:lnTo>
                  <a:lnTo>
                    <a:pt x="231192" y="159539"/>
                  </a:lnTo>
                  <a:lnTo>
                    <a:pt x="0" y="159539"/>
                  </a:lnTo>
                  <a:lnTo>
                    <a:pt x="0" y="0"/>
                  </a:lnTo>
                  <a:lnTo>
                    <a:pt x="257781" y="0"/>
                  </a:lnTo>
                  <a:lnTo>
                    <a:pt x="257781" y="132949"/>
                  </a:lnTo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896220" y="643080"/>
            <a:ext cx="49910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Lato"/>
                <a:cs typeface="Lato"/>
              </a:rPr>
              <a:t>Code</a:t>
            </a:r>
            <a:r>
              <a:rPr dirty="0" sz="900" spc="-120">
                <a:latin typeface="Lato"/>
                <a:cs typeface="Lato"/>
              </a:rPr>
              <a:t> </a:t>
            </a:r>
            <a:r>
              <a:rPr dirty="0" sz="900">
                <a:latin typeface="Lato"/>
                <a:cs typeface="Lato"/>
              </a:rPr>
              <a:t>and</a:t>
            </a:r>
            <a:endParaRPr sz="900">
              <a:latin typeface="Lato"/>
              <a:cs typeface="La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96220" y="776430"/>
            <a:ext cx="7435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Lato"/>
                <a:cs typeface="Lato"/>
              </a:rPr>
              <a:t>conﬁgu</a:t>
            </a:r>
            <a:r>
              <a:rPr dirty="0" sz="900" spc="-20">
                <a:latin typeface="Lato"/>
                <a:cs typeface="Lato"/>
              </a:rPr>
              <a:t>r</a:t>
            </a:r>
            <a:r>
              <a:rPr dirty="0" sz="900">
                <a:latin typeface="Lato"/>
                <a:cs typeface="Lato"/>
              </a:rPr>
              <a:t>ations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47007" y="639953"/>
            <a:ext cx="2358390" cy="692150"/>
            <a:chOff x="1147007" y="639953"/>
            <a:chExt cx="2358390" cy="692150"/>
          </a:xfrm>
        </p:grpSpPr>
        <p:sp>
          <p:nvSpPr>
            <p:cNvPr id="31" name="object 31"/>
            <p:cNvSpPr/>
            <p:nvPr/>
          </p:nvSpPr>
          <p:spPr>
            <a:xfrm>
              <a:off x="1147007" y="639953"/>
              <a:ext cx="81979" cy="2903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413402" y="989703"/>
              <a:ext cx="1092200" cy="342265"/>
            </a:xfrm>
            <a:custGeom>
              <a:avLst/>
              <a:gdLst/>
              <a:ahLst/>
              <a:cxnLst/>
              <a:rect l="l" t="t" r="r" b="b"/>
              <a:pathLst>
                <a:path w="1092200" h="342265">
                  <a:moveTo>
                    <a:pt x="1034690" y="342001"/>
                  </a:moveTo>
                  <a:lnTo>
                    <a:pt x="56999" y="342001"/>
                  </a:lnTo>
                  <a:lnTo>
                    <a:pt x="34813" y="337522"/>
                  </a:lnTo>
                  <a:lnTo>
                    <a:pt x="16694" y="325305"/>
                  </a:lnTo>
                  <a:lnTo>
                    <a:pt x="4479" y="307186"/>
                  </a:lnTo>
                  <a:lnTo>
                    <a:pt x="0" y="284999"/>
                  </a:lnTo>
                  <a:lnTo>
                    <a:pt x="0" y="57002"/>
                  </a:lnTo>
                  <a:lnTo>
                    <a:pt x="4479" y="34815"/>
                  </a:lnTo>
                  <a:lnTo>
                    <a:pt x="16694" y="16696"/>
                  </a:lnTo>
                  <a:lnTo>
                    <a:pt x="34813" y="4479"/>
                  </a:lnTo>
                  <a:lnTo>
                    <a:pt x="56999" y="0"/>
                  </a:lnTo>
                  <a:lnTo>
                    <a:pt x="1034690" y="0"/>
                  </a:lnTo>
                  <a:lnTo>
                    <a:pt x="1074990" y="16697"/>
                  </a:lnTo>
                  <a:lnTo>
                    <a:pt x="1091690" y="57002"/>
                  </a:lnTo>
                  <a:lnTo>
                    <a:pt x="1091690" y="284999"/>
                  </a:lnTo>
                  <a:lnTo>
                    <a:pt x="1087210" y="307186"/>
                  </a:lnTo>
                  <a:lnTo>
                    <a:pt x="1074993" y="325305"/>
                  </a:lnTo>
                  <a:lnTo>
                    <a:pt x="1056875" y="337522"/>
                  </a:lnTo>
                  <a:lnTo>
                    <a:pt x="1034690" y="342001"/>
                  </a:lnTo>
                  <a:close/>
                </a:path>
              </a:pathLst>
            </a:custGeom>
            <a:solidFill>
              <a:srgbClr val="C6D1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2722107" y="990525"/>
            <a:ext cx="47498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Lato"/>
                <a:cs typeface="Lato"/>
              </a:rPr>
              <a:t>T</a:t>
            </a:r>
            <a:r>
              <a:rPr dirty="0" sz="1000" spc="15">
                <a:latin typeface="Lato"/>
                <a:cs typeface="Lato"/>
              </a:rPr>
              <a:t>r</a:t>
            </a:r>
            <a:r>
              <a:rPr dirty="0" sz="1000">
                <a:latin typeface="Lato"/>
                <a:cs typeface="Lato"/>
              </a:rPr>
              <a:t>aining</a:t>
            </a:r>
            <a:endParaRPr sz="1000">
              <a:latin typeface="Lato"/>
              <a:cs typeface="La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33649" y="1142925"/>
            <a:ext cx="852169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Pipeline</a:t>
            </a:r>
            <a:r>
              <a:rPr dirty="0" sz="1000" spc="-114">
                <a:latin typeface="Lato"/>
                <a:cs typeface="Lato"/>
              </a:rPr>
              <a:t> </a:t>
            </a:r>
            <a:r>
              <a:rPr dirty="0" sz="1000" spc="-15">
                <a:latin typeface="Lato"/>
                <a:cs typeface="Lato"/>
              </a:rPr>
              <a:t>CI/CD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556594" y="1691496"/>
            <a:ext cx="872490" cy="520700"/>
            <a:chOff x="2556594" y="1691496"/>
            <a:chExt cx="872490" cy="520700"/>
          </a:xfrm>
        </p:grpSpPr>
        <p:sp>
          <p:nvSpPr>
            <p:cNvPr id="36" name="object 36"/>
            <p:cNvSpPr/>
            <p:nvPr/>
          </p:nvSpPr>
          <p:spPr>
            <a:xfrm>
              <a:off x="2556594" y="1756558"/>
              <a:ext cx="872490" cy="455930"/>
            </a:xfrm>
            <a:custGeom>
              <a:avLst/>
              <a:gdLst/>
              <a:ahLst/>
              <a:cxnLst/>
              <a:rect l="l" t="t" r="r" b="b"/>
              <a:pathLst>
                <a:path w="872489" h="455930">
                  <a:moveTo>
                    <a:pt x="436199" y="455436"/>
                  </a:moveTo>
                  <a:lnTo>
                    <a:pt x="357793" y="454388"/>
                  </a:lnTo>
                  <a:lnTo>
                    <a:pt x="283997" y="451366"/>
                  </a:lnTo>
                  <a:lnTo>
                    <a:pt x="216044" y="446553"/>
                  </a:lnTo>
                  <a:lnTo>
                    <a:pt x="155164" y="440134"/>
                  </a:lnTo>
                  <a:lnTo>
                    <a:pt x="102590" y="432292"/>
                  </a:lnTo>
                  <a:lnTo>
                    <a:pt x="59555" y="423212"/>
                  </a:lnTo>
                  <a:lnTo>
                    <a:pt x="7027" y="402069"/>
                  </a:lnTo>
                  <a:lnTo>
                    <a:pt x="0" y="390374"/>
                  </a:lnTo>
                  <a:lnTo>
                    <a:pt x="0" y="0"/>
                  </a:lnTo>
                  <a:lnTo>
                    <a:pt x="7027" y="11694"/>
                  </a:lnTo>
                  <a:lnTo>
                    <a:pt x="27290" y="22702"/>
                  </a:lnTo>
                  <a:lnTo>
                    <a:pt x="102590" y="41918"/>
                  </a:lnTo>
                  <a:lnTo>
                    <a:pt x="155164" y="49760"/>
                  </a:lnTo>
                  <a:lnTo>
                    <a:pt x="216044" y="56179"/>
                  </a:lnTo>
                  <a:lnTo>
                    <a:pt x="283997" y="60991"/>
                  </a:lnTo>
                  <a:lnTo>
                    <a:pt x="357793" y="64014"/>
                  </a:lnTo>
                  <a:lnTo>
                    <a:pt x="436199" y="65062"/>
                  </a:lnTo>
                  <a:lnTo>
                    <a:pt x="514604" y="64014"/>
                  </a:lnTo>
                  <a:lnTo>
                    <a:pt x="588400" y="60991"/>
                  </a:lnTo>
                  <a:lnTo>
                    <a:pt x="656354" y="56179"/>
                  </a:lnTo>
                  <a:lnTo>
                    <a:pt x="717233" y="49760"/>
                  </a:lnTo>
                  <a:lnTo>
                    <a:pt x="769807" y="41918"/>
                  </a:lnTo>
                  <a:lnTo>
                    <a:pt x="812842" y="32837"/>
                  </a:lnTo>
                  <a:lnTo>
                    <a:pt x="865370" y="11694"/>
                  </a:lnTo>
                  <a:lnTo>
                    <a:pt x="872398" y="0"/>
                  </a:lnTo>
                  <a:lnTo>
                    <a:pt x="872398" y="390374"/>
                  </a:lnTo>
                  <a:lnTo>
                    <a:pt x="812842" y="423212"/>
                  </a:lnTo>
                  <a:lnTo>
                    <a:pt x="769807" y="432292"/>
                  </a:lnTo>
                  <a:lnTo>
                    <a:pt x="717233" y="440134"/>
                  </a:lnTo>
                  <a:lnTo>
                    <a:pt x="656354" y="446553"/>
                  </a:lnTo>
                  <a:lnTo>
                    <a:pt x="588400" y="451366"/>
                  </a:lnTo>
                  <a:lnTo>
                    <a:pt x="514604" y="454388"/>
                  </a:lnTo>
                  <a:lnTo>
                    <a:pt x="436199" y="45543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556594" y="1691496"/>
              <a:ext cx="872490" cy="130175"/>
            </a:xfrm>
            <a:custGeom>
              <a:avLst/>
              <a:gdLst/>
              <a:ahLst/>
              <a:cxnLst/>
              <a:rect l="l" t="t" r="r" b="b"/>
              <a:pathLst>
                <a:path w="872489" h="130175">
                  <a:moveTo>
                    <a:pt x="436199" y="130124"/>
                  </a:moveTo>
                  <a:lnTo>
                    <a:pt x="357793" y="129076"/>
                  </a:lnTo>
                  <a:lnTo>
                    <a:pt x="283997" y="126054"/>
                  </a:lnTo>
                  <a:lnTo>
                    <a:pt x="216044" y="121241"/>
                  </a:lnTo>
                  <a:lnTo>
                    <a:pt x="155164" y="114822"/>
                  </a:lnTo>
                  <a:lnTo>
                    <a:pt x="102590" y="106981"/>
                  </a:lnTo>
                  <a:lnTo>
                    <a:pt x="59555" y="97900"/>
                  </a:lnTo>
                  <a:lnTo>
                    <a:pt x="7027" y="76757"/>
                  </a:lnTo>
                  <a:lnTo>
                    <a:pt x="0" y="65062"/>
                  </a:lnTo>
                  <a:lnTo>
                    <a:pt x="7027" y="53367"/>
                  </a:lnTo>
                  <a:lnTo>
                    <a:pt x="59555" y="32224"/>
                  </a:lnTo>
                  <a:lnTo>
                    <a:pt x="102590" y="23143"/>
                  </a:lnTo>
                  <a:lnTo>
                    <a:pt x="155164" y="15302"/>
                  </a:lnTo>
                  <a:lnTo>
                    <a:pt x="216044" y="8883"/>
                  </a:lnTo>
                  <a:lnTo>
                    <a:pt x="283997" y="4070"/>
                  </a:lnTo>
                  <a:lnTo>
                    <a:pt x="357793" y="1048"/>
                  </a:lnTo>
                  <a:lnTo>
                    <a:pt x="436199" y="0"/>
                  </a:lnTo>
                  <a:lnTo>
                    <a:pt x="514604" y="1048"/>
                  </a:lnTo>
                  <a:lnTo>
                    <a:pt x="588400" y="4070"/>
                  </a:lnTo>
                  <a:lnTo>
                    <a:pt x="656354" y="8883"/>
                  </a:lnTo>
                  <a:lnTo>
                    <a:pt x="717233" y="15302"/>
                  </a:lnTo>
                  <a:lnTo>
                    <a:pt x="769807" y="23143"/>
                  </a:lnTo>
                  <a:lnTo>
                    <a:pt x="812842" y="32224"/>
                  </a:lnTo>
                  <a:lnTo>
                    <a:pt x="865370" y="53367"/>
                  </a:lnTo>
                  <a:lnTo>
                    <a:pt x="872398" y="65062"/>
                  </a:lnTo>
                  <a:lnTo>
                    <a:pt x="865370" y="76757"/>
                  </a:lnTo>
                  <a:lnTo>
                    <a:pt x="812842" y="97900"/>
                  </a:lnTo>
                  <a:lnTo>
                    <a:pt x="769807" y="106981"/>
                  </a:lnTo>
                  <a:lnTo>
                    <a:pt x="717233" y="114822"/>
                  </a:lnTo>
                  <a:lnTo>
                    <a:pt x="656354" y="121241"/>
                  </a:lnTo>
                  <a:lnTo>
                    <a:pt x="588400" y="126054"/>
                  </a:lnTo>
                  <a:lnTo>
                    <a:pt x="514604" y="129076"/>
                  </a:lnTo>
                  <a:lnTo>
                    <a:pt x="436199" y="13012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2674775" y="1814100"/>
            <a:ext cx="6362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9535"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Artifact  </a:t>
            </a:r>
            <a:r>
              <a:rPr dirty="0" sz="1000" spc="5">
                <a:latin typeface="Lato"/>
                <a:cs typeface="Lato"/>
              </a:rPr>
              <a:t>Repository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146997" y="174212"/>
            <a:ext cx="2235835" cy="1499235"/>
            <a:chOff x="1146997" y="174212"/>
            <a:chExt cx="2235835" cy="1499235"/>
          </a:xfrm>
        </p:grpSpPr>
        <p:sp>
          <p:nvSpPr>
            <p:cNvPr id="40" name="object 40"/>
            <p:cNvSpPr/>
            <p:nvPr/>
          </p:nvSpPr>
          <p:spPr>
            <a:xfrm>
              <a:off x="2959244" y="1331704"/>
              <a:ext cx="23495" cy="246379"/>
            </a:xfrm>
            <a:custGeom>
              <a:avLst/>
              <a:gdLst/>
              <a:ahLst/>
              <a:cxnLst/>
              <a:rect l="l" t="t" r="r" b="b"/>
              <a:pathLst>
                <a:path w="23494" h="246380">
                  <a:moveTo>
                    <a:pt x="11487" y="-9524"/>
                  </a:moveTo>
                  <a:lnTo>
                    <a:pt x="11487" y="255419"/>
                  </a:lnTo>
                </a:path>
              </a:pathLst>
            </a:custGeom>
            <a:ln w="420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941369" y="1565146"/>
              <a:ext cx="81699" cy="1080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13568" y="1386552"/>
              <a:ext cx="298450" cy="169545"/>
            </a:xfrm>
            <a:custGeom>
              <a:avLst/>
              <a:gdLst/>
              <a:ahLst/>
              <a:cxnLst/>
              <a:rect l="l" t="t" r="r" b="b"/>
              <a:pathLst>
                <a:path w="298450" h="169544">
                  <a:moveTo>
                    <a:pt x="256174" y="168967"/>
                  </a:moveTo>
                  <a:lnTo>
                    <a:pt x="0" y="168967"/>
                  </a:lnTo>
                  <a:lnTo>
                    <a:pt x="42249" y="0"/>
                  </a:lnTo>
                  <a:lnTo>
                    <a:pt x="298424" y="0"/>
                  </a:lnTo>
                  <a:lnTo>
                    <a:pt x="256174" y="168967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13568" y="1386552"/>
              <a:ext cx="298450" cy="169545"/>
            </a:xfrm>
            <a:custGeom>
              <a:avLst/>
              <a:gdLst/>
              <a:ahLst/>
              <a:cxnLst/>
              <a:rect l="l" t="t" r="r" b="b"/>
              <a:pathLst>
                <a:path w="298450" h="169544">
                  <a:moveTo>
                    <a:pt x="0" y="168967"/>
                  </a:moveTo>
                  <a:lnTo>
                    <a:pt x="42249" y="0"/>
                  </a:lnTo>
                  <a:lnTo>
                    <a:pt x="298424" y="0"/>
                  </a:lnTo>
                  <a:lnTo>
                    <a:pt x="256174" y="168967"/>
                  </a:lnTo>
                  <a:lnTo>
                    <a:pt x="0" y="168967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6393" y="1409687"/>
              <a:ext cx="298450" cy="169545"/>
            </a:xfrm>
            <a:custGeom>
              <a:avLst/>
              <a:gdLst/>
              <a:ahLst/>
              <a:cxnLst/>
              <a:rect l="l" t="t" r="r" b="b"/>
              <a:pathLst>
                <a:path w="298450" h="169544">
                  <a:moveTo>
                    <a:pt x="256174" y="168967"/>
                  </a:moveTo>
                  <a:lnTo>
                    <a:pt x="0" y="168967"/>
                  </a:lnTo>
                  <a:lnTo>
                    <a:pt x="42224" y="0"/>
                  </a:lnTo>
                  <a:lnTo>
                    <a:pt x="298399" y="0"/>
                  </a:lnTo>
                  <a:lnTo>
                    <a:pt x="256174" y="168967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46393" y="1409687"/>
              <a:ext cx="298450" cy="169545"/>
            </a:xfrm>
            <a:custGeom>
              <a:avLst/>
              <a:gdLst/>
              <a:ahLst/>
              <a:cxnLst/>
              <a:rect l="l" t="t" r="r" b="b"/>
              <a:pathLst>
                <a:path w="298450" h="169544">
                  <a:moveTo>
                    <a:pt x="0" y="168967"/>
                  </a:moveTo>
                  <a:lnTo>
                    <a:pt x="42224" y="0"/>
                  </a:lnTo>
                  <a:lnTo>
                    <a:pt x="298399" y="0"/>
                  </a:lnTo>
                  <a:lnTo>
                    <a:pt x="256174" y="168967"/>
                  </a:lnTo>
                  <a:lnTo>
                    <a:pt x="0" y="168967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79193" y="1429574"/>
              <a:ext cx="298450" cy="169545"/>
            </a:xfrm>
            <a:custGeom>
              <a:avLst/>
              <a:gdLst/>
              <a:ahLst/>
              <a:cxnLst/>
              <a:rect l="l" t="t" r="r" b="b"/>
              <a:pathLst>
                <a:path w="298450" h="169544">
                  <a:moveTo>
                    <a:pt x="256174" y="168967"/>
                  </a:moveTo>
                  <a:lnTo>
                    <a:pt x="0" y="168967"/>
                  </a:lnTo>
                  <a:lnTo>
                    <a:pt x="42249" y="0"/>
                  </a:lnTo>
                  <a:lnTo>
                    <a:pt x="298424" y="0"/>
                  </a:lnTo>
                  <a:lnTo>
                    <a:pt x="256174" y="168967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79193" y="1429574"/>
              <a:ext cx="298450" cy="169545"/>
            </a:xfrm>
            <a:custGeom>
              <a:avLst/>
              <a:gdLst/>
              <a:ahLst/>
              <a:cxnLst/>
              <a:rect l="l" t="t" r="r" b="b"/>
              <a:pathLst>
                <a:path w="298450" h="169544">
                  <a:moveTo>
                    <a:pt x="0" y="168967"/>
                  </a:moveTo>
                  <a:lnTo>
                    <a:pt x="42249" y="0"/>
                  </a:lnTo>
                  <a:lnTo>
                    <a:pt x="298424" y="0"/>
                  </a:lnTo>
                  <a:lnTo>
                    <a:pt x="256174" y="168967"/>
                  </a:lnTo>
                  <a:lnTo>
                    <a:pt x="0" y="168967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645196" y="1060947"/>
              <a:ext cx="768350" cy="200025"/>
            </a:xfrm>
            <a:custGeom>
              <a:avLst/>
              <a:gdLst/>
              <a:ahLst/>
              <a:cxnLst/>
              <a:rect l="l" t="t" r="r" b="b"/>
              <a:pathLst>
                <a:path w="768350" h="200025">
                  <a:moveTo>
                    <a:pt x="668548" y="199499"/>
                  </a:moveTo>
                  <a:lnTo>
                    <a:pt x="668548" y="149624"/>
                  </a:lnTo>
                  <a:lnTo>
                    <a:pt x="0" y="149624"/>
                  </a:lnTo>
                  <a:lnTo>
                    <a:pt x="0" y="49874"/>
                  </a:lnTo>
                  <a:lnTo>
                    <a:pt x="668548" y="49874"/>
                  </a:lnTo>
                  <a:lnTo>
                    <a:pt x="668548" y="0"/>
                  </a:lnTo>
                  <a:lnTo>
                    <a:pt x="768298" y="99749"/>
                  </a:lnTo>
                  <a:lnTo>
                    <a:pt x="668548" y="1994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918194" y="865860"/>
              <a:ext cx="81974" cy="1055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146997" y="174212"/>
              <a:ext cx="8197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3487644" y="1341147"/>
            <a:ext cx="4902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Pipeline  </a:t>
            </a:r>
            <a:r>
              <a:rPr dirty="0" sz="1000" spc="5">
                <a:latin typeface="Lato"/>
                <a:cs typeface="Lato"/>
              </a:rPr>
              <a:t>artifacts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907116" y="2436410"/>
            <a:ext cx="872490" cy="426084"/>
            <a:chOff x="3907116" y="2436410"/>
            <a:chExt cx="872490" cy="426084"/>
          </a:xfrm>
        </p:grpSpPr>
        <p:sp>
          <p:nvSpPr>
            <p:cNvPr id="53" name="object 53"/>
            <p:cNvSpPr/>
            <p:nvPr/>
          </p:nvSpPr>
          <p:spPr>
            <a:xfrm>
              <a:off x="3907116" y="2489660"/>
              <a:ext cx="872490" cy="373380"/>
            </a:xfrm>
            <a:custGeom>
              <a:avLst/>
              <a:gdLst/>
              <a:ahLst/>
              <a:cxnLst/>
              <a:rect l="l" t="t" r="r" b="b"/>
              <a:pathLst>
                <a:path w="872489" h="373380">
                  <a:moveTo>
                    <a:pt x="436199" y="372759"/>
                  </a:moveTo>
                  <a:lnTo>
                    <a:pt x="357793" y="371901"/>
                  </a:lnTo>
                  <a:lnTo>
                    <a:pt x="283997" y="369426"/>
                  </a:lnTo>
                  <a:lnTo>
                    <a:pt x="216044" y="365487"/>
                  </a:lnTo>
                  <a:lnTo>
                    <a:pt x="155164" y="360232"/>
                  </a:lnTo>
                  <a:lnTo>
                    <a:pt x="102590" y="353813"/>
                  </a:lnTo>
                  <a:lnTo>
                    <a:pt x="59555" y="346381"/>
                  </a:lnTo>
                  <a:lnTo>
                    <a:pt x="7027" y="329078"/>
                  </a:lnTo>
                  <a:lnTo>
                    <a:pt x="0" y="319509"/>
                  </a:lnTo>
                  <a:lnTo>
                    <a:pt x="0" y="0"/>
                  </a:lnTo>
                  <a:lnTo>
                    <a:pt x="7027" y="9572"/>
                  </a:lnTo>
                  <a:lnTo>
                    <a:pt x="27290" y="18582"/>
                  </a:lnTo>
                  <a:lnTo>
                    <a:pt x="102590" y="34312"/>
                  </a:lnTo>
                  <a:lnTo>
                    <a:pt x="155164" y="40732"/>
                  </a:lnTo>
                  <a:lnTo>
                    <a:pt x="216044" y="45987"/>
                  </a:lnTo>
                  <a:lnTo>
                    <a:pt x="283997" y="49927"/>
                  </a:lnTo>
                  <a:lnTo>
                    <a:pt x="357793" y="52401"/>
                  </a:lnTo>
                  <a:lnTo>
                    <a:pt x="436199" y="53259"/>
                  </a:lnTo>
                  <a:lnTo>
                    <a:pt x="514611" y="52401"/>
                  </a:lnTo>
                  <a:lnTo>
                    <a:pt x="588410" y="49927"/>
                  </a:lnTo>
                  <a:lnTo>
                    <a:pt x="656365" y="45987"/>
                  </a:lnTo>
                  <a:lnTo>
                    <a:pt x="717244" y="40732"/>
                  </a:lnTo>
                  <a:lnTo>
                    <a:pt x="769815" y="34312"/>
                  </a:lnTo>
                  <a:lnTo>
                    <a:pt x="812848" y="26879"/>
                  </a:lnTo>
                  <a:lnTo>
                    <a:pt x="865371" y="9572"/>
                  </a:lnTo>
                  <a:lnTo>
                    <a:pt x="872398" y="0"/>
                  </a:lnTo>
                  <a:lnTo>
                    <a:pt x="872398" y="319509"/>
                  </a:lnTo>
                  <a:lnTo>
                    <a:pt x="812848" y="346381"/>
                  </a:lnTo>
                  <a:lnTo>
                    <a:pt x="769815" y="353813"/>
                  </a:lnTo>
                  <a:lnTo>
                    <a:pt x="717244" y="360232"/>
                  </a:lnTo>
                  <a:lnTo>
                    <a:pt x="656365" y="365487"/>
                  </a:lnTo>
                  <a:lnTo>
                    <a:pt x="588410" y="369426"/>
                  </a:lnTo>
                  <a:lnTo>
                    <a:pt x="514611" y="371901"/>
                  </a:lnTo>
                  <a:lnTo>
                    <a:pt x="436199" y="3727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907117" y="2436410"/>
              <a:ext cx="872490" cy="106680"/>
            </a:xfrm>
            <a:custGeom>
              <a:avLst/>
              <a:gdLst/>
              <a:ahLst/>
              <a:cxnLst/>
              <a:rect l="l" t="t" r="r" b="b"/>
              <a:pathLst>
                <a:path w="872489" h="106680">
                  <a:moveTo>
                    <a:pt x="436199" y="106509"/>
                  </a:moveTo>
                  <a:lnTo>
                    <a:pt x="357793" y="105651"/>
                  </a:lnTo>
                  <a:lnTo>
                    <a:pt x="283997" y="103177"/>
                  </a:lnTo>
                  <a:lnTo>
                    <a:pt x="216044" y="99237"/>
                  </a:lnTo>
                  <a:lnTo>
                    <a:pt x="155164" y="93982"/>
                  </a:lnTo>
                  <a:lnTo>
                    <a:pt x="102590" y="87562"/>
                  </a:lnTo>
                  <a:lnTo>
                    <a:pt x="59555" y="80129"/>
                  </a:lnTo>
                  <a:lnTo>
                    <a:pt x="7027" y="62822"/>
                  </a:lnTo>
                  <a:lnTo>
                    <a:pt x="0" y="53249"/>
                  </a:lnTo>
                  <a:lnTo>
                    <a:pt x="7027" y="43678"/>
                  </a:lnTo>
                  <a:lnTo>
                    <a:pt x="59555" y="26374"/>
                  </a:lnTo>
                  <a:lnTo>
                    <a:pt x="102590" y="18942"/>
                  </a:lnTo>
                  <a:lnTo>
                    <a:pt x="155164" y="12524"/>
                  </a:lnTo>
                  <a:lnTo>
                    <a:pt x="216044" y="7270"/>
                  </a:lnTo>
                  <a:lnTo>
                    <a:pt x="283997" y="3331"/>
                  </a:lnTo>
                  <a:lnTo>
                    <a:pt x="357793" y="857"/>
                  </a:lnTo>
                  <a:lnTo>
                    <a:pt x="436199" y="0"/>
                  </a:lnTo>
                  <a:lnTo>
                    <a:pt x="514611" y="857"/>
                  </a:lnTo>
                  <a:lnTo>
                    <a:pt x="588410" y="3331"/>
                  </a:lnTo>
                  <a:lnTo>
                    <a:pt x="656365" y="7270"/>
                  </a:lnTo>
                  <a:lnTo>
                    <a:pt x="717244" y="12524"/>
                  </a:lnTo>
                  <a:lnTo>
                    <a:pt x="769815" y="18942"/>
                  </a:lnTo>
                  <a:lnTo>
                    <a:pt x="812848" y="26374"/>
                  </a:lnTo>
                  <a:lnTo>
                    <a:pt x="865371" y="43678"/>
                  </a:lnTo>
                  <a:lnTo>
                    <a:pt x="872398" y="53249"/>
                  </a:lnTo>
                  <a:lnTo>
                    <a:pt x="865371" y="62822"/>
                  </a:lnTo>
                  <a:lnTo>
                    <a:pt x="812848" y="80129"/>
                  </a:lnTo>
                  <a:lnTo>
                    <a:pt x="769815" y="87562"/>
                  </a:lnTo>
                  <a:lnTo>
                    <a:pt x="717244" y="93982"/>
                  </a:lnTo>
                  <a:lnTo>
                    <a:pt x="656365" y="99237"/>
                  </a:lnTo>
                  <a:lnTo>
                    <a:pt x="588410" y="103177"/>
                  </a:lnTo>
                  <a:lnTo>
                    <a:pt x="514611" y="105651"/>
                  </a:lnTo>
                  <a:lnTo>
                    <a:pt x="436199" y="106509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4098499" y="2505858"/>
            <a:ext cx="4902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334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Lato"/>
                <a:cs typeface="Lato"/>
              </a:rPr>
              <a:t>Model  </a:t>
            </a:r>
            <a:r>
              <a:rPr dirty="0" sz="1000" spc="5">
                <a:latin typeface="Lato"/>
                <a:cs typeface="Lato"/>
              </a:rPr>
              <a:t>Registry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302241" y="2065990"/>
            <a:ext cx="2129790" cy="741680"/>
            <a:chOff x="4302241" y="2065990"/>
            <a:chExt cx="2129790" cy="741680"/>
          </a:xfrm>
        </p:grpSpPr>
        <p:sp>
          <p:nvSpPr>
            <p:cNvPr id="57" name="object 57"/>
            <p:cNvSpPr/>
            <p:nvPr/>
          </p:nvSpPr>
          <p:spPr>
            <a:xfrm>
              <a:off x="5284839" y="2362195"/>
              <a:ext cx="1146810" cy="445134"/>
            </a:xfrm>
            <a:custGeom>
              <a:avLst/>
              <a:gdLst/>
              <a:ahLst/>
              <a:cxnLst/>
              <a:rect l="l" t="t" r="r" b="b"/>
              <a:pathLst>
                <a:path w="1146810" h="445135">
                  <a:moveTo>
                    <a:pt x="1072447" y="444899"/>
                  </a:moveTo>
                  <a:lnTo>
                    <a:pt x="74149" y="444899"/>
                  </a:lnTo>
                  <a:lnTo>
                    <a:pt x="45288" y="439071"/>
                  </a:lnTo>
                  <a:lnTo>
                    <a:pt x="21718" y="423180"/>
                  </a:lnTo>
                  <a:lnTo>
                    <a:pt x="5827" y="399610"/>
                  </a:lnTo>
                  <a:lnTo>
                    <a:pt x="0" y="370749"/>
                  </a:lnTo>
                  <a:lnTo>
                    <a:pt x="0" y="74152"/>
                  </a:lnTo>
                  <a:lnTo>
                    <a:pt x="5827" y="45288"/>
                  </a:lnTo>
                  <a:lnTo>
                    <a:pt x="21719" y="21717"/>
                  </a:lnTo>
                  <a:lnTo>
                    <a:pt x="45288" y="5827"/>
                  </a:lnTo>
                  <a:lnTo>
                    <a:pt x="74149" y="0"/>
                  </a:lnTo>
                  <a:lnTo>
                    <a:pt x="1072447" y="0"/>
                  </a:lnTo>
                  <a:lnTo>
                    <a:pt x="1113594" y="12457"/>
                  </a:lnTo>
                  <a:lnTo>
                    <a:pt x="1140960" y="45774"/>
                  </a:lnTo>
                  <a:lnTo>
                    <a:pt x="1146597" y="74152"/>
                  </a:lnTo>
                  <a:lnTo>
                    <a:pt x="1146597" y="370749"/>
                  </a:lnTo>
                  <a:lnTo>
                    <a:pt x="1140770" y="399610"/>
                  </a:lnTo>
                  <a:lnTo>
                    <a:pt x="1124879" y="423180"/>
                  </a:lnTo>
                  <a:lnTo>
                    <a:pt x="1101309" y="439071"/>
                  </a:lnTo>
                  <a:lnTo>
                    <a:pt x="1072447" y="444899"/>
                  </a:lnTo>
                  <a:close/>
                </a:path>
              </a:pathLst>
            </a:custGeom>
            <a:solidFill>
              <a:srgbClr val="C6D1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342816" y="2075515"/>
              <a:ext cx="635" cy="247015"/>
            </a:xfrm>
            <a:custGeom>
              <a:avLst/>
              <a:gdLst/>
              <a:ahLst/>
              <a:cxnLst/>
              <a:rect l="l" t="t" r="r" b="b"/>
              <a:pathLst>
                <a:path w="635" h="247014">
                  <a:moveTo>
                    <a:pt x="0" y="0"/>
                  </a:moveTo>
                  <a:lnTo>
                    <a:pt x="424" y="246599"/>
                  </a:lnTo>
                </a:path>
              </a:pathLst>
            </a:custGeom>
            <a:ln w="19049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302241" y="2312537"/>
              <a:ext cx="81974" cy="1055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5501795" y="2338264"/>
            <a:ext cx="7131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Lato"/>
                <a:cs typeface="Lato"/>
              </a:rPr>
              <a:t>Model  </a:t>
            </a:r>
            <a:r>
              <a:rPr dirty="0" sz="1000" spc="-5">
                <a:latin typeface="Lato"/>
                <a:cs typeface="Lato"/>
              </a:rPr>
              <a:t>Depl</a:t>
            </a:r>
            <a:r>
              <a:rPr dirty="0" sz="1000" spc="-20">
                <a:latin typeface="Lato"/>
                <a:cs typeface="Lato"/>
              </a:rPr>
              <a:t>o</a:t>
            </a:r>
            <a:r>
              <a:rPr dirty="0" sz="1000">
                <a:latin typeface="Lato"/>
                <a:cs typeface="Lato"/>
              </a:rPr>
              <a:t>yment  </a:t>
            </a:r>
            <a:r>
              <a:rPr dirty="0" sz="1000" spc="-15">
                <a:latin typeface="Lato"/>
                <a:cs typeface="Lato"/>
              </a:rPr>
              <a:t>CI/CD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5257789" y="3231868"/>
            <a:ext cx="1112520" cy="426084"/>
            <a:chOff x="5257789" y="3231868"/>
            <a:chExt cx="1112520" cy="426084"/>
          </a:xfrm>
        </p:grpSpPr>
        <p:sp>
          <p:nvSpPr>
            <p:cNvPr id="62" name="object 62"/>
            <p:cNvSpPr/>
            <p:nvPr/>
          </p:nvSpPr>
          <p:spPr>
            <a:xfrm>
              <a:off x="5257789" y="3338318"/>
              <a:ext cx="1006475" cy="319405"/>
            </a:xfrm>
            <a:custGeom>
              <a:avLst/>
              <a:gdLst/>
              <a:ahLst/>
              <a:cxnLst/>
              <a:rect l="l" t="t" r="r" b="b"/>
              <a:pathLst>
                <a:path w="1006475" h="319404">
                  <a:moveTo>
                    <a:pt x="1005972" y="319274"/>
                  </a:moveTo>
                  <a:lnTo>
                    <a:pt x="0" y="319274"/>
                  </a:lnTo>
                  <a:lnTo>
                    <a:pt x="0" y="0"/>
                  </a:lnTo>
                  <a:lnTo>
                    <a:pt x="1005972" y="0"/>
                  </a:lnTo>
                  <a:lnTo>
                    <a:pt x="1005972" y="319274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263762" y="3231868"/>
              <a:ext cx="106680" cy="426084"/>
            </a:xfrm>
            <a:custGeom>
              <a:avLst/>
              <a:gdLst/>
              <a:ahLst/>
              <a:cxnLst/>
              <a:rect l="l" t="t" r="r" b="b"/>
              <a:pathLst>
                <a:path w="106679" h="426085">
                  <a:moveTo>
                    <a:pt x="0" y="425724"/>
                  </a:moveTo>
                  <a:lnTo>
                    <a:pt x="0" y="106449"/>
                  </a:lnTo>
                  <a:lnTo>
                    <a:pt x="106424" y="0"/>
                  </a:lnTo>
                  <a:lnTo>
                    <a:pt x="106424" y="319299"/>
                  </a:lnTo>
                  <a:lnTo>
                    <a:pt x="0" y="425724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5257789" y="3231868"/>
              <a:ext cx="1112520" cy="106680"/>
            </a:xfrm>
            <a:custGeom>
              <a:avLst/>
              <a:gdLst/>
              <a:ahLst/>
              <a:cxnLst/>
              <a:rect l="l" t="t" r="r" b="b"/>
              <a:pathLst>
                <a:path w="1112520" h="106679">
                  <a:moveTo>
                    <a:pt x="1005972" y="106449"/>
                  </a:moveTo>
                  <a:lnTo>
                    <a:pt x="0" y="106449"/>
                  </a:lnTo>
                  <a:lnTo>
                    <a:pt x="106424" y="0"/>
                  </a:lnTo>
                  <a:lnTo>
                    <a:pt x="1112397" y="0"/>
                  </a:lnTo>
                  <a:lnTo>
                    <a:pt x="1005972" y="106449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5355802" y="3327763"/>
            <a:ext cx="8108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828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Lato"/>
                <a:cs typeface="Lato"/>
              </a:rPr>
              <a:t>Serving  </a:t>
            </a:r>
            <a:r>
              <a:rPr dirty="0" sz="1000" spc="10">
                <a:latin typeface="Lato"/>
                <a:cs typeface="Lato"/>
              </a:rPr>
              <a:t>Inf</a:t>
            </a:r>
            <a:r>
              <a:rPr dirty="0" sz="1000" spc="-10">
                <a:latin typeface="Lato"/>
                <a:cs typeface="Lato"/>
              </a:rPr>
              <a:t>r</a:t>
            </a:r>
            <a:r>
              <a:rPr dirty="0" sz="1000" spc="10">
                <a:latin typeface="Lato"/>
                <a:cs typeface="Lato"/>
              </a:rPr>
              <a:t>astructure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4468753" y="2130303"/>
            <a:ext cx="374015" cy="226060"/>
            <a:chOff x="4468753" y="2130303"/>
            <a:chExt cx="374015" cy="226060"/>
          </a:xfrm>
        </p:grpSpPr>
        <p:sp>
          <p:nvSpPr>
            <p:cNvPr id="67" name="object 67"/>
            <p:cNvSpPr/>
            <p:nvPr/>
          </p:nvSpPr>
          <p:spPr>
            <a:xfrm>
              <a:off x="4473516" y="2135065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255274" y="172552"/>
                  </a:moveTo>
                  <a:lnTo>
                    <a:pt x="0" y="172552"/>
                  </a:lnTo>
                  <a:lnTo>
                    <a:pt x="43149" y="0"/>
                  </a:lnTo>
                  <a:lnTo>
                    <a:pt x="298424" y="0"/>
                  </a:lnTo>
                  <a:lnTo>
                    <a:pt x="255274" y="172552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473516" y="2135065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0" y="172552"/>
                  </a:moveTo>
                  <a:lnTo>
                    <a:pt x="43149" y="0"/>
                  </a:lnTo>
                  <a:lnTo>
                    <a:pt x="298424" y="0"/>
                  </a:lnTo>
                  <a:lnTo>
                    <a:pt x="255274" y="172552"/>
                  </a:lnTo>
                  <a:lnTo>
                    <a:pt x="0" y="172552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506341" y="2158693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255274" y="172552"/>
                  </a:moveTo>
                  <a:lnTo>
                    <a:pt x="0" y="172552"/>
                  </a:lnTo>
                  <a:lnTo>
                    <a:pt x="43149" y="0"/>
                  </a:lnTo>
                  <a:lnTo>
                    <a:pt x="298424" y="0"/>
                  </a:lnTo>
                  <a:lnTo>
                    <a:pt x="255274" y="172552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4506341" y="2158693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0" y="172552"/>
                  </a:moveTo>
                  <a:lnTo>
                    <a:pt x="43149" y="0"/>
                  </a:lnTo>
                  <a:lnTo>
                    <a:pt x="298424" y="0"/>
                  </a:lnTo>
                  <a:lnTo>
                    <a:pt x="255274" y="172552"/>
                  </a:lnTo>
                  <a:lnTo>
                    <a:pt x="0" y="172552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539165" y="2179000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255274" y="172552"/>
                  </a:moveTo>
                  <a:lnTo>
                    <a:pt x="0" y="172552"/>
                  </a:lnTo>
                  <a:lnTo>
                    <a:pt x="43124" y="0"/>
                  </a:lnTo>
                  <a:lnTo>
                    <a:pt x="298399" y="0"/>
                  </a:lnTo>
                  <a:lnTo>
                    <a:pt x="255274" y="172552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539165" y="2179000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0" y="172552"/>
                  </a:moveTo>
                  <a:lnTo>
                    <a:pt x="43124" y="0"/>
                  </a:lnTo>
                  <a:lnTo>
                    <a:pt x="298399" y="0"/>
                  </a:lnTo>
                  <a:lnTo>
                    <a:pt x="255274" y="172552"/>
                  </a:lnTo>
                  <a:lnTo>
                    <a:pt x="0" y="172552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4873615" y="2140390"/>
            <a:ext cx="4445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5">
                <a:latin typeface="Lato"/>
                <a:cs typeface="Lato"/>
              </a:rPr>
              <a:t>T</a:t>
            </a:r>
            <a:r>
              <a:rPr dirty="0" sz="1000" spc="15">
                <a:latin typeface="Lato"/>
                <a:cs typeface="Lato"/>
              </a:rPr>
              <a:t>r</a:t>
            </a:r>
            <a:r>
              <a:rPr dirty="0" sz="1000">
                <a:latin typeface="Lato"/>
                <a:cs typeface="Lato"/>
              </a:rPr>
              <a:t>ained</a:t>
            </a:r>
            <a:endParaRPr sz="1000">
              <a:latin typeface="Lato"/>
              <a:cs typeface="Lato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873615" y="2292790"/>
            <a:ext cx="37084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Lato"/>
                <a:cs typeface="Lato"/>
              </a:rPr>
              <a:t>model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778940" y="2549669"/>
            <a:ext cx="3199765" cy="1870075"/>
            <a:chOff x="4778940" y="2549669"/>
            <a:chExt cx="3199765" cy="1870075"/>
          </a:xfrm>
        </p:grpSpPr>
        <p:sp>
          <p:nvSpPr>
            <p:cNvPr id="76" name="object 76"/>
            <p:cNvSpPr/>
            <p:nvPr/>
          </p:nvSpPr>
          <p:spPr>
            <a:xfrm>
              <a:off x="5858138" y="2807094"/>
              <a:ext cx="6985" cy="311150"/>
            </a:xfrm>
            <a:custGeom>
              <a:avLst/>
              <a:gdLst/>
              <a:ahLst/>
              <a:cxnLst/>
              <a:rect l="l" t="t" r="r" b="b"/>
              <a:pathLst>
                <a:path w="6985" h="311150">
                  <a:moveTo>
                    <a:pt x="0" y="0"/>
                  </a:moveTo>
                  <a:lnTo>
                    <a:pt x="6599" y="310524"/>
                  </a:lnTo>
                </a:path>
              </a:pathLst>
            </a:custGeom>
            <a:ln w="19049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5823738" y="3107418"/>
              <a:ext cx="81974" cy="1061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4778934" y="2549677"/>
              <a:ext cx="2080260" cy="995044"/>
            </a:xfrm>
            <a:custGeom>
              <a:avLst/>
              <a:gdLst/>
              <a:ahLst/>
              <a:cxnLst/>
              <a:rect l="l" t="t" r="r" b="b"/>
              <a:pathLst>
                <a:path w="2080259" h="995045">
                  <a:moveTo>
                    <a:pt x="505802" y="99745"/>
                  </a:moveTo>
                  <a:lnTo>
                    <a:pt x="406044" y="0"/>
                  </a:lnTo>
                  <a:lnTo>
                    <a:pt x="406044" y="49872"/>
                  </a:lnTo>
                  <a:lnTo>
                    <a:pt x="0" y="49872"/>
                  </a:lnTo>
                  <a:lnTo>
                    <a:pt x="0" y="149618"/>
                  </a:lnTo>
                  <a:lnTo>
                    <a:pt x="406044" y="149618"/>
                  </a:lnTo>
                  <a:lnTo>
                    <a:pt x="406044" y="199504"/>
                  </a:lnTo>
                  <a:lnTo>
                    <a:pt x="505802" y="99745"/>
                  </a:lnTo>
                  <a:close/>
                </a:path>
                <a:path w="2080259" h="995045">
                  <a:moveTo>
                    <a:pt x="2079942" y="895223"/>
                  </a:moveTo>
                  <a:lnTo>
                    <a:pt x="1980196" y="795477"/>
                  </a:lnTo>
                  <a:lnTo>
                    <a:pt x="1980196" y="845350"/>
                  </a:lnTo>
                  <a:lnTo>
                    <a:pt x="1591246" y="845350"/>
                  </a:lnTo>
                  <a:lnTo>
                    <a:pt x="1591246" y="945095"/>
                  </a:lnTo>
                  <a:lnTo>
                    <a:pt x="1980196" y="945095"/>
                  </a:lnTo>
                  <a:lnTo>
                    <a:pt x="1980196" y="994968"/>
                  </a:lnTo>
                  <a:lnTo>
                    <a:pt x="2079942" y="89522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5952388" y="2945844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255274" y="172574"/>
                  </a:moveTo>
                  <a:lnTo>
                    <a:pt x="0" y="172574"/>
                  </a:lnTo>
                  <a:lnTo>
                    <a:pt x="43124" y="0"/>
                  </a:lnTo>
                  <a:lnTo>
                    <a:pt x="298399" y="0"/>
                  </a:lnTo>
                  <a:lnTo>
                    <a:pt x="255274" y="172574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5952388" y="2945844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0" y="172574"/>
                  </a:moveTo>
                  <a:lnTo>
                    <a:pt x="43124" y="0"/>
                  </a:lnTo>
                  <a:lnTo>
                    <a:pt x="298399" y="0"/>
                  </a:lnTo>
                  <a:lnTo>
                    <a:pt x="255274" y="172574"/>
                  </a:lnTo>
                  <a:lnTo>
                    <a:pt x="0" y="172574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5985188" y="2969494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255274" y="172549"/>
                  </a:moveTo>
                  <a:lnTo>
                    <a:pt x="0" y="172549"/>
                  </a:lnTo>
                  <a:lnTo>
                    <a:pt x="43149" y="0"/>
                  </a:lnTo>
                  <a:lnTo>
                    <a:pt x="298424" y="0"/>
                  </a:lnTo>
                  <a:lnTo>
                    <a:pt x="255274" y="172549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5985188" y="2969494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0" y="172549"/>
                  </a:moveTo>
                  <a:lnTo>
                    <a:pt x="43149" y="0"/>
                  </a:lnTo>
                  <a:lnTo>
                    <a:pt x="298424" y="0"/>
                  </a:lnTo>
                  <a:lnTo>
                    <a:pt x="255274" y="172549"/>
                  </a:lnTo>
                  <a:lnTo>
                    <a:pt x="0" y="172549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6018012" y="2989794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255274" y="172549"/>
                  </a:moveTo>
                  <a:lnTo>
                    <a:pt x="0" y="172549"/>
                  </a:lnTo>
                  <a:lnTo>
                    <a:pt x="43149" y="0"/>
                  </a:lnTo>
                  <a:lnTo>
                    <a:pt x="298424" y="0"/>
                  </a:lnTo>
                  <a:lnTo>
                    <a:pt x="255274" y="172549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6018012" y="2989794"/>
              <a:ext cx="298450" cy="172720"/>
            </a:xfrm>
            <a:custGeom>
              <a:avLst/>
              <a:gdLst/>
              <a:ahLst/>
              <a:cxnLst/>
              <a:rect l="l" t="t" r="r" b="b"/>
              <a:pathLst>
                <a:path w="298450" h="172719">
                  <a:moveTo>
                    <a:pt x="0" y="172549"/>
                  </a:moveTo>
                  <a:lnTo>
                    <a:pt x="43149" y="0"/>
                  </a:lnTo>
                  <a:lnTo>
                    <a:pt x="298424" y="0"/>
                  </a:lnTo>
                  <a:lnTo>
                    <a:pt x="255274" y="172549"/>
                  </a:lnTo>
                  <a:lnTo>
                    <a:pt x="0" y="172549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7359310" y="3612817"/>
              <a:ext cx="0" cy="307340"/>
            </a:xfrm>
            <a:custGeom>
              <a:avLst/>
              <a:gdLst/>
              <a:ahLst/>
              <a:cxnLst/>
              <a:rect l="l" t="t" r="r" b="b"/>
              <a:pathLst>
                <a:path w="0" h="307339">
                  <a:moveTo>
                    <a:pt x="0" y="0"/>
                  </a:moveTo>
                  <a:lnTo>
                    <a:pt x="0" y="307199"/>
                  </a:lnTo>
                </a:path>
              </a:pathLst>
            </a:custGeom>
            <a:ln w="19049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6923236" y="4082616"/>
              <a:ext cx="872490" cy="337185"/>
            </a:xfrm>
            <a:custGeom>
              <a:avLst/>
              <a:gdLst/>
              <a:ahLst/>
              <a:cxnLst/>
              <a:rect l="l" t="t" r="r" b="b"/>
              <a:pathLst>
                <a:path w="872490" h="337185">
                  <a:moveTo>
                    <a:pt x="436199" y="337049"/>
                  </a:moveTo>
                  <a:lnTo>
                    <a:pt x="357793" y="336273"/>
                  </a:lnTo>
                  <a:lnTo>
                    <a:pt x="283997" y="334037"/>
                  </a:lnTo>
                  <a:lnTo>
                    <a:pt x="216044" y="330477"/>
                  </a:lnTo>
                  <a:lnTo>
                    <a:pt x="155164" y="325727"/>
                  </a:lnTo>
                  <a:lnTo>
                    <a:pt x="102590" y="319924"/>
                  </a:lnTo>
                  <a:lnTo>
                    <a:pt x="59555" y="313204"/>
                  </a:lnTo>
                  <a:lnTo>
                    <a:pt x="7027" y="297556"/>
                  </a:lnTo>
                  <a:lnTo>
                    <a:pt x="0" y="288899"/>
                  </a:lnTo>
                  <a:lnTo>
                    <a:pt x="0" y="0"/>
                  </a:lnTo>
                  <a:lnTo>
                    <a:pt x="7027" y="8656"/>
                  </a:lnTo>
                  <a:lnTo>
                    <a:pt x="27290" y="16804"/>
                  </a:lnTo>
                  <a:lnTo>
                    <a:pt x="102590" y="31025"/>
                  </a:lnTo>
                  <a:lnTo>
                    <a:pt x="155164" y="36828"/>
                  </a:lnTo>
                  <a:lnTo>
                    <a:pt x="216044" y="41577"/>
                  </a:lnTo>
                  <a:lnTo>
                    <a:pt x="283997" y="45138"/>
                  </a:lnTo>
                  <a:lnTo>
                    <a:pt x="357793" y="47374"/>
                  </a:lnTo>
                  <a:lnTo>
                    <a:pt x="436199" y="48149"/>
                  </a:lnTo>
                  <a:lnTo>
                    <a:pt x="514604" y="47374"/>
                  </a:lnTo>
                  <a:lnTo>
                    <a:pt x="588400" y="45138"/>
                  </a:lnTo>
                  <a:lnTo>
                    <a:pt x="656354" y="41577"/>
                  </a:lnTo>
                  <a:lnTo>
                    <a:pt x="717233" y="36828"/>
                  </a:lnTo>
                  <a:lnTo>
                    <a:pt x="769807" y="31025"/>
                  </a:lnTo>
                  <a:lnTo>
                    <a:pt x="812842" y="24305"/>
                  </a:lnTo>
                  <a:lnTo>
                    <a:pt x="865370" y="8656"/>
                  </a:lnTo>
                  <a:lnTo>
                    <a:pt x="872398" y="0"/>
                  </a:lnTo>
                  <a:lnTo>
                    <a:pt x="872398" y="288899"/>
                  </a:lnTo>
                  <a:lnTo>
                    <a:pt x="812842" y="313204"/>
                  </a:lnTo>
                  <a:lnTo>
                    <a:pt x="769807" y="319924"/>
                  </a:lnTo>
                  <a:lnTo>
                    <a:pt x="717233" y="325727"/>
                  </a:lnTo>
                  <a:lnTo>
                    <a:pt x="656354" y="330477"/>
                  </a:lnTo>
                  <a:lnTo>
                    <a:pt x="588400" y="334037"/>
                  </a:lnTo>
                  <a:lnTo>
                    <a:pt x="514604" y="336273"/>
                  </a:lnTo>
                  <a:lnTo>
                    <a:pt x="436199" y="33704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6923236" y="4034467"/>
              <a:ext cx="872490" cy="96520"/>
            </a:xfrm>
            <a:custGeom>
              <a:avLst/>
              <a:gdLst/>
              <a:ahLst/>
              <a:cxnLst/>
              <a:rect l="l" t="t" r="r" b="b"/>
              <a:pathLst>
                <a:path w="872490" h="96520">
                  <a:moveTo>
                    <a:pt x="436199" y="96299"/>
                  </a:moveTo>
                  <a:lnTo>
                    <a:pt x="357793" y="95524"/>
                  </a:lnTo>
                  <a:lnTo>
                    <a:pt x="283997" y="93288"/>
                  </a:lnTo>
                  <a:lnTo>
                    <a:pt x="216044" y="89727"/>
                  </a:lnTo>
                  <a:lnTo>
                    <a:pt x="155164" y="84978"/>
                  </a:lnTo>
                  <a:lnTo>
                    <a:pt x="102590" y="79175"/>
                  </a:lnTo>
                  <a:lnTo>
                    <a:pt x="59555" y="72455"/>
                  </a:lnTo>
                  <a:lnTo>
                    <a:pt x="7027" y="56806"/>
                  </a:lnTo>
                  <a:lnTo>
                    <a:pt x="0" y="48149"/>
                  </a:lnTo>
                  <a:lnTo>
                    <a:pt x="7027" y="39492"/>
                  </a:lnTo>
                  <a:lnTo>
                    <a:pt x="59555" y="23844"/>
                  </a:lnTo>
                  <a:lnTo>
                    <a:pt x="102590" y="17124"/>
                  </a:lnTo>
                  <a:lnTo>
                    <a:pt x="155164" y="11321"/>
                  </a:lnTo>
                  <a:lnTo>
                    <a:pt x="216044" y="6572"/>
                  </a:lnTo>
                  <a:lnTo>
                    <a:pt x="283997" y="3011"/>
                  </a:lnTo>
                  <a:lnTo>
                    <a:pt x="357793" y="775"/>
                  </a:lnTo>
                  <a:lnTo>
                    <a:pt x="436199" y="0"/>
                  </a:lnTo>
                  <a:lnTo>
                    <a:pt x="514604" y="775"/>
                  </a:lnTo>
                  <a:lnTo>
                    <a:pt x="588400" y="3011"/>
                  </a:lnTo>
                  <a:lnTo>
                    <a:pt x="656354" y="6572"/>
                  </a:lnTo>
                  <a:lnTo>
                    <a:pt x="717233" y="11321"/>
                  </a:lnTo>
                  <a:lnTo>
                    <a:pt x="769807" y="17124"/>
                  </a:lnTo>
                  <a:lnTo>
                    <a:pt x="812842" y="23844"/>
                  </a:lnTo>
                  <a:lnTo>
                    <a:pt x="865370" y="39492"/>
                  </a:lnTo>
                  <a:lnTo>
                    <a:pt x="872398" y="48149"/>
                  </a:lnTo>
                  <a:lnTo>
                    <a:pt x="865370" y="56806"/>
                  </a:lnTo>
                  <a:lnTo>
                    <a:pt x="812842" y="72455"/>
                  </a:lnTo>
                  <a:lnTo>
                    <a:pt x="769807" y="79175"/>
                  </a:lnTo>
                  <a:lnTo>
                    <a:pt x="717233" y="84978"/>
                  </a:lnTo>
                  <a:lnTo>
                    <a:pt x="656354" y="89727"/>
                  </a:lnTo>
                  <a:lnTo>
                    <a:pt x="588400" y="93288"/>
                  </a:lnTo>
                  <a:lnTo>
                    <a:pt x="514604" y="95524"/>
                  </a:lnTo>
                  <a:lnTo>
                    <a:pt x="436199" y="96299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7318310" y="3910492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7422010" y="3710067"/>
              <a:ext cx="452755" cy="172720"/>
            </a:xfrm>
            <a:custGeom>
              <a:avLst/>
              <a:gdLst/>
              <a:ahLst/>
              <a:cxnLst/>
              <a:rect l="l" t="t" r="r" b="b"/>
              <a:pathLst>
                <a:path w="452754" h="172720">
                  <a:moveTo>
                    <a:pt x="409124" y="172549"/>
                  </a:moveTo>
                  <a:lnTo>
                    <a:pt x="0" y="172549"/>
                  </a:lnTo>
                  <a:lnTo>
                    <a:pt x="43149" y="0"/>
                  </a:lnTo>
                  <a:lnTo>
                    <a:pt x="452274" y="0"/>
                  </a:lnTo>
                  <a:lnTo>
                    <a:pt x="409124" y="172549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7422010" y="3710067"/>
              <a:ext cx="452755" cy="172720"/>
            </a:xfrm>
            <a:custGeom>
              <a:avLst/>
              <a:gdLst/>
              <a:ahLst/>
              <a:cxnLst/>
              <a:rect l="l" t="t" r="r" b="b"/>
              <a:pathLst>
                <a:path w="452754" h="172720">
                  <a:moveTo>
                    <a:pt x="0" y="172549"/>
                  </a:moveTo>
                  <a:lnTo>
                    <a:pt x="43149" y="0"/>
                  </a:lnTo>
                  <a:lnTo>
                    <a:pt x="452274" y="0"/>
                  </a:lnTo>
                  <a:lnTo>
                    <a:pt x="409124" y="172549"/>
                  </a:lnTo>
                  <a:lnTo>
                    <a:pt x="0" y="172549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7471760" y="3733692"/>
              <a:ext cx="452755" cy="172720"/>
            </a:xfrm>
            <a:custGeom>
              <a:avLst/>
              <a:gdLst/>
              <a:ahLst/>
              <a:cxnLst/>
              <a:rect l="l" t="t" r="r" b="b"/>
              <a:pathLst>
                <a:path w="452754" h="172720">
                  <a:moveTo>
                    <a:pt x="409124" y="172549"/>
                  </a:moveTo>
                  <a:lnTo>
                    <a:pt x="0" y="172549"/>
                  </a:lnTo>
                  <a:lnTo>
                    <a:pt x="43124" y="0"/>
                  </a:lnTo>
                  <a:lnTo>
                    <a:pt x="452249" y="0"/>
                  </a:lnTo>
                  <a:lnTo>
                    <a:pt x="409124" y="172549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7471760" y="3733692"/>
              <a:ext cx="452755" cy="172720"/>
            </a:xfrm>
            <a:custGeom>
              <a:avLst/>
              <a:gdLst/>
              <a:ahLst/>
              <a:cxnLst/>
              <a:rect l="l" t="t" r="r" b="b"/>
              <a:pathLst>
                <a:path w="452754" h="172720">
                  <a:moveTo>
                    <a:pt x="0" y="172549"/>
                  </a:moveTo>
                  <a:lnTo>
                    <a:pt x="43124" y="0"/>
                  </a:lnTo>
                  <a:lnTo>
                    <a:pt x="452249" y="0"/>
                  </a:lnTo>
                  <a:lnTo>
                    <a:pt x="409124" y="172549"/>
                  </a:lnTo>
                  <a:lnTo>
                    <a:pt x="0" y="172549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7521484" y="3753992"/>
              <a:ext cx="452755" cy="172720"/>
            </a:xfrm>
            <a:custGeom>
              <a:avLst/>
              <a:gdLst/>
              <a:ahLst/>
              <a:cxnLst/>
              <a:rect l="l" t="t" r="r" b="b"/>
              <a:pathLst>
                <a:path w="452754" h="172720">
                  <a:moveTo>
                    <a:pt x="409124" y="172549"/>
                  </a:moveTo>
                  <a:lnTo>
                    <a:pt x="0" y="172549"/>
                  </a:lnTo>
                  <a:lnTo>
                    <a:pt x="43149" y="0"/>
                  </a:lnTo>
                  <a:lnTo>
                    <a:pt x="452274" y="0"/>
                  </a:lnTo>
                  <a:lnTo>
                    <a:pt x="409124" y="172549"/>
                  </a:lnTo>
                  <a:close/>
                </a:path>
              </a:pathLst>
            </a:custGeom>
            <a:solidFill>
              <a:srgbClr val="F7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7521484" y="3753992"/>
              <a:ext cx="452755" cy="172720"/>
            </a:xfrm>
            <a:custGeom>
              <a:avLst/>
              <a:gdLst/>
              <a:ahLst/>
              <a:cxnLst/>
              <a:rect l="l" t="t" r="r" b="b"/>
              <a:pathLst>
                <a:path w="452754" h="172720">
                  <a:moveTo>
                    <a:pt x="0" y="172549"/>
                  </a:moveTo>
                  <a:lnTo>
                    <a:pt x="43149" y="0"/>
                  </a:lnTo>
                  <a:lnTo>
                    <a:pt x="452274" y="0"/>
                  </a:lnTo>
                  <a:lnTo>
                    <a:pt x="409124" y="172549"/>
                  </a:lnTo>
                  <a:lnTo>
                    <a:pt x="0" y="172549"/>
                  </a:lnTo>
                  <a:close/>
                </a:path>
              </a:pathLst>
            </a:custGeom>
            <a:ln w="9524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 txBox="1"/>
          <p:nvPr/>
        </p:nvSpPr>
        <p:spPr>
          <a:xfrm>
            <a:off x="6405260" y="2916047"/>
            <a:ext cx="6883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Lato"/>
                <a:cs typeface="Lato"/>
              </a:rPr>
              <a:t>Model  </a:t>
            </a:r>
            <a:r>
              <a:rPr dirty="0" sz="1000" spc="-5">
                <a:latin typeface="Lato"/>
                <a:cs typeface="Lato"/>
              </a:rPr>
              <a:t>depl</a:t>
            </a:r>
            <a:r>
              <a:rPr dirty="0" sz="1000" spc="-20">
                <a:latin typeface="Lato"/>
                <a:cs typeface="Lato"/>
              </a:rPr>
              <a:t>o</a:t>
            </a:r>
            <a:r>
              <a:rPr dirty="0" sz="1000">
                <a:latin typeface="Lato"/>
                <a:cs typeface="Lato"/>
              </a:rPr>
              <a:t>yment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5407601" y="519248"/>
            <a:ext cx="901065" cy="549275"/>
            <a:chOff x="5407601" y="519248"/>
            <a:chExt cx="901065" cy="549275"/>
          </a:xfrm>
        </p:grpSpPr>
        <p:sp>
          <p:nvSpPr>
            <p:cNvPr id="97" name="object 97"/>
            <p:cNvSpPr/>
            <p:nvPr/>
          </p:nvSpPr>
          <p:spPr>
            <a:xfrm>
              <a:off x="5421889" y="598598"/>
              <a:ext cx="872490" cy="455930"/>
            </a:xfrm>
            <a:custGeom>
              <a:avLst/>
              <a:gdLst/>
              <a:ahLst/>
              <a:cxnLst/>
              <a:rect l="l" t="t" r="r" b="b"/>
              <a:pathLst>
                <a:path w="872489" h="455930">
                  <a:moveTo>
                    <a:pt x="436199" y="455436"/>
                  </a:moveTo>
                  <a:lnTo>
                    <a:pt x="357786" y="454388"/>
                  </a:lnTo>
                  <a:lnTo>
                    <a:pt x="283987" y="451366"/>
                  </a:lnTo>
                  <a:lnTo>
                    <a:pt x="216032" y="446553"/>
                  </a:lnTo>
                  <a:lnTo>
                    <a:pt x="155154" y="440134"/>
                  </a:lnTo>
                  <a:lnTo>
                    <a:pt x="102582" y="432292"/>
                  </a:lnTo>
                  <a:lnTo>
                    <a:pt x="59549" y="423212"/>
                  </a:lnTo>
                  <a:lnTo>
                    <a:pt x="7027" y="402069"/>
                  </a:lnTo>
                  <a:lnTo>
                    <a:pt x="0" y="390374"/>
                  </a:lnTo>
                  <a:lnTo>
                    <a:pt x="0" y="0"/>
                  </a:lnTo>
                  <a:lnTo>
                    <a:pt x="7027" y="11694"/>
                  </a:lnTo>
                  <a:lnTo>
                    <a:pt x="27287" y="22702"/>
                  </a:lnTo>
                  <a:lnTo>
                    <a:pt x="102582" y="41918"/>
                  </a:lnTo>
                  <a:lnTo>
                    <a:pt x="155154" y="49760"/>
                  </a:lnTo>
                  <a:lnTo>
                    <a:pt x="216032" y="56179"/>
                  </a:lnTo>
                  <a:lnTo>
                    <a:pt x="283987" y="60991"/>
                  </a:lnTo>
                  <a:lnTo>
                    <a:pt x="357786" y="64014"/>
                  </a:lnTo>
                  <a:lnTo>
                    <a:pt x="436199" y="65062"/>
                  </a:lnTo>
                  <a:lnTo>
                    <a:pt x="514604" y="64014"/>
                  </a:lnTo>
                  <a:lnTo>
                    <a:pt x="588400" y="60991"/>
                  </a:lnTo>
                  <a:lnTo>
                    <a:pt x="656354" y="56179"/>
                  </a:lnTo>
                  <a:lnTo>
                    <a:pt x="717233" y="49760"/>
                  </a:lnTo>
                  <a:lnTo>
                    <a:pt x="769807" y="41918"/>
                  </a:lnTo>
                  <a:lnTo>
                    <a:pt x="812842" y="32837"/>
                  </a:lnTo>
                  <a:lnTo>
                    <a:pt x="865370" y="11694"/>
                  </a:lnTo>
                  <a:lnTo>
                    <a:pt x="872398" y="0"/>
                  </a:lnTo>
                  <a:lnTo>
                    <a:pt x="872398" y="390374"/>
                  </a:lnTo>
                  <a:lnTo>
                    <a:pt x="812842" y="423212"/>
                  </a:lnTo>
                  <a:lnTo>
                    <a:pt x="769807" y="432292"/>
                  </a:lnTo>
                  <a:lnTo>
                    <a:pt x="717233" y="440134"/>
                  </a:lnTo>
                  <a:lnTo>
                    <a:pt x="656354" y="446553"/>
                  </a:lnTo>
                  <a:lnTo>
                    <a:pt x="588400" y="451366"/>
                  </a:lnTo>
                  <a:lnTo>
                    <a:pt x="514604" y="454388"/>
                  </a:lnTo>
                  <a:lnTo>
                    <a:pt x="436199" y="455436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5421889" y="533536"/>
              <a:ext cx="872490" cy="130175"/>
            </a:xfrm>
            <a:custGeom>
              <a:avLst/>
              <a:gdLst/>
              <a:ahLst/>
              <a:cxnLst/>
              <a:rect l="l" t="t" r="r" b="b"/>
              <a:pathLst>
                <a:path w="872489" h="130175">
                  <a:moveTo>
                    <a:pt x="436199" y="130124"/>
                  </a:moveTo>
                  <a:lnTo>
                    <a:pt x="357786" y="129076"/>
                  </a:lnTo>
                  <a:lnTo>
                    <a:pt x="283987" y="126054"/>
                  </a:lnTo>
                  <a:lnTo>
                    <a:pt x="216032" y="121241"/>
                  </a:lnTo>
                  <a:lnTo>
                    <a:pt x="155154" y="114822"/>
                  </a:lnTo>
                  <a:lnTo>
                    <a:pt x="102582" y="106981"/>
                  </a:lnTo>
                  <a:lnTo>
                    <a:pt x="59549" y="97900"/>
                  </a:lnTo>
                  <a:lnTo>
                    <a:pt x="7027" y="76757"/>
                  </a:lnTo>
                  <a:lnTo>
                    <a:pt x="0" y="65062"/>
                  </a:lnTo>
                  <a:lnTo>
                    <a:pt x="7027" y="53367"/>
                  </a:lnTo>
                  <a:lnTo>
                    <a:pt x="59549" y="32224"/>
                  </a:lnTo>
                  <a:lnTo>
                    <a:pt x="102582" y="23143"/>
                  </a:lnTo>
                  <a:lnTo>
                    <a:pt x="155154" y="15302"/>
                  </a:lnTo>
                  <a:lnTo>
                    <a:pt x="216032" y="8883"/>
                  </a:lnTo>
                  <a:lnTo>
                    <a:pt x="283987" y="4070"/>
                  </a:lnTo>
                  <a:lnTo>
                    <a:pt x="357786" y="1048"/>
                  </a:lnTo>
                  <a:lnTo>
                    <a:pt x="436199" y="0"/>
                  </a:lnTo>
                  <a:lnTo>
                    <a:pt x="514604" y="1048"/>
                  </a:lnTo>
                  <a:lnTo>
                    <a:pt x="588400" y="4070"/>
                  </a:lnTo>
                  <a:lnTo>
                    <a:pt x="656354" y="8883"/>
                  </a:lnTo>
                  <a:lnTo>
                    <a:pt x="717233" y="15302"/>
                  </a:lnTo>
                  <a:lnTo>
                    <a:pt x="769807" y="23143"/>
                  </a:lnTo>
                  <a:lnTo>
                    <a:pt x="812842" y="32224"/>
                  </a:lnTo>
                  <a:lnTo>
                    <a:pt x="865370" y="53367"/>
                  </a:lnTo>
                  <a:lnTo>
                    <a:pt x="872398" y="65062"/>
                  </a:lnTo>
                  <a:lnTo>
                    <a:pt x="865370" y="76757"/>
                  </a:lnTo>
                  <a:lnTo>
                    <a:pt x="812842" y="97900"/>
                  </a:lnTo>
                  <a:lnTo>
                    <a:pt x="769807" y="106981"/>
                  </a:lnTo>
                  <a:lnTo>
                    <a:pt x="717233" y="114822"/>
                  </a:lnTo>
                  <a:lnTo>
                    <a:pt x="656354" y="121241"/>
                  </a:lnTo>
                  <a:lnTo>
                    <a:pt x="588400" y="126054"/>
                  </a:lnTo>
                  <a:lnTo>
                    <a:pt x="514604" y="129076"/>
                  </a:lnTo>
                  <a:lnTo>
                    <a:pt x="436199" y="130124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5421889" y="533536"/>
              <a:ext cx="872490" cy="520700"/>
            </a:xfrm>
            <a:custGeom>
              <a:avLst/>
              <a:gdLst/>
              <a:ahLst/>
              <a:cxnLst/>
              <a:rect l="l" t="t" r="r" b="b"/>
              <a:pathLst>
                <a:path w="872489" h="520700">
                  <a:moveTo>
                    <a:pt x="872398" y="65062"/>
                  </a:moveTo>
                  <a:lnTo>
                    <a:pt x="865370" y="76757"/>
                  </a:lnTo>
                  <a:lnTo>
                    <a:pt x="845107" y="87764"/>
                  </a:lnTo>
                  <a:lnTo>
                    <a:pt x="769807" y="106981"/>
                  </a:lnTo>
                  <a:lnTo>
                    <a:pt x="717233" y="114822"/>
                  </a:lnTo>
                  <a:lnTo>
                    <a:pt x="656354" y="121241"/>
                  </a:lnTo>
                  <a:lnTo>
                    <a:pt x="588400" y="126054"/>
                  </a:lnTo>
                  <a:lnTo>
                    <a:pt x="514604" y="129076"/>
                  </a:lnTo>
                  <a:lnTo>
                    <a:pt x="436199" y="130124"/>
                  </a:lnTo>
                  <a:lnTo>
                    <a:pt x="357786" y="129076"/>
                  </a:lnTo>
                  <a:lnTo>
                    <a:pt x="283987" y="126054"/>
                  </a:lnTo>
                  <a:lnTo>
                    <a:pt x="216032" y="121241"/>
                  </a:lnTo>
                  <a:lnTo>
                    <a:pt x="155154" y="114822"/>
                  </a:lnTo>
                  <a:lnTo>
                    <a:pt x="102582" y="106981"/>
                  </a:lnTo>
                  <a:lnTo>
                    <a:pt x="59549" y="97900"/>
                  </a:lnTo>
                  <a:lnTo>
                    <a:pt x="7027" y="76757"/>
                  </a:lnTo>
                  <a:lnTo>
                    <a:pt x="0" y="65062"/>
                  </a:lnTo>
                  <a:lnTo>
                    <a:pt x="59549" y="32224"/>
                  </a:lnTo>
                  <a:lnTo>
                    <a:pt x="102582" y="23143"/>
                  </a:lnTo>
                  <a:lnTo>
                    <a:pt x="155154" y="15302"/>
                  </a:lnTo>
                  <a:lnTo>
                    <a:pt x="216032" y="8883"/>
                  </a:lnTo>
                  <a:lnTo>
                    <a:pt x="283987" y="4070"/>
                  </a:lnTo>
                  <a:lnTo>
                    <a:pt x="357786" y="1048"/>
                  </a:lnTo>
                  <a:lnTo>
                    <a:pt x="436199" y="0"/>
                  </a:lnTo>
                  <a:lnTo>
                    <a:pt x="514604" y="1048"/>
                  </a:lnTo>
                  <a:lnTo>
                    <a:pt x="588400" y="4070"/>
                  </a:lnTo>
                  <a:lnTo>
                    <a:pt x="656354" y="8883"/>
                  </a:lnTo>
                  <a:lnTo>
                    <a:pt x="717233" y="15302"/>
                  </a:lnTo>
                  <a:lnTo>
                    <a:pt x="769807" y="23143"/>
                  </a:lnTo>
                  <a:lnTo>
                    <a:pt x="812842" y="32224"/>
                  </a:lnTo>
                  <a:lnTo>
                    <a:pt x="865370" y="53367"/>
                  </a:lnTo>
                  <a:lnTo>
                    <a:pt x="872398" y="65062"/>
                  </a:lnTo>
                  <a:lnTo>
                    <a:pt x="872398" y="455436"/>
                  </a:lnTo>
                  <a:lnTo>
                    <a:pt x="812842" y="488274"/>
                  </a:lnTo>
                  <a:lnTo>
                    <a:pt x="769807" y="497355"/>
                  </a:lnTo>
                  <a:lnTo>
                    <a:pt x="717233" y="505196"/>
                  </a:lnTo>
                  <a:lnTo>
                    <a:pt x="656354" y="511615"/>
                  </a:lnTo>
                  <a:lnTo>
                    <a:pt x="588400" y="516428"/>
                  </a:lnTo>
                  <a:lnTo>
                    <a:pt x="514604" y="519450"/>
                  </a:lnTo>
                  <a:lnTo>
                    <a:pt x="436199" y="520498"/>
                  </a:lnTo>
                  <a:lnTo>
                    <a:pt x="357786" y="519450"/>
                  </a:lnTo>
                  <a:lnTo>
                    <a:pt x="283987" y="516428"/>
                  </a:lnTo>
                  <a:lnTo>
                    <a:pt x="216032" y="511615"/>
                  </a:lnTo>
                  <a:lnTo>
                    <a:pt x="155154" y="505196"/>
                  </a:lnTo>
                  <a:lnTo>
                    <a:pt x="102582" y="497355"/>
                  </a:lnTo>
                  <a:lnTo>
                    <a:pt x="59549" y="488274"/>
                  </a:lnTo>
                  <a:lnTo>
                    <a:pt x="7027" y="467131"/>
                  </a:lnTo>
                  <a:lnTo>
                    <a:pt x="0" y="455436"/>
                  </a:lnTo>
                  <a:lnTo>
                    <a:pt x="0" y="65062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5754352" y="656138"/>
            <a:ext cx="2076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Lato"/>
                <a:cs typeface="Lato"/>
              </a:rPr>
              <a:t>ML</a:t>
            </a:r>
            <a:endParaRPr sz="1000">
              <a:latin typeface="Lato"/>
              <a:cs typeface="Lato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395887" y="656138"/>
            <a:ext cx="100584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92505" algn="l"/>
              </a:tabLst>
            </a:pPr>
            <a:r>
              <a:rPr dirty="0" u="heavy" sz="1000">
                <a:uFill>
                  <a:solidFill>
                    <a:srgbClr val="BCC1C6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5574337" y="808538"/>
            <a:ext cx="5676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Metadata</a:t>
            </a:r>
            <a:endParaRPr sz="1000">
              <a:latin typeface="Lato"/>
              <a:cs typeface="Lato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232232" y="3680255"/>
            <a:ext cx="1529715" cy="655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509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Lato"/>
                <a:cs typeface="Lato"/>
              </a:rPr>
              <a:t>Serving</a:t>
            </a:r>
            <a:r>
              <a:rPr dirty="0" sz="1000" spc="-114">
                <a:latin typeface="Lato"/>
                <a:cs typeface="Lato"/>
              </a:rPr>
              <a:t> </a:t>
            </a:r>
            <a:r>
              <a:rPr dirty="0" sz="1000">
                <a:latin typeface="Lato"/>
                <a:cs typeface="Lato"/>
              </a:rPr>
              <a:t>logs</a:t>
            </a:r>
            <a:endParaRPr sz="10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12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latin typeface="Lato"/>
                <a:cs typeface="Lato"/>
              </a:rPr>
              <a:t>Logs</a:t>
            </a:r>
            <a:endParaRPr sz="1000">
              <a:latin typeface="Lato"/>
              <a:cs typeface="Lato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758823" y="3214766"/>
            <a:ext cx="28917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15" b="1">
                <a:latin typeface="Lato"/>
                <a:cs typeface="Lato"/>
              </a:rPr>
              <a:t>Putting </a:t>
            </a:r>
            <a:r>
              <a:rPr dirty="0" sz="2600" spc="45" b="1">
                <a:latin typeface="Lato"/>
                <a:cs typeface="Lato"/>
              </a:rPr>
              <a:t>all</a:t>
            </a:r>
            <a:r>
              <a:rPr dirty="0" sz="2600" spc="-315" b="1">
                <a:latin typeface="Lato"/>
                <a:cs typeface="Lato"/>
              </a:rPr>
              <a:t> </a:t>
            </a:r>
            <a:r>
              <a:rPr dirty="0" sz="2600" spc="15" b="1">
                <a:latin typeface="Lato"/>
                <a:cs typeface="Lato"/>
              </a:rPr>
              <a:t>together</a:t>
            </a:r>
            <a:endParaRPr sz="2600">
              <a:latin typeface="Lato"/>
              <a:cs typeface="Lato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4301791" y="1609559"/>
            <a:ext cx="3098800" cy="1643380"/>
            <a:chOff x="4301791" y="1609559"/>
            <a:chExt cx="3098800" cy="1643380"/>
          </a:xfrm>
        </p:grpSpPr>
        <p:sp>
          <p:nvSpPr>
            <p:cNvPr id="106" name="object 106"/>
            <p:cNvSpPr/>
            <p:nvPr/>
          </p:nvSpPr>
          <p:spPr>
            <a:xfrm>
              <a:off x="7318285" y="3147068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5817688" y="2238507"/>
              <a:ext cx="81974" cy="1055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301791" y="1609559"/>
              <a:ext cx="81974" cy="1055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9" name="object 109"/>
          <p:cNvGrpSpPr/>
          <p:nvPr/>
        </p:nvGrpSpPr>
        <p:grpSpPr>
          <a:xfrm>
            <a:off x="5298064" y="409711"/>
            <a:ext cx="1120140" cy="768350"/>
            <a:chOff x="5298064" y="409711"/>
            <a:chExt cx="1120140" cy="768350"/>
          </a:xfrm>
        </p:grpSpPr>
        <p:sp>
          <p:nvSpPr>
            <p:cNvPr id="110" name="object 110"/>
            <p:cNvSpPr/>
            <p:nvPr/>
          </p:nvSpPr>
          <p:spPr>
            <a:xfrm>
              <a:off x="6312612" y="752795"/>
              <a:ext cx="105499" cy="819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5817088" y="1072360"/>
              <a:ext cx="81974" cy="1054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5298064" y="752795"/>
              <a:ext cx="105499" cy="8197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5298064" y="752795"/>
              <a:ext cx="105499" cy="8197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5817088" y="409711"/>
              <a:ext cx="81974" cy="1054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5" name="object 115"/>
          <p:cNvGrpSpPr/>
          <p:nvPr/>
        </p:nvGrpSpPr>
        <p:grpSpPr>
          <a:xfrm>
            <a:off x="393936" y="50304"/>
            <a:ext cx="8473440" cy="4451350"/>
            <a:chOff x="393936" y="50304"/>
            <a:chExt cx="8473440" cy="4451350"/>
          </a:xfrm>
        </p:grpSpPr>
        <p:sp>
          <p:nvSpPr>
            <p:cNvPr id="116" name="object 116"/>
            <p:cNvSpPr/>
            <p:nvPr/>
          </p:nvSpPr>
          <p:spPr>
            <a:xfrm>
              <a:off x="1187987" y="59829"/>
              <a:ext cx="4670425" cy="359410"/>
            </a:xfrm>
            <a:custGeom>
              <a:avLst/>
              <a:gdLst/>
              <a:ahLst/>
              <a:cxnLst/>
              <a:rect l="l" t="t" r="r" b="b"/>
              <a:pathLst>
                <a:path w="4670425" h="359409">
                  <a:moveTo>
                    <a:pt x="4670100" y="359407"/>
                  </a:moveTo>
                  <a:lnTo>
                    <a:pt x="4670100" y="0"/>
                  </a:lnTo>
                  <a:lnTo>
                    <a:pt x="0" y="0"/>
                  </a:lnTo>
                  <a:lnTo>
                    <a:pt x="0" y="123908"/>
                  </a:lnTo>
                </a:path>
              </a:pathLst>
            </a:custGeom>
            <a:ln w="19049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408224" y="208649"/>
              <a:ext cx="2199640" cy="1310005"/>
            </a:xfrm>
            <a:custGeom>
              <a:avLst/>
              <a:gdLst/>
              <a:ahLst/>
              <a:cxnLst/>
              <a:rect l="l" t="t" r="r" b="b"/>
              <a:pathLst>
                <a:path w="2199640" h="1310005">
                  <a:moveTo>
                    <a:pt x="0" y="0"/>
                  </a:moveTo>
                  <a:lnTo>
                    <a:pt x="1515296" y="0"/>
                  </a:lnTo>
                  <a:lnTo>
                    <a:pt x="1515296" y="473699"/>
                  </a:lnTo>
                  <a:lnTo>
                    <a:pt x="0" y="473699"/>
                  </a:lnTo>
                  <a:lnTo>
                    <a:pt x="0" y="0"/>
                  </a:lnTo>
                  <a:close/>
                </a:path>
                <a:path w="2199640" h="1310005">
                  <a:moveTo>
                    <a:pt x="22124" y="370049"/>
                  </a:moveTo>
                  <a:lnTo>
                    <a:pt x="2199520" y="370049"/>
                  </a:lnTo>
                  <a:lnTo>
                    <a:pt x="2199520" y="1309647"/>
                  </a:lnTo>
                  <a:lnTo>
                    <a:pt x="22124" y="1309647"/>
                  </a:lnTo>
                  <a:lnTo>
                    <a:pt x="22124" y="370049"/>
                  </a:lnTo>
                  <a:close/>
                </a:path>
              </a:pathLst>
            </a:custGeom>
            <a:ln w="28574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2959194" y="793785"/>
              <a:ext cx="2900045" cy="1454785"/>
            </a:xfrm>
            <a:custGeom>
              <a:avLst/>
              <a:gdLst/>
              <a:ahLst/>
              <a:cxnLst/>
              <a:rect l="l" t="t" r="r" b="b"/>
              <a:pathLst>
                <a:path w="2900045" h="1454785">
                  <a:moveTo>
                    <a:pt x="2898894" y="374549"/>
                  </a:moveTo>
                  <a:lnTo>
                    <a:pt x="2898894" y="914333"/>
                  </a:lnTo>
                  <a:lnTo>
                    <a:pt x="2899494" y="914333"/>
                  </a:lnTo>
                  <a:lnTo>
                    <a:pt x="2899494" y="1454247"/>
                  </a:lnTo>
                </a:path>
                <a:path w="2900045" h="1454785">
                  <a:moveTo>
                    <a:pt x="2348395" y="0"/>
                  </a:moveTo>
                  <a:lnTo>
                    <a:pt x="1383597" y="0"/>
                  </a:lnTo>
                  <a:lnTo>
                    <a:pt x="1383597" y="825298"/>
                  </a:lnTo>
                </a:path>
                <a:path w="2900045" h="1454785">
                  <a:moveTo>
                    <a:pt x="2348395" y="0"/>
                  </a:moveTo>
                  <a:lnTo>
                    <a:pt x="0" y="0"/>
                  </a:lnTo>
                  <a:lnTo>
                    <a:pt x="0" y="81599"/>
                  </a:lnTo>
                </a:path>
              </a:pathLst>
            </a:custGeom>
            <a:ln w="19049">
              <a:solidFill>
                <a:srgbClr val="BCC1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2216245" y="801673"/>
              <a:ext cx="6637020" cy="3686175"/>
            </a:xfrm>
            <a:custGeom>
              <a:avLst/>
              <a:gdLst/>
              <a:ahLst/>
              <a:cxnLst/>
              <a:rect l="l" t="t" r="r" b="b"/>
              <a:pathLst>
                <a:path w="6637020" h="3686175">
                  <a:moveTo>
                    <a:pt x="0" y="0"/>
                  </a:moveTo>
                  <a:lnTo>
                    <a:pt x="1443897" y="0"/>
                  </a:lnTo>
                  <a:lnTo>
                    <a:pt x="1443897" y="645598"/>
                  </a:lnTo>
                  <a:lnTo>
                    <a:pt x="0" y="645598"/>
                  </a:lnTo>
                  <a:lnTo>
                    <a:pt x="0" y="0"/>
                  </a:lnTo>
                  <a:close/>
                </a:path>
                <a:path w="6637020" h="3686175">
                  <a:moveTo>
                    <a:pt x="55799" y="530023"/>
                  </a:moveTo>
                  <a:lnTo>
                    <a:pt x="1766996" y="530023"/>
                  </a:lnTo>
                  <a:lnTo>
                    <a:pt x="1766996" y="1507121"/>
                  </a:lnTo>
                  <a:lnTo>
                    <a:pt x="55799" y="1507121"/>
                  </a:lnTo>
                  <a:lnTo>
                    <a:pt x="55799" y="530023"/>
                  </a:lnTo>
                  <a:close/>
                </a:path>
                <a:path w="6637020" h="3686175">
                  <a:moveTo>
                    <a:pt x="1571696" y="858298"/>
                  </a:moveTo>
                  <a:lnTo>
                    <a:pt x="2749194" y="858298"/>
                  </a:lnTo>
                  <a:lnTo>
                    <a:pt x="2749194" y="1378797"/>
                  </a:lnTo>
                  <a:lnTo>
                    <a:pt x="1571696" y="1378797"/>
                  </a:lnTo>
                  <a:lnTo>
                    <a:pt x="1571696" y="858298"/>
                  </a:lnTo>
                  <a:close/>
                </a:path>
                <a:path w="6637020" h="3686175">
                  <a:moveTo>
                    <a:pt x="1575446" y="1273972"/>
                  </a:moveTo>
                  <a:lnTo>
                    <a:pt x="3205643" y="1273972"/>
                  </a:lnTo>
                  <a:lnTo>
                    <a:pt x="3205643" y="2213570"/>
                  </a:lnTo>
                  <a:lnTo>
                    <a:pt x="1575446" y="2213570"/>
                  </a:lnTo>
                  <a:lnTo>
                    <a:pt x="1575446" y="1273972"/>
                  </a:lnTo>
                  <a:close/>
                </a:path>
                <a:path w="6637020" h="3686175">
                  <a:moveTo>
                    <a:pt x="3012443" y="1410322"/>
                  </a:moveTo>
                  <a:lnTo>
                    <a:pt x="4345341" y="1410322"/>
                  </a:lnTo>
                  <a:lnTo>
                    <a:pt x="4345341" y="2093720"/>
                  </a:lnTo>
                  <a:lnTo>
                    <a:pt x="3012443" y="2093720"/>
                  </a:lnTo>
                  <a:lnTo>
                    <a:pt x="3012443" y="1410322"/>
                  </a:lnTo>
                  <a:close/>
                </a:path>
                <a:path w="6637020" h="3686175">
                  <a:moveTo>
                    <a:pt x="3012443" y="2093720"/>
                  </a:moveTo>
                  <a:lnTo>
                    <a:pt x="4868840" y="2093720"/>
                  </a:lnTo>
                  <a:lnTo>
                    <a:pt x="4868840" y="2897119"/>
                  </a:lnTo>
                  <a:lnTo>
                    <a:pt x="3012443" y="2897119"/>
                  </a:lnTo>
                  <a:lnTo>
                    <a:pt x="3012443" y="2093720"/>
                  </a:lnTo>
                  <a:close/>
                </a:path>
                <a:path w="6637020" h="3686175">
                  <a:moveTo>
                    <a:pt x="4541265" y="2408820"/>
                  </a:moveTo>
                  <a:lnTo>
                    <a:pt x="5718763" y="2408820"/>
                  </a:lnTo>
                  <a:lnTo>
                    <a:pt x="5718763" y="2929319"/>
                  </a:lnTo>
                  <a:lnTo>
                    <a:pt x="4541265" y="2929319"/>
                  </a:lnTo>
                  <a:lnTo>
                    <a:pt x="4541265" y="2408820"/>
                  </a:lnTo>
                  <a:close/>
                </a:path>
                <a:path w="6637020" h="3686175">
                  <a:moveTo>
                    <a:pt x="4642640" y="2882244"/>
                  </a:moveTo>
                  <a:lnTo>
                    <a:pt x="6636436" y="2882244"/>
                  </a:lnTo>
                  <a:lnTo>
                    <a:pt x="6636436" y="3685642"/>
                  </a:lnTo>
                  <a:lnTo>
                    <a:pt x="4642640" y="3685642"/>
                  </a:lnTo>
                  <a:lnTo>
                    <a:pt x="4642640" y="2882244"/>
                  </a:lnTo>
                  <a:close/>
                </a:path>
              </a:pathLst>
            </a:custGeom>
            <a:ln w="28574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4835" y="1285488"/>
            <a:ext cx="354965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35">
                <a:latin typeface="Lato"/>
                <a:cs typeface="Lato"/>
              </a:rPr>
              <a:t>MLOps</a:t>
            </a:r>
            <a:r>
              <a:rPr dirty="0" sz="3000" spc="-250">
                <a:latin typeface="Lato"/>
                <a:cs typeface="Lato"/>
              </a:rPr>
              <a:t> </a:t>
            </a:r>
            <a:r>
              <a:rPr dirty="0" sz="3000" spc="-10">
                <a:latin typeface="Lato"/>
                <a:cs typeface="Lato"/>
              </a:rPr>
              <a:t>Methodology</a:t>
            </a:r>
            <a:endParaRPr sz="30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16642" y="3346570"/>
            <a:ext cx="553656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9865" marR="5080" indent="-1778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latin typeface="Lato"/>
                <a:cs typeface="Lato"/>
              </a:rPr>
              <a:t>Developing components</a:t>
            </a:r>
            <a:r>
              <a:rPr dirty="0" sz="3600" spc="-505">
                <a:latin typeface="Lato"/>
                <a:cs typeface="Lato"/>
              </a:rPr>
              <a:t> </a:t>
            </a:r>
            <a:r>
              <a:rPr dirty="0" sz="3600" spc="15">
                <a:latin typeface="Lato"/>
                <a:cs typeface="Lato"/>
              </a:rPr>
              <a:t>for  </a:t>
            </a:r>
            <a:r>
              <a:rPr dirty="0" sz="3600" spc="10">
                <a:latin typeface="Lato"/>
                <a:cs typeface="Lato"/>
              </a:rPr>
              <a:t>an </a:t>
            </a:r>
            <a:r>
              <a:rPr dirty="0" sz="3600" spc="15">
                <a:latin typeface="Lato"/>
                <a:cs typeface="Lato"/>
              </a:rPr>
              <a:t>orchestrated</a:t>
            </a:r>
            <a:r>
              <a:rPr dirty="0" sz="3600" spc="-475">
                <a:latin typeface="Lato"/>
                <a:cs typeface="Lato"/>
              </a:rPr>
              <a:t> </a:t>
            </a:r>
            <a:r>
              <a:rPr dirty="0" sz="3600" spc="-5">
                <a:latin typeface="Lato"/>
                <a:cs typeface="Lato"/>
              </a:rPr>
              <a:t>workﬂow</a:t>
            </a:r>
            <a:endParaRPr sz="36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499" y="711300"/>
            <a:ext cx="7528559" cy="3100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0">
                <a:latin typeface="Lato"/>
                <a:cs typeface="Lato"/>
              </a:rPr>
              <a:t>Pre-built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standard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components,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3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styles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25">
                <a:latin typeface="Lato"/>
                <a:cs typeface="Lato"/>
              </a:rPr>
              <a:t>of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custom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components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Lato"/>
                <a:cs typeface="Lato"/>
              </a:rPr>
              <a:t>Components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can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also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be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containerized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5">
                <a:latin typeface="Lato"/>
                <a:cs typeface="Lato"/>
              </a:rPr>
              <a:t>Examples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5">
                <a:latin typeface="Lato"/>
                <a:cs typeface="Lato"/>
              </a:rPr>
              <a:t>of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things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0">
                <a:latin typeface="Lato"/>
                <a:cs typeface="Lato"/>
              </a:rPr>
              <a:t>you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can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5">
                <a:latin typeface="Lato"/>
                <a:cs typeface="Lato"/>
              </a:rPr>
              <a:t>do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with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TFX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components:</a:t>
            </a:r>
            <a:endParaRPr sz="1800">
              <a:latin typeface="Lato"/>
              <a:cs typeface="Lato"/>
            </a:endParaRPr>
          </a:p>
          <a:p>
            <a:pPr lvl="1" marL="836294" indent="-351790">
              <a:lnSpc>
                <a:spcPct val="100000"/>
              </a:lnSpc>
              <a:spcBef>
                <a:spcPts val="133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dirty="0" sz="1600" spc="10">
                <a:latin typeface="Lato"/>
                <a:cs typeface="Lato"/>
              </a:rPr>
              <a:t>Data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augmentation,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upsampling,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20">
                <a:latin typeface="Lato"/>
                <a:cs typeface="Lato"/>
              </a:rPr>
              <a:t>or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downsampling</a:t>
            </a:r>
            <a:endParaRPr sz="1600">
              <a:latin typeface="Lato"/>
              <a:cs typeface="Lato"/>
            </a:endParaRPr>
          </a:p>
          <a:p>
            <a:pPr lvl="1" marL="836294" marR="941069" indent="-351790">
              <a:lnSpc>
                <a:spcPct val="114999"/>
              </a:lnSpc>
              <a:spcBef>
                <a:spcPts val="100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dirty="0" sz="1600">
                <a:latin typeface="Lato"/>
                <a:cs typeface="Lato"/>
              </a:rPr>
              <a:t>Anomaly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detection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based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15">
                <a:latin typeface="Lato"/>
                <a:cs typeface="Lato"/>
              </a:rPr>
              <a:t>on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conﬁdence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intervals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20">
                <a:latin typeface="Lato"/>
                <a:cs typeface="Lato"/>
              </a:rPr>
              <a:t>or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autoencoder  </a:t>
            </a:r>
            <a:r>
              <a:rPr dirty="0" sz="1600" spc="5">
                <a:latin typeface="Lato"/>
                <a:cs typeface="Lato"/>
              </a:rPr>
              <a:t>reproduction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30">
                <a:latin typeface="Lato"/>
                <a:cs typeface="Lato"/>
              </a:rPr>
              <a:t>error</a:t>
            </a:r>
            <a:endParaRPr sz="1600">
              <a:latin typeface="Lato"/>
              <a:cs typeface="Lato"/>
            </a:endParaRPr>
          </a:p>
          <a:p>
            <a:pPr lvl="1" marL="836294" indent="-351790">
              <a:lnSpc>
                <a:spcPct val="100000"/>
              </a:lnSpc>
              <a:spcBef>
                <a:spcPts val="128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dirty="0" sz="1600" spc="5">
                <a:latin typeface="Lato"/>
                <a:cs typeface="Lato"/>
              </a:rPr>
              <a:t>Interfacing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with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external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systems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like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help</a:t>
            </a:r>
            <a:r>
              <a:rPr dirty="0" sz="1600" spc="-9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desks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for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alerting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and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monitoring</a:t>
            </a:r>
            <a:endParaRPr sz="1600">
              <a:latin typeface="Lato"/>
              <a:cs typeface="Lato"/>
            </a:endParaRPr>
          </a:p>
          <a:p>
            <a:pPr lvl="1" marL="836294" indent="-351790">
              <a:lnSpc>
                <a:spcPct val="100000"/>
              </a:lnSpc>
              <a:spcBef>
                <a:spcPts val="129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dirty="0" sz="1600" spc="-40">
                <a:latin typeface="Lato"/>
                <a:cs typeface="Lato"/>
              </a:rPr>
              <a:t>… </a:t>
            </a:r>
            <a:r>
              <a:rPr dirty="0" sz="1600">
                <a:latin typeface="Lato"/>
                <a:cs typeface="Lato"/>
              </a:rPr>
              <a:t>and</a:t>
            </a:r>
            <a:r>
              <a:rPr dirty="0" sz="1600" spc="-175">
                <a:latin typeface="Lato"/>
                <a:cs typeface="Lato"/>
              </a:rPr>
              <a:t> </a:t>
            </a:r>
            <a:r>
              <a:rPr dirty="0" sz="1600" spc="30">
                <a:latin typeface="Lato"/>
                <a:cs typeface="Lato"/>
              </a:rPr>
              <a:t>more!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6974" y="100750"/>
            <a:ext cx="5774055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15"/>
              <a:t>Orchestrate</a:t>
            </a:r>
            <a:r>
              <a:rPr dirty="0" sz="2500" spc="-170"/>
              <a:t> </a:t>
            </a:r>
            <a:r>
              <a:rPr dirty="0" sz="2500" spc="5"/>
              <a:t>your</a:t>
            </a:r>
            <a:r>
              <a:rPr dirty="0" sz="2500" spc="-165"/>
              <a:t> </a:t>
            </a:r>
            <a:r>
              <a:rPr dirty="0" sz="2500" spc="-10"/>
              <a:t>ML</a:t>
            </a:r>
            <a:r>
              <a:rPr dirty="0" sz="2500" spc="-165"/>
              <a:t> </a:t>
            </a:r>
            <a:r>
              <a:rPr dirty="0" sz="2500" spc="-5"/>
              <a:t>workﬂows</a:t>
            </a:r>
            <a:r>
              <a:rPr dirty="0" sz="2500" spc="-165"/>
              <a:t> </a:t>
            </a:r>
            <a:r>
              <a:rPr dirty="0" sz="2500" spc="5"/>
              <a:t>with</a:t>
            </a:r>
            <a:r>
              <a:rPr dirty="0" sz="2500" spc="-165"/>
              <a:t> </a:t>
            </a:r>
            <a:r>
              <a:rPr dirty="0" sz="2500" spc="-5"/>
              <a:t>TFX</a:t>
            </a:r>
            <a:endParaRPr sz="2500"/>
          </a:p>
        </p:txBody>
      </p:sp>
      <p:sp>
        <p:nvSpPr>
          <p:cNvPr id="4" name="object 4"/>
          <p:cNvSpPr/>
          <p:nvPr/>
        </p:nvSpPr>
        <p:spPr>
          <a:xfrm>
            <a:off x="6214028" y="1310422"/>
            <a:ext cx="2395913" cy="954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667740"/>
            <a:ext cx="9144000" cy="477520"/>
            <a:chOff x="0" y="4667740"/>
            <a:chExt cx="9144000" cy="477520"/>
          </a:xfrm>
        </p:grpSpPr>
        <p:sp>
          <p:nvSpPr>
            <p:cNvPr id="3" name="object 3"/>
            <p:cNvSpPr/>
            <p:nvPr/>
          </p:nvSpPr>
          <p:spPr>
            <a:xfrm>
              <a:off x="0" y="4667740"/>
              <a:ext cx="9144000" cy="477520"/>
            </a:xfrm>
            <a:custGeom>
              <a:avLst/>
              <a:gdLst/>
              <a:ahLst/>
              <a:cxnLst/>
              <a:rect l="l" t="t" r="r" b="b"/>
              <a:pathLst>
                <a:path w="9144000" h="477520">
                  <a:moveTo>
                    <a:pt x="9143981" y="476999"/>
                  </a:moveTo>
                  <a:lnTo>
                    <a:pt x="0" y="476999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476999"/>
                  </a:lnTo>
                  <a:close/>
                </a:path>
              </a:pathLst>
            </a:custGeom>
            <a:solidFill>
              <a:srgbClr val="933B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6199" y="4667773"/>
              <a:ext cx="2057398" cy="4757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4" y="352847"/>
            <a:ext cx="141478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15"/>
              <a:t>Hello</a:t>
            </a:r>
            <a:r>
              <a:rPr dirty="0" sz="2500" spc="-220"/>
              <a:t> </a:t>
            </a:r>
            <a:r>
              <a:rPr dirty="0" sz="2500" spc="5"/>
              <a:t>TFX</a:t>
            </a:r>
            <a:endParaRPr sz="2500"/>
          </a:p>
        </p:txBody>
      </p:sp>
      <p:sp>
        <p:nvSpPr>
          <p:cNvPr id="6" name="object 6"/>
          <p:cNvSpPr/>
          <p:nvPr/>
        </p:nvSpPr>
        <p:spPr>
          <a:xfrm>
            <a:off x="221726" y="1017722"/>
            <a:ext cx="8700528" cy="3466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9974" y="1180058"/>
            <a:ext cx="6891655" cy="2306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Lato"/>
                <a:cs typeface="Lato"/>
              </a:rPr>
              <a:t>Component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Speciﬁcation</a:t>
            </a:r>
            <a:endParaRPr sz="1600">
              <a:latin typeface="Lato"/>
              <a:cs typeface="Lato"/>
            </a:endParaRPr>
          </a:p>
          <a:p>
            <a:pPr marL="12700" marR="2588260" indent="105410">
              <a:lnSpc>
                <a:spcPct val="1671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600" spc="-5">
                <a:latin typeface="Lato"/>
                <a:cs typeface="Lato"/>
              </a:rPr>
              <a:t>The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component's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input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and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output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contract  Executor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Class</a:t>
            </a:r>
            <a:endParaRPr sz="1600">
              <a:latin typeface="Lato"/>
              <a:cs typeface="Lato"/>
            </a:endParaRPr>
          </a:p>
          <a:p>
            <a:pPr marL="12700" marR="2268220" indent="105410">
              <a:lnSpc>
                <a:spcPct val="1671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600" spc="5">
                <a:latin typeface="Lato"/>
                <a:cs typeface="Lato"/>
              </a:rPr>
              <a:t>Implementation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20">
                <a:latin typeface="Lato"/>
                <a:cs typeface="Lato"/>
              </a:rPr>
              <a:t>of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the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component’s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processing  </a:t>
            </a:r>
            <a:r>
              <a:rPr dirty="0" sz="1600" spc="-5">
                <a:latin typeface="Lato"/>
                <a:cs typeface="Lato"/>
              </a:rPr>
              <a:t>Component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Class</a:t>
            </a:r>
            <a:endParaRPr sz="1600">
              <a:latin typeface="Lato"/>
              <a:cs typeface="Lato"/>
            </a:endParaRPr>
          </a:p>
          <a:p>
            <a:pPr marL="469900" indent="-351790">
              <a:lnSpc>
                <a:spcPct val="100000"/>
              </a:lnSpc>
              <a:spcBef>
                <a:spcPts val="128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600">
                <a:latin typeface="Lato"/>
                <a:cs typeface="Lato"/>
              </a:rPr>
              <a:t>Combines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the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speciﬁcation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with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the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executor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to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create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a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TFX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component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6974" y="100750"/>
            <a:ext cx="4197350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/>
              <a:t>Anatomy</a:t>
            </a:r>
            <a:r>
              <a:rPr dirty="0" sz="2500" spc="-175"/>
              <a:t> </a:t>
            </a:r>
            <a:r>
              <a:rPr dirty="0" sz="2500" spc="-35"/>
              <a:t>of</a:t>
            </a:r>
            <a:r>
              <a:rPr dirty="0" sz="2500" spc="-170"/>
              <a:t> </a:t>
            </a:r>
            <a:r>
              <a:rPr dirty="0" sz="2500" spc="25"/>
              <a:t>a</a:t>
            </a:r>
            <a:r>
              <a:rPr dirty="0" sz="2500" spc="-170"/>
              <a:t> </a:t>
            </a:r>
            <a:r>
              <a:rPr dirty="0" sz="2500" spc="-5"/>
              <a:t>TFX</a:t>
            </a:r>
            <a:r>
              <a:rPr dirty="0" sz="2500" spc="-175"/>
              <a:t> </a:t>
            </a:r>
            <a:r>
              <a:rPr dirty="0" sz="2500" spc="-5"/>
              <a:t>Component</a:t>
            </a:r>
            <a:endParaRPr sz="25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974" y="100750"/>
            <a:ext cx="3880485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/>
              <a:t>TFX</a:t>
            </a:r>
            <a:r>
              <a:rPr dirty="0" sz="2500" spc="-185"/>
              <a:t> </a:t>
            </a:r>
            <a:r>
              <a:rPr dirty="0" sz="2500" spc="-10"/>
              <a:t>components</a:t>
            </a:r>
            <a:r>
              <a:rPr dirty="0" sz="2500" spc="-185"/>
              <a:t> </a:t>
            </a:r>
            <a:r>
              <a:rPr dirty="0" sz="2500" spc="30"/>
              <a:t>at</a:t>
            </a:r>
            <a:r>
              <a:rPr dirty="0" sz="2500" spc="-180"/>
              <a:t> </a:t>
            </a:r>
            <a:r>
              <a:rPr dirty="0" sz="2500" spc="20"/>
              <a:t>runtime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3996221" y="1062649"/>
            <a:ext cx="4204970" cy="2453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40" b="1">
                <a:latin typeface="Lato"/>
                <a:cs typeface="Lato"/>
              </a:rPr>
              <a:t>Types </a:t>
            </a:r>
            <a:r>
              <a:rPr dirty="0" sz="1700" spc="-15" b="1">
                <a:latin typeface="Lato"/>
                <a:cs typeface="Lato"/>
              </a:rPr>
              <a:t>of </a:t>
            </a:r>
            <a:r>
              <a:rPr dirty="0" sz="1700" b="1">
                <a:latin typeface="Lato"/>
                <a:cs typeface="Lato"/>
              </a:rPr>
              <a:t>custom</a:t>
            </a:r>
            <a:r>
              <a:rPr dirty="0" sz="1700" spc="-215" b="1">
                <a:latin typeface="Lato"/>
                <a:cs typeface="Lato"/>
              </a:rPr>
              <a:t> </a:t>
            </a:r>
            <a:r>
              <a:rPr dirty="0" sz="1700" b="1">
                <a:latin typeface="Lato"/>
                <a:cs typeface="Lato"/>
              </a:rPr>
              <a:t>components</a:t>
            </a:r>
            <a:endParaRPr sz="1700">
              <a:latin typeface="Lato"/>
              <a:cs typeface="Lato"/>
            </a:endParaRPr>
          </a:p>
          <a:p>
            <a:pPr marL="469265" marR="125095" indent="-35941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700">
                <a:latin typeface="Lato"/>
                <a:cs typeface="Lato"/>
              </a:rPr>
              <a:t>Fully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custom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components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combine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the  speciﬁcation with the</a:t>
            </a:r>
            <a:r>
              <a:rPr dirty="0" sz="1700" spc="-335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executor</a:t>
            </a:r>
            <a:endParaRPr sz="1700">
              <a:latin typeface="Lato"/>
              <a:cs typeface="Lato"/>
            </a:endParaRPr>
          </a:p>
          <a:p>
            <a:pPr marL="469265" marR="5080" indent="-35941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700">
                <a:latin typeface="Lato"/>
                <a:cs typeface="Lato"/>
              </a:rPr>
              <a:t>Python</a:t>
            </a:r>
            <a:r>
              <a:rPr dirty="0" sz="1700" spc="-34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function-based </a:t>
            </a:r>
            <a:r>
              <a:rPr dirty="0" sz="1700" spc="-10">
                <a:latin typeface="Lato"/>
                <a:cs typeface="Lato"/>
              </a:rPr>
              <a:t>components </a:t>
            </a:r>
            <a:r>
              <a:rPr dirty="0" sz="1700" spc="-5">
                <a:latin typeface="Lato"/>
                <a:cs typeface="Lato"/>
              </a:rPr>
              <a:t>use  </a:t>
            </a:r>
            <a:r>
              <a:rPr dirty="0" sz="1700" spc="15">
                <a:latin typeface="Lato"/>
                <a:cs typeface="Lato"/>
              </a:rPr>
              <a:t>a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decorator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and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argument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annotations</a:t>
            </a:r>
            <a:endParaRPr sz="1700">
              <a:latin typeface="Lato"/>
              <a:cs typeface="Lato"/>
            </a:endParaRPr>
          </a:p>
          <a:p>
            <a:pPr marL="469265" marR="60325" indent="-35941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700" spc="5">
                <a:latin typeface="Lato"/>
                <a:cs typeface="Lato"/>
              </a:rPr>
              <a:t>Container-based</a:t>
            </a:r>
            <a:r>
              <a:rPr dirty="0" sz="1700" spc="-120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components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wrap</a:t>
            </a:r>
            <a:r>
              <a:rPr dirty="0" sz="1700" spc="-12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the  </a:t>
            </a:r>
            <a:r>
              <a:rPr dirty="0" sz="1700" spc="-10">
                <a:latin typeface="Lato"/>
                <a:cs typeface="Lato"/>
              </a:rPr>
              <a:t>component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inside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15">
                <a:latin typeface="Lato"/>
                <a:cs typeface="Lato"/>
              </a:rPr>
              <a:t>a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Docker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container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91350" y="1211877"/>
            <a:ext cx="2149475" cy="2074545"/>
            <a:chOff x="1191350" y="1211877"/>
            <a:chExt cx="2149475" cy="2074545"/>
          </a:xfrm>
        </p:grpSpPr>
        <p:sp>
          <p:nvSpPr>
            <p:cNvPr id="5" name="object 5"/>
            <p:cNvSpPr/>
            <p:nvPr/>
          </p:nvSpPr>
          <p:spPr>
            <a:xfrm>
              <a:off x="1196112" y="1216640"/>
              <a:ext cx="2139950" cy="2065020"/>
            </a:xfrm>
            <a:custGeom>
              <a:avLst/>
              <a:gdLst/>
              <a:ahLst/>
              <a:cxnLst/>
              <a:rect l="l" t="t" r="r" b="b"/>
              <a:pathLst>
                <a:path w="2139950" h="2065020">
                  <a:moveTo>
                    <a:pt x="2139905" y="2064603"/>
                  </a:moveTo>
                  <a:lnTo>
                    <a:pt x="0" y="2064603"/>
                  </a:lnTo>
                  <a:lnTo>
                    <a:pt x="0" y="0"/>
                  </a:lnTo>
                  <a:lnTo>
                    <a:pt x="2139905" y="0"/>
                  </a:lnTo>
                  <a:lnTo>
                    <a:pt x="2139905" y="2064603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96112" y="1216640"/>
              <a:ext cx="2139950" cy="2065020"/>
            </a:xfrm>
            <a:custGeom>
              <a:avLst/>
              <a:gdLst/>
              <a:ahLst/>
              <a:cxnLst/>
              <a:rect l="l" t="t" r="r" b="b"/>
              <a:pathLst>
                <a:path w="2139950" h="2065020">
                  <a:moveTo>
                    <a:pt x="0" y="0"/>
                  </a:moveTo>
                  <a:lnTo>
                    <a:pt x="2139905" y="0"/>
                  </a:lnTo>
                  <a:lnTo>
                    <a:pt x="2139905" y="2064603"/>
                  </a:lnTo>
                  <a:lnTo>
                    <a:pt x="0" y="206460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BE4C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474399" y="2615907"/>
            <a:ext cx="1583690" cy="389255"/>
          </a:xfrm>
          <a:prstGeom prst="rect">
            <a:avLst/>
          </a:prstGeom>
          <a:solidFill>
            <a:srgbClr val="CCCCCC"/>
          </a:solidFill>
        </p:spPr>
        <p:txBody>
          <a:bodyPr wrap="square" lIns="0" tIns="31750" rIns="0" bIns="0" rtlCol="0" vert="horz">
            <a:spAutoFit/>
          </a:bodyPr>
          <a:lstStyle/>
          <a:p>
            <a:pPr marL="264160">
              <a:lnSpc>
                <a:spcPct val="100000"/>
              </a:lnSpc>
              <a:spcBef>
                <a:spcPts val="250"/>
              </a:spcBef>
            </a:pPr>
            <a:r>
              <a:rPr dirty="0" sz="2000" spc="15">
                <a:latin typeface="Lato"/>
                <a:cs typeface="Lato"/>
              </a:rPr>
              <a:t>Publisher</a:t>
            </a:r>
            <a:endParaRPr sz="20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74399" y="2044408"/>
            <a:ext cx="1583690" cy="3892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1750" rIns="0" bIns="0" rtlCol="0" vert="horz">
            <a:spAutoFit/>
          </a:bodyPr>
          <a:lstStyle/>
          <a:p>
            <a:pPr marL="292100">
              <a:lnSpc>
                <a:spcPct val="100000"/>
              </a:lnSpc>
              <a:spcBef>
                <a:spcPts val="250"/>
              </a:spcBef>
            </a:pPr>
            <a:r>
              <a:rPr dirty="0" sz="2000">
                <a:latin typeface="Lato"/>
                <a:cs typeface="Lato"/>
              </a:rPr>
              <a:t>Executor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17738" y="3370780"/>
            <a:ext cx="3096895" cy="713740"/>
            <a:chOff x="717738" y="3370780"/>
            <a:chExt cx="3096895" cy="713740"/>
          </a:xfrm>
        </p:grpSpPr>
        <p:sp>
          <p:nvSpPr>
            <p:cNvPr id="10" name="object 10"/>
            <p:cNvSpPr/>
            <p:nvPr/>
          </p:nvSpPr>
          <p:spPr>
            <a:xfrm>
              <a:off x="722501" y="3375543"/>
              <a:ext cx="3087370" cy="704215"/>
            </a:xfrm>
            <a:custGeom>
              <a:avLst/>
              <a:gdLst/>
              <a:ahLst/>
              <a:cxnLst/>
              <a:rect l="l" t="t" r="r" b="b"/>
              <a:pathLst>
                <a:path w="3087370" h="704214">
                  <a:moveTo>
                    <a:pt x="1543559" y="703698"/>
                  </a:moveTo>
                  <a:lnTo>
                    <a:pt x="1464128" y="703546"/>
                  </a:lnTo>
                  <a:lnTo>
                    <a:pt x="1385739" y="703093"/>
                  </a:lnTo>
                  <a:lnTo>
                    <a:pt x="1308490" y="702347"/>
                  </a:lnTo>
                  <a:lnTo>
                    <a:pt x="1232478" y="701316"/>
                  </a:lnTo>
                  <a:lnTo>
                    <a:pt x="1157800" y="700006"/>
                  </a:lnTo>
                  <a:lnTo>
                    <a:pt x="1084552" y="698426"/>
                  </a:lnTo>
                  <a:lnTo>
                    <a:pt x="1012832" y="696583"/>
                  </a:lnTo>
                  <a:lnTo>
                    <a:pt x="942736" y="694483"/>
                  </a:lnTo>
                  <a:lnTo>
                    <a:pt x="874363" y="692135"/>
                  </a:lnTo>
                  <a:lnTo>
                    <a:pt x="807807" y="689545"/>
                  </a:lnTo>
                  <a:lnTo>
                    <a:pt x="743168" y="686721"/>
                  </a:lnTo>
                  <a:lnTo>
                    <a:pt x="680541" y="683671"/>
                  </a:lnTo>
                  <a:lnTo>
                    <a:pt x="620023" y="680401"/>
                  </a:lnTo>
                  <a:lnTo>
                    <a:pt x="561712" y="676920"/>
                  </a:lnTo>
                  <a:lnTo>
                    <a:pt x="505705" y="673234"/>
                  </a:lnTo>
                  <a:lnTo>
                    <a:pt x="452098" y="669351"/>
                  </a:lnTo>
                  <a:lnTo>
                    <a:pt x="400989" y="665279"/>
                  </a:lnTo>
                  <a:lnTo>
                    <a:pt x="352474" y="661023"/>
                  </a:lnTo>
                  <a:lnTo>
                    <a:pt x="306650" y="656593"/>
                  </a:lnTo>
                  <a:lnTo>
                    <a:pt x="263615" y="651995"/>
                  </a:lnTo>
                  <a:lnTo>
                    <a:pt x="223466" y="647237"/>
                  </a:lnTo>
                  <a:lnTo>
                    <a:pt x="152211" y="637269"/>
                  </a:lnTo>
                  <a:lnTo>
                    <a:pt x="93662" y="626749"/>
                  </a:lnTo>
                  <a:lnTo>
                    <a:pt x="48595" y="615734"/>
                  </a:lnTo>
                  <a:lnTo>
                    <a:pt x="7969" y="598415"/>
                  </a:lnTo>
                  <a:lnTo>
                    <a:pt x="0" y="586423"/>
                  </a:lnTo>
                  <a:lnTo>
                    <a:pt x="0" y="117299"/>
                  </a:lnTo>
                  <a:lnTo>
                    <a:pt x="31359" y="93662"/>
                  </a:lnTo>
                  <a:lnTo>
                    <a:pt x="69395" y="82421"/>
                  </a:lnTo>
                  <a:lnTo>
                    <a:pt x="121300" y="71644"/>
                  </a:lnTo>
                  <a:lnTo>
                    <a:pt x="186299" y="61391"/>
                  </a:lnTo>
                  <a:lnTo>
                    <a:pt x="263615" y="51719"/>
                  </a:lnTo>
                  <a:lnTo>
                    <a:pt x="306650" y="47120"/>
                  </a:lnTo>
                  <a:lnTo>
                    <a:pt x="352474" y="42689"/>
                  </a:lnTo>
                  <a:lnTo>
                    <a:pt x="400989" y="38433"/>
                  </a:lnTo>
                  <a:lnTo>
                    <a:pt x="452098" y="34359"/>
                  </a:lnTo>
                  <a:lnTo>
                    <a:pt x="505705" y="30475"/>
                  </a:lnTo>
                  <a:lnTo>
                    <a:pt x="561712" y="26788"/>
                  </a:lnTo>
                  <a:lnTo>
                    <a:pt x="620023" y="23305"/>
                  </a:lnTo>
                  <a:lnTo>
                    <a:pt x="680541" y="20035"/>
                  </a:lnTo>
                  <a:lnTo>
                    <a:pt x="743168" y="16983"/>
                  </a:lnTo>
                  <a:lnTo>
                    <a:pt x="807807" y="14159"/>
                  </a:lnTo>
                  <a:lnTo>
                    <a:pt x="874363" y="11568"/>
                  </a:lnTo>
                  <a:lnTo>
                    <a:pt x="942736" y="9219"/>
                  </a:lnTo>
                  <a:lnTo>
                    <a:pt x="1012832" y="7118"/>
                  </a:lnTo>
                  <a:lnTo>
                    <a:pt x="1084552" y="5274"/>
                  </a:lnTo>
                  <a:lnTo>
                    <a:pt x="1157800" y="3693"/>
                  </a:lnTo>
                  <a:lnTo>
                    <a:pt x="1232478" y="2383"/>
                  </a:lnTo>
                  <a:lnTo>
                    <a:pt x="1308490" y="1351"/>
                  </a:lnTo>
                  <a:lnTo>
                    <a:pt x="1385739" y="605"/>
                  </a:lnTo>
                  <a:lnTo>
                    <a:pt x="1464128" y="152"/>
                  </a:lnTo>
                  <a:lnTo>
                    <a:pt x="1543559" y="0"/>
                  </a:lnTo>
                  <a:lnTo>
                    <a:pt x="1622990" y="152"/>
                  </a:lnTo>
                  <a:lnTo>
                    <a:pt x="1701379" y="605"/>
                  </a:lnTo>
                  <a:lnTo>
                    <a:pt x="1778627" y="1351"/>
                  </a:lnTo>
                  <a:lnTo>
                    <a:pt x="1854640" y="2383"/>
                  </a:lnTo>
                  <a:lnTo>
                    <a:pt x="1929318" y="3693"/>
                  </a:lnTo>
                  <a:lnTo>
                    <a:pt x="2002566" y="5274"/>
                  </a:lnTo>
                  <a:lnTo>
                    <a:pt x="2074286" y="7118"/>
                  </a:lnTo>
                  <a:lnTo>
                    <a:pt x="2144381" y="9219"/>
                  </a:lnTo>
                  <a:lnTo>
                    <a:pt x="2212755" y="11568"/>
                  </a:lnTo>
                  <a:lnTo>
                    <a:pt x="2279310" y="14159"/>
                  </a:lnTo>
                  <a:lnTo>
                    <a:pt x="2343949" y="16983"/>
                  </a:lnTo>
                  <a:lnTo>
                    <a:pt x="2406576" y="20035"/>
                  </a:lnTo>
                  <a:lnTo>
                    <a:pt x="2467094" y="23305"/>
                  </a:lnTo>
                  <a:lnTo>
                    <a:pt x="2525405" y="26788"/>
                  </a:lnTo>
                  <a:lnTo>
                    <a:pt x="2581412" y="30475"/>
                  </a:lnTo>
                  <a:lnTo>
                    <a:pt x="2635019" y="34359"/>
                  </a:lnTo>
                  <a:lnTo>
                    <a:pt x="2686128" y="38433"/>
                  </a:lnTo>
                  <a:lnTo>
                    <a:pt x="2734643" y="42689"/>
                  </a:lnTo>
                  <a:lnTo>
                    <a:pt x="2780466" y="47120"/>
                  </a:lnTo>
                  <a:lnTo>
                    <a:pt x="2823501" y="51719"/>
                  </a:lnTo>
                  <a:lnTo>
                    <a:pt x="2863650" y="56479"/>
                  </a:lnTo>
                  <a:lnTo>
                    <a:pt x="2934904" y="66448"/>
                  </a:lnTo>
                  <a:lnTo>
                    <a:pt x="2993453" y="76971"/>
                  </a:lnTo>
                  <a:lnTo>
                    <a:pt x="3038521" y="87987"/>
                  </a:lnTo>
                  <a:lnTo>
                    <a:pt x="3079147" y="105307"/>
                  </a:lnTo>
                  <a:lnTo>
                    <a:pt x="3087116" y="117299"/>
                  </a:lnTo>
                  <a:lnTo>
                    <a:pt x="3087116" y="586423"/>
                  </a:lnTo>
                  <a:lnTo>
                    <a:pt x="3055756" y="610060"/>
                  </a:lnTo>
                  <a:lnTo>
                    <a:pt x="3017721" y="621299"/>
                  </a:lnTo>
                  <a:lnTo>
                    <a:pt x="2965815" y="632074"/>
                  </a:lnTo>
                  <a:lnTo>
                    <a:pt x="2900817" y="642326"/>
                  </a:lnTo>
                  <a:lnTo>
                    <a:pt x="2823501" y="651995"/>
                  </a:lnTo>
                  <a:lnTo>
                    <a:pt x="2780466" y="656593"/>
                  </a:lnTo>
                  <a:lnTo>
                    <a:pt x="2734643" y="661023"/>
                  </a:lnTo>
                  <a:lnTo>
                    <a:pt x="2686128" y="665279"/>
                  </a:lnTo>
                  <a:lnTo>
                    <a:pt x="2635019" y="669351"/>
                  </a:lnTo>
                  <a:lnTo>
                    <a:pt x="2581412" y="673234"/>
                  </a:lnTo>
                  <a:lnTo>
                    <a:pt x="2525405" y="676920"/>
                  </a:lnTo>
                  <a:lnTo>
                    <a:pt x="2467094" y="680401"/>
                  </a:lnTo>
                  <a:lnTo>
                    <a:pt x="2406576" y="683671"/>
                  </a:lnTo>
                  <a:lnTo>
                    <a:pt x="2343949" y="686721"/>
                  </a:lnTo>
                  <a:lnTo>
                    <a:pt x="2279310" y="689545"/>
                  </a:lnTo>
                  <a:lnTo>
                    <a:pt x="2212755" y="692135"/>
                  </a:lnTo>
                  <a:lnTo>
                    <a:pt x="2144381" y="694483"/>
                  </a:lnTo>
                  <a:lnTo>
                    <a:pt x="2074286" y="696583"/>
                  </a:lnTo>
                  <a:lnTo>
                    <a:pt x="2002566" y="698426"/>
                  </a:lnTo>
                  <a:lnTo>
                    <a:pt x="1929318" y="700006"/>
                  </a:lnTo>
                  <a:lnTo>
                    <a:pt x="1854640" y="701316"/>
                  </a:lnTo>
                  <a:lnTo>
                    <a:pt x="1778627" y="702347"/>
                  </a:lnTo>
                  <a:lnTo>
                    <a:pt x="1701379" y="703093"/>
                  </a:lnTo>
                  <a:lnTo>
                    <a:pt x="1622990" y="703546"/>
                  </a:lnTo>
                  <a:lnTo>
                    <a:pt x="1543559" y="70369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22501" y="3375543"/>
              <a:ext cx="3087370" cy="704215"/>
            </a:xfrm>
            <a:custGeom>
              <a:avLst/>
              <a:gdLst/>
              <a:ahLst/>
              <a:cxnLst/>
              <a:rect l="l" t="t" r="r" b="b"/>
              <a:pathLst>
                <a:path w="3087370" h="704214">
                  <a:moveTo>
                    <a:pt x="3087116" y="117299"/>
                  </a:moveTo>
                  <a:lnTo>
                    <a:pt x="3085107" y="123335"/>
                  </a:lnTo>
                  <a:lnTo>
                    <a:pt x="3079147" y="129291"/>
                  </a:lnTo>
                  <a:lnTo>
                    <a:pt x="3038521" y="146610"/>
                  </a:lnTo>
                  <a:lnTo>
                    <a:pt x="2993453" y="157625"/>
                  </a:lnTo>
                  <a:lnTo>
                    <a:pt x="2934904" y="168145"/>
                  </a:lnTo>
                  <a:lnTo>
                    <a:pt x="2863650" y="178113"/>
                  </a:lnTo>
                  <a:lnTo>
                    <a:pt x="2823501" y="182871"/>
                  </a:lnTo>
                  <a:lnTo>
                    <a:pt x="2780466" y="187469"/>
                  </a:lnTo>
                  <a:lnTo>
                    <a:pt x="2734643" y="191899"/>
                  </a:lnTo>
                  <a:lnTo>
                    <a:pt x="2686128" y="196154"/>
                  </a:lnTo>
                  <a:lnTo>
                    <a:pt x="2635019" y="200227"/>
                  </a:lnTo>
                  <a:lnTo>
                    <a:pt x="2581412" y="204110"/>
                  </a:lnTo>
                  <a:lnTo>
                    <a:pt x="2525405" y="207796"/>
                  </a:lnTo>
                  <a:lnTo>
                    <a:pt x="2467094" y="211277"/>
                  </a:lnTo>
                  <a:lnTo>
                    <a:pt x="2406576" y="214547"/>
                  </a:lnTo>
                  <a:lnTo>
                    <a:pt x="2343949" y="217597"/>
                  </a:lnTo>
                  <a:lnTo>
                    <a:pt x="2279310" y="220421"/>
                  </a:lnTo>
                  <a:lnTo>
                    <a:pt x="2212755" y="223010"/>
                  </a:lnTo>
                  <a:lnTo>
                    <a:pt x="2144381" y="225359"/>
                  </a:lnTo>
                  <a:lnTo>
                    <a:pt x="2074286" y="227458"/>
                  </a:lnTo>
                  <a:lnTo>
                    <a:pt x="2002566" y="229302"/>
                  </a:lnTo>
                  <a:lnTo>
                    <a:pt x="1929318" y="230882"/>
                  </a:lnTo>
                  <a:lnTo>
                    <a:pt x="1854640" y="232192"/>
                  </a:lnTo>
                  <a:lnTo>
                    <a:pt x="1778627" y="233223"/>
                  </a:lnTo>
                  <a:lnTo>
                    <a:pt x="1701379" y="233969"/>
                  </a:lnTo>
                  <a:lnTo>
                    <a:pt x="1622990" y="234421"/>
                  </a:lnTo>
                  <a:lnTo>
                    <a:pt x="1543559" y="234574"/>
                  </a:lnTo>
                  <a:lnTo>
                    <a:pt x="1464128" y="234421"/>
                  </a:lnTo>
                  <a:lnTo>
                    <a:pt x="1385739" y="233969"/>
                  </a:lnTo>
                  <a:lnTo>
                    <a:pt x="1308490" y="233223"/>
                  </a:lnTo>
                  <a:lnTo>
                    <a:pt x="1232478" y="232192"/>
                  </a:lnTo>
                  <a:lnTo>
                    <a:pt x="1157800" y="230882"/>
                  </a:lnTo>
                  <a:lnTo>
                    <a:pt x="1084552" y="229302"/>
                  </a:lnTo>
                  <a:lnTo>
                    <a:pt x="1012832" y="227458"/>
                  </a:lnTo>
                  <a:lnTo>
                    <a:pt x="942736" y="225359"/>
                  </a:lnTo>
                  <a:lnTo>
                    <a:pt x="874363" y="223010"/>
                  </a:lnTo>
                  <a:lnTo>
                    <a:pt x="807807" y="220421"/>
                  </a:lnTo>
                  <a:lnTo>
                    <a:pt x="743168" y="217597"/>
                  </a:lnTo>
                  <a:lnTo>
                    <a:pt x="680541" y="214547"/>
                  </a:lnTo>
                  <a:lnTo>
                    <a:pt x="620023" y="211277"/>
                  </a:lnTo>
                  <a:lnTo>
                    <a:pt x="561712" y="207796"/>
                  </a:lnTo>
                  <a:lnTo>
                    <a:pt x="505705" y="204110"/>
                  </a:lnTo>
                  <a:lnTo>
                    <a:pt x="452098" y="200227"/>
                  </a:lnTo>
                  <a:lnTo>
                    <a:pt x="400989" y="196154"/>
                  </a:lnTo>
                  <a:lnTo>
                    <a:pt x="352474" y="191899"/>
                  </a:lnTo>
                  <a:lnTo>
                    <a:pt x="306650" y="187469"/>
                  </a:lnTo>
                  <a:lnTo>
                    <a:pt x="263615" y="182871"/>
                  </a:lnTo>
                  <a:lnTo>
                    <a:pt x="223466" y="178113"/>
                  </a:lnTo>
                  <a:lnTo>
                    <a:pt x="152211" y="168145"/>
                  </a:lnTo>
                  <a:lnTo>
                    <a:pt x="93662" y="157625"/>
                  </a:lnTo>
                  <a:lnTo>
                    <a:pt x="48595" y="146610"/>
                  </a:lnTo>
                  <a:lnTo>
                    <a:pt x="7969" y="129291"/>
                  </a:lnTo>
                  <a:lnTo>
                    <a:pt x="2008" y="123335"/>
                  </a:lnTo>
                  <a:lnTo>
                    <a:pt x="0" y="117299"/>
                  </a:lnTo>
                </a:path>
                <a:path w="3087370" h="704214">
                  <a:moveTo>
                    <a:pt x="0" y="117299"/>
                  </a:moveTo>
                  <a:lnTo>
                    <a:pt x="2008" y="111264"/>
                  </a:lnTo>
                  <a:lnTo>
                    <a:pt x="7969" y="105307"/>
                  </a:lnTo>
                  <a:lnTo>
                    <a:pt x="48595" y="87987"/>
                  </a:lnTo>
                  <a:lnTo>
                    <a:pt x="93662" y="76971"/>
                  </a:lnTo>
                  <a:lnTo>
                    <a:pt x="152211" y="66448"/>
                  </a:lnTo>
                  <a:lnTo>
                    <a:pt x="223466" y="56479"/>
                  </a:lnTo>
                  <a:lnTo>
                    <a:pt x="263615" y="51719"/>
                  </a:lnTo>
                  <a:lnTo>
                    <a:pt x="306650" y="47120"/>
                  </a:lnTo>
                  <a:lnTo>
                    <a:pt x="352474" y="42689"/>
                  </a:lnTo>
                  <a:lnTo>
                    <a:pt x="400989" y="38433"/>
                  </a:lnTo>
                  <a:lnTo>
                    <a:pt x="452098" y="34359"/>
                  </a:lnTo>
                  <a:lnTo>
                    <a:pt x="505705" y="30475"/>
                  </a:lnTo>
                  <a:lnTo>
                    <a:pt x="561712" y="26788"/>
                  </a:lnTo>
                  <a:lnTo>
                    <a:pt x="620023" y="23305"/>
                  </a:lnTo>
                  <a:lnTo>
                    <a:pt x="680541" y="20035"/>
                  </a:lnTo>
                  <a:lnTo>
                    <a:pt x="743168" y="16983"/>
                  </a:lnTo>
                  <a:lnTo>
                    <a:pt x="807807" y="14159"/>
                  </a:lnTo>
                  <a:lnTo>
                    <a:pt x="874363" y="11568"/>
                  </a:lnTo>
                  <a:lnTo>
                    <a:pt x="942736" y="9219"/>
                  </a:lnTo>
                  <a:lnTo>
                    <a:pt x="1012832" y="7118"/>
                  </a:lnTo>
                  <a:lnTo>
                    <a:pt x="1084552" y="5274"/>
                  </a:lnTo>
                  <a:lnTo>
                    <a:pt x="1157800" y="3693"/>
                  </a:lnTo>
                  <a:lnTo>
                    <a:pt x="1232478" y="2383"/>
                  </a:lnTo>
                  <a:lnTo>
                    <a:pt x="1308490" y="1351"/>
                  </a:lnTo>
                  <a:lnTo>
                    <a:pt x="1385739" y="605"/>
                  </a:lnTo>
                  <a:lnTo>
                    <a:pt x="1464128" y="152"/>
                  </a:lnTo>
                  <a:lnTo>
                    <a:pt x="1543559" y="0"/>
                  </a:lnTo>
                  <a:lnTo>
                    <a:pt x="1622990" y="152"/>
                  </a:lnTo>
                  <a:lnTo>
                    <a:pt x="1701379" y="605"/>
                  </a:lnTo>
                  <a:lnTo>
                    <a:pt x="1778627" y="1351"/>
                  </a:lnTo>
                  <a:lnTo>
                    <a:pt x="1854640" y="2383"/>
                  </a:lnTo>
                  <a:lnTo>
                    <a:pt x="1929318" y="3693"/>
                  </a:lnTo>
                  <a:lnTo>
                    <a:pt x="2002566" y="5274"/>
                  </a:lnTo>
                  <a:lnTo>
                    <a:pt x="2074286" y="7118"/>
                  </a:lnTo>
                  <a:lnTo>
                    <a:pt x="2144381" y="9219"/>
                  </a:lnTo>
                  <a:lnTo>
                    <a:pt x="2212755" y="11568"/>
                  </a:lnTo>
                  <a:lnTo>
                    <a:pt x="2279310" y="14159"/>
                  </a:lnTo>
                  <a:lnTo>
                    <a:pt x="2343949" y="16983"/>
                  </a:lnTo>
                  <a:lnTo>
                    <a:pt x="2406576" y="20035"/>
                  </a:lnTo>
                  <a:lnTo>
                    <a:pt x="2467094" y="23305"/>
                  </a:lnTo>
                  <a:lnTo>
                    <a:pt x="2525405" y="26788"/>
                  </a:lnTo>
                  <a:lnTo>
                    <a:pt x="2581412" y="30475"/>
                  </a:lnTo>
                  <a:lnTo>
                    <a:pt x="2635019" y="34359"/>
                  </a:lnTo>
                  <a:lnTo>
                    <a:pt x="2686128" y="38433"/>
                  </a:lnTo>
                  <a:lnTo>
                    <a:pt x="2734643" y="42689"/>
                  </a:lnTo>
                  <a:lnTo>
                    <a:pt x="2780466" y="47120"/>
                  </a:lnTo>
                  <a:lnTo>
                    <a:pt x="2823501" y="51719"/>
                  </a:lnTo>
                  <a:lnTo>
                    <a:pt x="2863650" y="56479"/>
                  </a:lnTo>
                  <a:lnTo>
                    <a:pt x="2934904" y="66448"/>
                  </a:lnTo>
                  <a:lnTo>
                    <a:pt x="2993453" y="76971"/>
                  </a:lnTo>
                  <a:lnTo>
                    <a:pt x="3038521" y="87987"/>
                  </a:lnTo>
                  <a:lnTo>
                    <a:pt x="3079147" y="105307"/>
                  </a:lnTo>
                  <a:lnTo>
                    <a:pt x="3087116" y="117299"/>
                  </a:lnTo>
                  <a:lnTo>
                    <a:pt x="3087116" y="586423"/>
                  </a:lnTo>
                  <a:lnTo>
                    <a:pt x="3055756" y="610060"/>
                  </a:lnTo>
                  <a:lnTo>
                    <a:pt x="3017721" y="621299"/>
                  </a:lnTo>
                  <a:lnTo>
                    <a:pt x="2965815" y="632074"/>
                  </a:lnTo>
                  <a:lnTo>
                    <a:pt x="2900817" y="642326"/>
                  </a:lnTo>
                  <a:lnTo>
                    <a:pt x="2823501" y="651995"/>
                  </a:lnTo>
                  <a:lnTo>
                    <a:pt x="2780466" y="656593"/>
                  </a:lnTo>
                  <a:lnTo>
                    <a:pt x="2734643" y="661023"/>
                  </a:lnTo>
                  <a:lnTo>
                    <a:pt x="2686128" y="665279"/>
                  </a:lnTo>
                  <a:lnTo>
                    <a:pt x="2635019" y="669351"/>
                  </a:lnTo>
                  <a:lnTo>
                    <a:pt x="2581412" y="673234"/>
                  </a:lnTo>
                  <a:lnTo>
                    <a:pt x="2525405" y="676920"/>
                  </a:lnTo>
                  <a:lnTo>
                    <a:pt x="2467094" y="680401"/>
                  </a:lnTo>
                  <a:lnTo>
                    <a:pt x="2406576" y="683671"/>
                  </a:lnTo>
                  <a:lnTo>
                    <a:pt x="2343949" y="686721"/>
                  </a:lnTo>
                  <a:lnTo>
                    <a:pt x="2279310" y="689545"/>
                  </a:lnTo>
                  <a:lnTo>
                    <a:pt x="2212755" y="692135"/>
                  </a:lnTo>
                  <a:lnTo>
                    <a:pt x="2144381" y="694483"/>
                  </a:lnTo>
                  <a:lnTo>
                    <a:pt x="2074286" y="696583"/>
                  </a:lnTo>
                  <a:lnTo>
                    <a:pt x="2002566" y="698426"/>
                  </a:lnTo>
                  <a:lnTo>
                    <a:pt x="1929318" y="700006"/>
                  </a:lnTo>
                  <a:lnTo>
                    <a:pt x="1854640" y="701316"/>
                  </a:lnTo>
                  <a:lnTo>
                    <a:pt x="1778627" y="702347"/>
                  </a:lnTo>
                  <a:lnTo>
                    <a:pt x="1701379" y="703093"/>
                  </a:lnTo>
                  <a:lnTo>
                    <a:pt x="1622990" y="703546"/>
                  </a:lnTo>
                  <a:lnTo>
                    <a:pt x="1543559" y="703698"/>
                  </a:lnTo>
                  <a:lnTo>
                    <a:pt x="1464128" y="703546"/>
                  </a:lnTo>
                  <a:lnTo>
                    <a:pt x="1385739" y="703093"/>
                  </a:lnTo>
                  <a:lnTo>
                    <a:pt x="1308490" y="702347"/>
                  </a:lnTo>
                  <a:lnTo>
                    <a:pt x="1232478" y="701316"/>
                  </a:lnTo>
                  <a:lnTo>
                    <a:pt x="1157800" y="700006"/>
                  </a:lnTo>
                  <a:lnTo>
                    <a:pt x="1084552" y="698426"/>
                  </a:lnTo>
                  <a:lnTo>
                    <a:pt x="1012832" y="696583"/>
                  </a:lnTo>
                  <a:lnTo>
                    <a:pt x="942736" y="694483"/>
                  </a:lnTo>
                  <a:lnTo>
                    <a:pt x="874363" y="692135"/>
                  </a:lnTo>
                  <a:lnTo>
                    <a:pt x="807807" y="689545"/>
                  </a:lnTo>
                  <a:lnTo>
                    <a:pt x="743168" y="686721"/>
                  </a:lnTo>
                  <a:lnTo>
                    <a:pt x="680541" y="683671"/>
                  </a:lnTo>
                  <a:lnTo>
                    <a:pt x="620023" y="680401"/>
                  </a:lnTo>
                  <a:lnTo>
                    <a:pt x="561712" y="676920"/>
                  </a:lnTo>
                  <a:lnTo>
                    <a:pt x="505705" y="673234"/>
                  </a:lnTo>
                  <a:lnTo>
                    <a:pt x="452098" y="669351"/>
                  </a:lnTo>
                  <a:lnTo>
                    <a:pt x="400989" y="665279"/>
                  </a:lnTo>
                  <a:lnTo>
                    <a:pt x="352474" y="661023"/>
                  </a:lnTo>
                  <a:lnTo>
                    <a:pt x="306650" y="656593"/>
                  </a:lnTo>
                  <a:lnTo>
                    <a:pt x="263615" y="651995"/>
                  </a:lnTo>
                  <a:lnTo>
                    <a:pt x="223466" y="647237"/>
                  </a:lnTo>
                  <a:lnTo>
                    <a:pt x="152211" y="637269"/>
                  </a:lnTo>
                  <a:lnTo>
                    <a:pt x="93662" y="626749"/>
                  </a:lnTo>
                  <a:lnTo>
                    <a:pt x="48595" y="615734"/>
                  </a:lnTo>
                  <a:lnTo>
                    <a:pt x="7969" y="598415"/>
                  </a:lnTo>
                  <a:lnTo>
                    <a:pt x="0" y="586423"/>
                  </a:lnTo>
                  <a:lnTo>
                    <a:pt x="0" y="117299"/>
                  </a:lnTo>
                  <a:close/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296720" y="3595481"/>
            <a:ext cx="1939289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0">
                <a:latin typeface="Lato"/>
                <a:cs typeface="Lato"/>
              </a:rPr>
              <a:t>Metadata</a:t>
            </a:r>
            <a:r>
              <a:rPr dirty="0" sz="2200" spc="-200">
                <a:latin typeface="Lato"/>
                <a:cs typeface="Lato"/>
              </a:rPr>
              <a:t> </a:t>
            </a:r>
            <a:r>
              <a:rPr dirty="0" sz="2200" spc="10">
                <a:latin typeface="Lato"/>
                <a:cs typeface="Lato"/>
              </a:rPr>
              <a:t>Store</a:t>
            </a:r>
            <a:endParaRPr sz="22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4399" y="1472909"/>
            <a:ext cx="1583690" cy="389255"/>
          </a:xfrm>
          <a:prstGeom prst="rect">
            <a:avLst/>
          </a:prstGeom>
          <a:solidFill>
            <a:srgbClr val="CCCCCC"/>
          </a:solidFill>
        </p:spPr>
        <p:txBody>
          <a:bodyPr wrap="square" lIns="0" tIns="31750" rIns="0" bIns="0" rtlCol="0" vert="horz">
            <a:spAutoFit/>
          </a:bodyPr>
          <a:lstStyle/>
          <a:p>
            <a:pPr marL="431165">
              <a:lnSpc>
                <a:spcPct val="100000"/>
              </a:lnSpc>
              <a:spcBef>
                <a:spcPts val="250"/>
              </a:spcBef>
            </a:pPr>
            <a:r>
              <a:rPr dirty="0" sz="2000" spc="20">
                <a:latin typeface="Lato"/>
                <a:cs typeface="Lato"/>
              </a:rPr>
              <a:t>Driver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18613" y="1585546"/>
            <a:ext cx="2812415" cy="1887220"/>
            <a:chOff x="918613" y="1585546"/>
            <a:chExt cx="2812415" cy="1887220"/>
          </a:xfrm>
        </p:grpSpPr>
        <p:sp>
          <p:nvSpPr>
            <p:cNvPr id="15" name="object 15"/>
            <p:cNvSpPr/>
            <p:nvPr/>
          </p:nvSpPr>
          <p:spPr>
            <a:xfrm>
              <a:off x="937663" y="1667271"/>
              <a:ext cx="397510" cy="1786255"/>
            </a:xfrm>
            <a:custGeom>
              <a:avLst/>
              <a:gdLst/>
              <a:ahLst/>
              <a:cxnLst/>
              <a:rect l="l" t="t" r="r" b="b"/>
              <a:pathLst>
                <a:path w="397509" h="1786254">
                  <a:moveTo>
                    <a:pt x="0" y="1786196"/>
                  </a:moveTo>
                  <a:lnTo>
                    <a:pt x="0" y="0"/>
                  </a:lnTo>
                  <a:lnTo>
                    <a:pt x="39709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15712" y="1585546"/>
              <a:ext cx="163449" cy="1634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052968" y="2810269"/>
              <a:ext cx="596265" cy="499109"/>
            </a:xfrm>
            <a:custGeom>
              <a:avLst/>
              <a:gdLst/>
              <a:ahLst/>
              <a:cxnLst/>
              <a:rect l="l" t="t" r="r" b="b"/>
              <a:pathLst>
                <a:path w="596264" h="499110">
                  <a:moveTo>
                    <a:pt x="0" y="0"/>
                  </a:moveTo>
                  <a:lnTo>
                    <a:pt x="595798" y="0"/>
                  </a:lnTo>
                  <a:lnTo>
                    <a:pt x="595798" y="498798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567042" y="3290018"/>
              <a:ext cx="163449" cy="1634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570547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15"/>
              <a:t>What</a:t>
            </a:r>
            <a:r>
              <a:rPr dirty="0" sz="2500" spc="-155"/>
              <a:t> </a:t>
            </a:r>
            <a:r>
              <a:rPr dirty="0" sz="2500"/>
              <a:t>does</a:t>
            </a:r>
            <a:r>
              <a:rPr dirty="0" sz="2500" spc="-155"/>
              <a:t> </a:t>
            </a:r>
            <a:r>
              <a:rPr dirty="0" sz="2500" spc="40"/>
              <a:t>it</a:t>
            </a:r>
            <a:r>
              <a:rPr dirty="0" sz="2500" spc="-155"/>
              <a:t> </a:t>
            </a:r>
            <a:r>
              <a:rPr dirty="0" sz="2500" spc="10"/>
              <a:t>mean</a:t>
            </a:r>
            <a:r>
              <a:rPr dirty="0" sz="2500" spc="-155"/>
              <a:t> </a:t>
            </a:r>
            <a:r>
              <a:rPr dirty="0" sz="2500" spc="10"/>
              <a:t>to</a:t>
            </a:r>
            <a:r>
              <a:rPr dirty="0" sz="2500" spc="-150"/>
              <a:t> </a:t>
            </a:r>
            <a:r>
              <a:rPr dirty="0" sz="2500" spc="30"/>
              <a:t>track</a:t>
            </a:r>
            <a:r>
              <a:rPr dirty="0" sz="2500" spc="-155"/>
              <a:t> </a:t>
            </a:r>
            <a:r>
              <a:rPr dirty="0" sz="2500"/>
              <a:t>experiments?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550998" y="1110071"/>
            <a:ext cx="7162800" cy="2385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5">
                <a:latin typeface="Lato"/>
                <a:cs typeface="Lato"/>
              </a:rPr>
              <a:t>Enable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20">
                <a:latin typeface="Lato"/>
                <a:cs typeface="Lato"/>
              </a:rPr>
              <a:t>you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to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duplicate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a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20">
                <a:latin typeface="Lato"/>
                <a:cs typeface="Lato"/>
              </a:rPr>
              <a:t>result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5">
                <a:latin typeface="Lato"/>
                <a:cs typeface="Lato"/>
              </a:rPr>
              <a:t>Enable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0">
                <a:latin typeface="Lato"/>
                <a:cs typeface="Lato"/>
              </a:rPr>
              <a:t>you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to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meaningfully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compare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experiments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Lato"/>
                <a:cs typeface="Lato"/>
              </a:rPr>
              <a:t>Manage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30">
                <a:latin typeface="Lato"/>
                <a:cs typeface="Lato"/>
              </a:rPr>
              <a:t>code/data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versions,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hyperparameters,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environment,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metrics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0">
                <a:latin typeface="Lato"/>
                <a:cs typeface="Lato"/>
              </a:rPr>
              <a:t>Organize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them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in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a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meaningful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0">
                <a:latin typeface="Lato"/>
                <a:cs typeface="Lato"/>
              </a:rPr>
              <a:t>way</a:t>
            </a:r>
            <a:endParaRPr sz="1800">
              <a:latin typeface="Lato"/>
              <a:cs typeface="Lato"/>
            </a:endParaRPr>
          </a:p>
          <a:p>
            <a:pPr marL="379095" marR="707390" indent="-36703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10">
                <a:latin typeface="Lato"/>
                <a:cs typeface="Lato"/>
              </a:rPr>
              <a:t>Make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them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available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to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access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collaborate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15">
                <a:latin typeface="Lato"/>
                <a:cs typeface="Lato"/>
              </a:rPr>
              <a:t>on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within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your  </a:t>
            </a:r>
            <a:r>
              <a:rPr dirty="0" sz="1800" spc="10">
                <a:latin typeface="Lato"/>
                <a:cs typeface="Lato"/>
              </a:rPr>
              <a:t>organization</a:t>
            </a:r>
            <a:endParaRPr sz="1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19" y="664148"/>
            <a:ext cx="8686800" cy="3630929"/>
          </a:xfrm>
          <a:custGeom>
            <a:avLst/>
            <a:gdLst/>
            <a:ahLst/>
            <a:cxnLst/>
            <a:rect l="l" t="t" r="r" b="b"/>
            <a:pathLst>
              <a:path w="8686800" h="3630929">
                <a:moveTo>
                  <a:pt x="8686787" y="3630892"/>
                </a:moveTo>
                <a:lnTo>
                  <a:pt x="0" y="3630892"/>
                </a:lnTo>
                <a:lnTo>
                  <a:pt x="0" y="0"/>
                </a:lnTo>
                <a:lnTo>
                  <a:pt x="8686787" y="0"/>
                </a:lnTo>
                <a:lnTo>
                  <a:pt x="8686787" y="3630892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563265"/>
            <a:ext cx="9144000" cy="580390"/>
            <a:chOff x="0" y="4563265"/>
            <a:chExt cx="9144000" cy="580390"/>
          </a:xfrm>
        </p:grpSpPr>
        <p:sp>
          <p:nvSpPr>
            <p:cNvPr id="4" name="object 4"/>
            <p:cNvSpPr/>
            <p:nvPr/>
          </p:nvSpPr>
          <p:spPr>
            <a:xfrm>
              <a:off x="0" y="4563265"/>
              <a:ext cx="9143981" cy="5802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1699" y="4694790"/>
              <a:ext cx="1471899" cy="3304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41249" y="676781"/>
            <a:ext cx="4372610" cy="345440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200" spc="-65">
                <a:solidFill>
                  <a:srgbClr val="DDDBD6"/>
                </a:solidFill>
                <a:latin typeface="Arial"/>
                <a:cs typeface="Arial"/>
              </a:rPr>
              <a:t>@component</a:t>
            </a:r>
            <a:endParaRPr sz="1200">
              <a:latin typeface="Arial"/>
              <a:cs typeface="Arial"/>
            </a:endParaRPr>
          </a:p>
          <a:p>
            <a:pPr marL="347345" marR="1675130" indent="-335280">
              <a:lnSpc>
                <a:spcPct val="125000"/>
              </a:lnSpc>
            </a:pPr>
            <a:r>
              <a:rPr dirty="0" sz="1200" spc="100">
                <a:solidFill>
                  <a:srgbClr val="56D3E2"/>
                </a:solidFill>
                <a:latin typeface="Arial"/>
                <a:cs typeface="Arial"/>
              </a:rPr>
              <a:t>def </a:t>
            </a:r>
            <a:r>
              <a:rPr dirty="0" sz="1200" spc="40">
                <a:solidFill>
                  <a:srgbClr val="DDDBD6"/>
                </a:solidFill>
                <a:latin typeface="Arial"/>
                <a:cs typeface="Arial"/>
              </a:rPr>
              <a:t>MyValidationComponent(  </a:t>
            </a:r>
            <a:r>
              <a:rPr dirty="0" sz="1200" spc="55">
                <a:solidFill>
                  <a:srgbClr val="DDDBD6"/>
                </a:solidFill>
                <a:latin typeface="Arial"/>
                <a:cs typeface="Arial"/>
              </a:rPr>
              <a:t>model:</a:t>
            </a:r>
            <a:r>
              <a:rPr dirty="0" sz="1200" spc="265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DDDBD6"/>
                </a:solidFill>
                <a:latin typeface="Arial"/>
                <a:cs typeface="Arial"/>
              </a:rPr>
              <a:t>InputArtifact[Model],</a:t>
            </a:r>
            <a:endParaRPr sz="1200">
              <a:latin typeface="Arial"/>
              <a:cs typeface="Arial"/>
            </a:endParaRPr>
          </a:p>
          <a:p>
            <a:pPr marL="347345" marR="664845">
              <a:lnSpc>
                <a:spcPct val="125000"/>
              </a:lnSpc>
            </a:pPr>
            <a:r>
              <a:rPr dirty="0" sz="1200" spc="125">
                <a:solidFill>
                  <a:srgbClr val="DDDBD6"/>
                </a:solidFill>
                <a:latin typeface="Arial"/>
                <a:cs typeface="Arial"/>
              </a:rPr>
              <a:t>blessing: OutputArtifact[Model],  </a:t>
            </a:r>
            <a:r>
              <a:rPr dirty="0" sz="1200" spc="85">
                <a:solidFill>
                  <a:srgbClr val="DDDBD6"/>
                </a:solidFill>
                <a:latin typeface="Arial"/>
                <a:cs typeface="Arial"/>
              </a:rPr>
              <a:t>accuracy_threshold: </a:t>
            </a:r>
            <a:r>
              <a:rPr dirty="0" sz="1200" spc="120">
                <a:solidFill>
                  <a:srgbClr val="DDDBD6"/>
                </a:solidFill>
                <a:latin typeface="Arial"/>
                <a:cs typeface="Arial"/>
              </a:rPr>
              <a:t>Parameter[</a:t>
            </a:r>
            <a:r>
              <a:rPr dirty="0" sz="1200" spc="120">
                <a:solidFill>
                  <a:srgbClr val="CC8ED6"/>
                </a:solidFill>
                <a:latin typeface="Arial"/>
                <a:cs typeface="Arial"/>
              </a:rPr>
              <a:t>int</a:t>
            </a:r>
            <a:r>
              <a:rPr dirty="0" sz="1200" spc="120">
                <a:solidFill>
                  <a:srgbClr val="DDDBD6"/>
                </a:solidFill>
                <a:latin typeface="Arial"/>
                <a:cs typeface="Arial"/>
              </a:rPr>
              <a:t>]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</a:t>
            </a:r>
            <a:r>
              <a:rPr dirty="0" sz="1200" spc="-90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100">
                <a:solidFill>
                  <a:srgbClr val="FBC33A"/>
                </a:solidFill>
                <a:latin typeface="Arial"/>
                <a:cs typeface="Arial"/>
              </a:rPr>
              <a:t>10</a:t>
            </a:r>
            <a:r>
              <a:rPr dirty="0" sz="1200" spc="100">
                <a:solidFill>
                  <a:srgbClr val="DDDBD6"/>
                </a:solidFill>
                <a:latin typeface="Arial"/>
                <a:cs typeface="Arial"/>
              </a:rPr>
              <a:t>,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359"/>
              </a:spcBef>
            </a:pPr>
            <a:r>
              <a:rPr dirty="0" sz="1200" spc="260">
                <a:solidFill>
                  <a:srgbClr val="DDDBD6"/>
                </a:solidFill>
                <a:latin typeface="Arial"/>
                <a:cs typeface="Arial"/>
              </a:rPr>
              <a:t>) </a:t>
            </a:r>
            <a:r>
              <a:rPr dirty="0" sz="1200" spc="105">
                <a:solidFill>
                  <a:srgbClr val="DDDBD6"/>
                </a:solidFill>
                <a:latin typeface="Arial"/>
                <a:cs typeface="Arial"/>
              </a:rPr>
              <a:t>-&gt;</a:t>
            </a:r>
            <a:r>
              <a:rPr dirty="0" sz="1200" spc="380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114">
                <a:solidFill>
                  <a:srgbClr val="DDDBD6"/>
                </a:solidFill>
                <a:latin typeface="Arial"/>
                <a:cs typeface="Arial"/>
              </a:rPr>
              <a:t>OutputDict(accuracy=</a:t>
            </a:r>
            <a:r>
              <a:rPr dirty="0" sz="1200" spc="114">
                <a:solidFill>
                  <a:srgbClr val="CC8ED6"/>
                </a:solidFill>
                <a:latin typeface="Arial"/>
                <a:cs typeface="Arial"/>
              </a:rPr>
              <a:t>float</a:t>
            </a:r>
            <a:r>
              <a:rPr dirty="0" sz="1200" spc="114">
                <a:solidFill>
                  <a:srgbClr val="DDDBD6"/>
                </a:solidFill>
                <a:latin typeface="Arial"/>
                <a:cs typeface="Arial"/>
              </a:rPr>
              <a:t>):</a:t>
            </a:r>
            <a:endParaRPr sz="1200">
              <a:latin typeface="Arial"/>
              <a:cs typeface="Arial"/>
            </a:endParaRPr>
          </a:p>
          <a:p>
            <a:pPr marL="179705">
              <a:lnSpc>
                <a:spcPct val="100000"/>
              </a:lnSpc>
              <a:spcBef>
                <a:spcPts val="359"/>
              </a:spcBef>
            </a:pPr>
            <a:r>
              <a:rPr dirty="0" sz="1200" spc="195">
                <a:solidFill>
                  <a:srgbClr val="A1CF6D"/>
                </a:solidFill>
                <a:latin typeface="Arial"/>
                <a:cs typeface="Arial"/>
              </a:rPr>
              <a:t>'''My </a:t>
            </a:r>
            <a:r>
              <a:rPr dirty="0" sz="1200" spc="75">
                <a:solidFill>
                  <a:srgbClr val="A1CF6D"/>
                </a:solidFill>
                <a:latin typeface="Arial"/>
                <a:cs typeface="Arial"/>
              </a:rPr>
              <a:t>simple </a:t>
            </a:r>
            <a:r>
              <a:rPr dirty="0" sz="1200" spc="10">
                <a:solidFill>
                  <a:srgbClr val="A1CF6D"/>
                </a:solidFill>
                <a:latin typeface="Arial"/>
                <a:cs typeface="Arial"/>
              </a:rPr>
              <a:t>custom </a:t>
            </a:r>
            <a:r>
              <a:rPr dirty="0" sz="1200">
                <a:solidFill>
                  <a:srgbClr val="A1CF6D"/>
                </a:solidFill>
                <a:latin typeface="Arial"/>
                <a:cs typeface="Arial"/>
              </a:rPr>
              <a:t>model </a:t>
            </a:r>
            <a:r>
              <a:rPr dirty="0" sz="1200" spc="145">
                <a:solidFill>
                  <a:srgbClr val="A1CF6D"/>
                </a:solidFill>
                <a:latin typeface="Arial"/>
                <a:cs typeface="Arial"/>
              </a:rPr>
              <a:t>validation</a:t>
            </a:r>
            <a:r>
              <a:rPr dirty="0" sz="1200" spc="285">
                <a:solidFill>
                  <a:srgbClr val="A1CF6D"/>
                </a:solidFill>
                <a:latin typeface="Arial"/>
                <a:cs typeface="Arial"/>
              </a:rPr>
              <a:t> </a:t>
            </a:r>
            <a:r>
              <a:rPr dirty="0" sz="1200" spc="114">
                <a:solidFill>
                  <a:srgbClr val="A1CF6D"/>
                </a:solidFill>
                <a:latin typeface="Arial"/>
                <a:cs typeface="Arial"/>
              </a:rPr>
              <a:t>component.'''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al"/>
              <a:cs typeface="Arial"/>
            </a:endParaRPr>
          </a:p>
          <a:p>
            <a:pPr marL="179705" marR="1340485" indent="-635">
              <a:lnSpc>
                <a:spcPct val="125000"/>
              </a:lnSpc>
            </a:pPr>
            <a:r>
              <a:rPr dirty="0" sz="1200" spc="55">
                <a:solidFill>
                  <a:srgbClr val="DDDBD6"/>
                </a:solidFill>
                <a:latin typeface="Arial"/>
                <a:cs typeface="Arial"/>
              </a:rPr>
              <a:t>accuracy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 </a:t>
            </a:r>
            <a:r>
              <a:rPr dirty="0" sz="1200" spc="55">
                <a:solidFill>
                  <a:srgbClr val="DDDBD6"/>
                </a:solidFill>
                <a:latin typeface="Arial"/>
                <a:cs typeface="Arial"/>
              </a:rPr>
              <a:t>evaluate_model(model)  </a:t>
            </a:r>
            <a:r>
              <a:rPr dirty="0" sz="1200" spc="355">
                <a:solidFill>
                  <a:srgbClr val="56D3E2"/>
                </a:solidFill>
                <a:latin typeface="Arial"/>
                <a:cs typeface="Arial"/>
              </a:rPr>
              <a:t>if </a:t>
            </a:r>
            <a:r>
              <a:rPr dirty="0" sz="1200" spc="55">
                <a:solidFill>
                  <a:srgbClr val="DDDBD6"/>
                </a:solidFill>
                <a:latin typeface="Arial"/>
                <a:cs typeface="Arial"/>
              </a:rPr>
              <a:t>accuracy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&gt;=</a:t>
            </a:r>
            <a:r>
              <a:rPr dirty="0" sz="1200" spc="165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85">
                <a:solidFill>
                  <a:srgbClr val="DDDBD6"/>
                </a:solidFill>
                <a:latin typeface="Arial"/>
                <a:cs typeface="Arial"/>
              </a:rPr>
              <a:t>accuracy_threshold: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360"/>
              </a:spcBef>
            </a:pPr>
            <a:r>
              <a:rPr dirty="0" sz="1200" spc="110">
                <a:solidFill>
                  <a:srgbClr val="DDDBD6"/>
                </a:solidFill>
                <a:latin typeface="Arial"/>
                <a:cs typeface="Arial"/>
              </a:rPr>
              <a:t>write_output_blessing(blessing)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 marL="179705">
              <a:lnSpc>
                <a:spcPct val="100000"/>
              </a:lnSpc>
              <a:spcBef>
                <a:spcPts val="780"/>
              </a:spcBef>
            </a:pPr>
            <a:r>
              <a:rPr dirty="0" sz="1200" spc="130">
                <a:solidFill>
                  <a:srgbClr val="56D3E2"/>
                </a:solidFill>
                <a:latin typeface="Arial"/>
                <a:cs typeface="Arial"/>
              </a:rPr>
              <a:t>return</a:t>
            </a:r>
            <a:r>
              <a:rPr dirty="0" sz="1200" spc="325">
                <a:solidFill>
                  <a:srgbClr val="56D3E2"/>
                </a:solidFill>
                <a:latin typeface="Arial"/>
                <a:cs typeface="Arial"/>
              </a:rPr>
              <a:t> </a:t>
            </a:r>
            <a:r>
              <a:rPr dirty="0" sz="1200" spc="254">
                <a:solidFill>
                  <a:srgbClr val="DDDBD6"/>
                </a:solidFill>
                <a:latin typeface="Arial"/>
                <a:cs typeface="Arial"/>
              </a:rPr>
              <a:t>{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360"/>
              </a:spcBef>
            </a:pPr>
            <a:r>
              <a:rPr dirty="0" sz="1200" spc="145">
                <a:solidFill>
                  <a:srgbClr val="A1CF6D"/>
                </a:solidFill>
                <a:latin typeface="Arial"/>
                <a:cs typeface="Arial"/>
              </a:rPr>
              <a:t>'accuracy'</a:t>
            </a:r>
            <a:r>
              <a:rPr dirty="0" sz="1200" spc="145">
                <a:solidFill>
                  <a:srgbClr val="DDDBD6"/>
                </a:solidFill>
                <a:latin typeface="Arial"/>
                <a:cs typeface="Arial"/>
              </a:rPr>
              <a:t>:</a:t>
            </a:r>
            <a:r>
              <a:rPr dirty="0" sz="1200" spc="320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DDDBD6"/>
                </a:solidFill>
                <a:latin typeface="Arial"/>
                <a:cs typeface="Arial"/>
              </a:rPr>
              <a:t>accuracy</a:t>
            </a:r>
            <a:endParaRPr sz="1200">
              <a:latin typeface="Arial"/>
              <a:cs typeface="Arial"/>
            </a:endParaRPr>
          </a:p>
          <a:p>
            <a:pPr marL="179705">
              <a:lnSpc>
                <a:spcPct val="100000"/>
              </a:lnSpc>
              <a:spcBef>
                <a:spcPts val="360"/>
              </a:spcBef>
            </a:pPr>
            <a:r>
              <a:rPr dirty="0" sz="1200" spc="254">
                <a:solidFill>
                  <a:srgbClr val="DDDBD6"/>
                </a:solidFill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499681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10"/>
              <a:t>Python </a:t>
            </a:r>
            <a:r>
              <a:rPr dirty="0" sz="2500"/>
              <a:t>function-based</a:t>
            </a:r>
            <a:r>
              <a:rPr dirty="0" sz="2500" spc="-325"/>
              <a:t> </a:t>
            </a:r>
            <a:r>
              <a:rPr dirty="0" sz="2500"/>
              <a:t>components</a:t>
            </a:r>
            <a:endParaRPr sz="25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19" y="664148"/>
            <a:ext cx="8686800" cy="3630929"/>
          </a:xfrm>
          <a:custGeom>
            <a:avLst/>
            <a:gdLst/>
            <a:ahLst/>
            <a:cxnLst/>
            <a:rect l="l" t="t" r="r" b="b"/>
            <a:pathLst>
              <a:path w="8686800" h="3630929">
                <a:moveTo>
                  <a:pt x="8686787" y="3630892"/>
                </a:moveTo>
                <a:lnTo>
                  <a:pt x="0" y="3630892"/>
                </a:lnTo>
                <a:lnTo>
                  <a:pt x="0" y="0"/>
                </a:lnTo>
                <a:lnTo>
                  <a:pt x="8686787" y="0"/>
                </a:lnTo>
                <a:lnTo>
                  <a:pt x="8686787" y="3630892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563265"/>
            <a:ext cx="9144000" cy="580390"/>
            <a:chOff x="0" y="4563265"/>
            <a:chExt cx="9144000" cy="580390"/>
          </a:xfrm>
        </p:grpSpPr>
        <p:sp>
          <p:nvSpPr>
            <p:cNvPr id="4" name="object 4"/>
            <p:cNvSpPr/>
            <p:nvPr/>
          </p:nvSpPr>
          <p:spPr>
            <a:xfrm>
              <a:off x="0" y="4563265"/>
              <a:ext cx="9143981" cy="5802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1699" y="4694790"/>
              <a:ext cx="1471899" cy="3304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41249" y="802969"/>
            <a:ext cx="5622290" cy="3063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08305">
              <a:lnSpc>
                <a:spcPct val="151000"/>
              </a:lnSpc>
              <a:spcBef>
                <a:spcPts val="100"/>
              </a:spcBef>
            </a:pPr>
            <a:r>
              <a:rPr dirty="0" sz="1200" spc="55">
                <a:solidFill>
                  <a:srgbClr val="56D3E2"/>
                </a:solidFill>
                <a:latin typeface="Arial"/>
                <a:cs typeface="Arial"/>
              </a:rPr>
              <a:t>from </a:t>
            </a:r>
            <a:r>
              <a:rPr dirty="0" sz="1200" spc="100">
                <a:solidFill>
                  <a:srgbClr val="DDDBD6"/>
                </a:solidFill>
                <a:latin typeface="Arial"/>
                <a:cs typeface="Arial"/>
              </a:rPr>
              <a:t>tfx.dsl.component.experimental </a:t>
            </a:r>
            <a:r>
              <a:rPr dirty="0" sz="1200" spc="95">
                <a:solidFill>
                  <a:srgbClr val="56D3E2"/>
                </a:solidFill>
                <a:latin typeface="Arial"/>
                <a:cs typeface="Arial"/>
              </a:rPr>
              <a:t>import </a:t>
            </a:r>
            <a:r>
              <a:rPr dirty="0" sz="1200" spc="45">
                <a:solidFill>
                  <a:srgbClr val="DDDBD6"/>
                </a:solidFill>
                <a:latin typeface="Arial"/>
                <a:cs typeface="Arial"/>
              </a:rPr>
              <a:t>container_component  </a:t>
            </a:r>
            <a:r>
              <a:rPr dirty="0" sz="1200" spc="55">
                <a:solidFill>
                  <a:srgbClr val="56D3E2"/>
                </a:solidFill>
                <a:latin typeface="Arial"/>
                <a:cs typeface="Arial"/>
              </a:rPr>
              <a:t>from </a:t>
            </a:r>
            <a:r>
              <a:rPr dirty="0" sz="1200" spc="100">
                <a:solidFill>
                  <a:srgbClr val="DDDBD6"/>
                </a:solidFill>
                <a:latin typeface="Arial"/>
                <a:cs typeface="Arial"/>
              </a:rPr>
              <a:t>tfx.dsl.component.experimental </a:t>
            </a:r>
            <a:r>
              <a:rPr dirty="0" sz="1200" spc="95">
                <a:solidFill>
                  <a:srgbClr val="56D3E2"/>
                </a:solidFill>
                <a:latin typeface="Arial"/>
                <a:cs typeface="Arial"/>
              </a:rPr>
              <a:t>import</a:t>
            </a:r>
            <a:r>
              <a:rPr dirty="0" sz="1200" spc="55">
                <a:solidFill>
                  <a:srgbClr val="56D3E2"/>
                </a:solidFill>
                <a:latin typeface="Arial"/>
                <a:cs typeface="Arial"/>
              </a:rPr>
              <a:t> </a:t>
            </a:r>
            <a:r>
              <a:rPr dirty="0" sz="1200" spc="85">
                <a:solidFill>
                  <a:srgbClr val="DDDBD6"/>
                </a:solidFill>
                <a:latin typeface="Arial"/>
                <a:cs typeface="Arial"/>
              </a:rPr>
              <a:t>placeholders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 sz="1200" spc="55">
                <a:solidFill>
                  <a:srgbClr val="56D3E2"/>
                </a:solidFill>
                <a:latin typeface="Arial"/>
                <a:cs typeface="Arial"/>
              </a:rPr>
              <a:t>from </a:t>
            </a:r>
            <a:r>
              <a:rPr dirty="0" sz="1200" spc="155">
                <a:solidFill>
                  <a:srgbClr val="DDDBD6"/>
                </a:solidFill>
                <a:latin typeface="Arial"/>
                <a:cs typeface="Arial"/>
              </a:rPr>
              <a:t>tfx.types </a:t>
            </a:r>
            <a:r>
              <a:rPr dirty="0" sz="1200" spc="95">
                <a:solidFill>
                  <a:srgbClr val="56D3E2"/>
                </a:solidFill>
                <a:latin typeface="Arial"/>
                <a:cs typeface="Arial"/>
              </a:rPr>
              <a:t>import</a:t>
            </a:r>
            <a:r>
              <a:rPr dirty="0" sz="1200" spc="-95">
                <a:solidFill>
                  <a:srgbClr val="56D3E2"/>
                </a:solidFill>
                <a:latin typeface="Arial"/>
                <a:cs typeface="Arial"/>
              </a:rPr>
              <a:t> </a:t>
            </a:r>
            <a:r>
              <a:rPr dirty="0" sz="1200" spc="120">
                <a:solidFill>
                  <a:srgbClr val="DDDBD6"/>
                </a:solidFill>
                <a:latin typeface="Arial"/>
                <a:cs typeface="Arial"/>
              </a:rPr>
              <a:t>standard_artifacts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 marL="347345" marR="248285" indent="-335280">
              <a:lnSpc>
                <a:spcPct val="151000"/>
              </a:lnSpc>
              <a:spcBef>
                <a:spcPts val="795"/>
              </a:spcBef>
            </a:pPr>
            <a:r>
              <a:rPr dirty="0" sz="1200" spc="10">
                <a:solidFill>
                  <a:srgbClr val="DDDBD6"/>
                </a:solidFill>
                <a:latin typeface="Arial"/>
                <a:cs typeface="Arial"/>
              </a:rPr>
              <a:t>grep_component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</a:t>
            </a:r>
            <a:r>
              <a:rPr dirty="0" sz="1200" spc="240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DDDBD6"/>
                </a:solidFill>
                <a:latin typeface="Arial"/>
                <a:cs typeface="Arial"/>
              </a:rPr>
              <a:t>container_component.create_container_component(  </a:t>
            </a:r>
            <a:r>
              <a:rPr dirty="0" sz="1200" spc="100">
                <a:solidFill>
                  <a:srgbClr val="DDDBD6"/>
                </a:solidFill>
                <a:latin typeface="Arial"/>
                <a:cs typeface="Arial"/>
              </a:rPr>
              <a:t>name=</a:t>
            </a:r>
            <a:r>
              <a:rPr dirty="0" sz="1200" spc="100">
                <a:solidFill>
                  <a:srgbClr val="A1CF6D"/>
                </a:solidFill>
                <a:latin typeface="Arial"/>
                <a:cs typeface="Arial"/>
              </a:rPr>
              <a:t>'FilterWithGrep'</a:t>
            </a:r>
            <a:r>
              <a:rPr dirty="0" sz="1200" spc="100">
                <a:solidFill>
                  <a:srgbClr val="DDDBD6"/>
                </a:solidFill>
                <a:latin typeface="Arial"/>
                <a:cs typeface="Arial"/>
              </a:rPr>
              <a:t>,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51000"/>
              </a:lnSpc>
            </a:pPr>
            <a:r>
              <a:rPr dirty="0" sz="1200" spc="185">
                <a:solidFill>
                  <a:srgbClr val="DDDBD6"/>
                </a:solidFill>
                <a:latin typeface="Arial"/>
                <a:cs typeface="Arial"/>
              </a:rPr>
              <a:t>inputs={</a:t>
            </a:r>
            <a:r>
              <a:rPr dirty="0" sz="1200" spc="185">
                <a:solidFill>
                  <a:srgbClr val="A1CF6D"/>
                </a:solidFill>
                <a:latin typeface="Arial"/>
                <a:cs typeface="Arial"/>
              </a:rPr>
              <a:t>'text'</a:t>
            </a:r>
            <a:r>
              <a:rPr dirty="0" sz="1200" spc="185">
                <a:solidFill>
                  <a:srgbClr val="DDDBD6"/>
                </a:solidFill>
                <a:latin typeface="Arial"/>
                <a:cs typeface="Arial"/>
              </a:rPr>
              <a:t>: </a:t>
            </a:r>
            <a:r>
              <a:rPr dirty="0" sz="1200" spc="145">
                <a:solidFill>
                  <a:srgbClr val="DDDBD6"/>
                </a:solidFill>
                <a:latin typeface="Arial"/>
                <a:cs typeface="Arial"/>
              </a:rPr>
              <a:t>standard_artifacts.ExternalArtifact},  </a:t>
            </a:r>
            <a:r>
              <a:rPr dirty="0" sz="1200" spc="170">
                <a:solidFill>
                  <a:srgbClr val="DDDBD6"/>
                </a:solidFill>
                <a:latin typeface="Arial"/>
                <a:cs typeface="Arial"/>
              </a:rPr>
              <a:t>outputs={</a:t>
            </a:r>
            <a:r>
              <a:rPr dirty="0" sz="1200" spc="170">
                <a:solidFill>
                  <a:srgbClr val="A1CF6D"/>
                </a:solidFill>
                <a:latin typeface="Arial"/>
                <a:cs typeface="Arial"/>
              </a:rPr>
              <a:t>'filtered_text'</a:t>
            </a:r>
            <a:r>
              <a:rPr dirty="0" sz="1200" spc="170">
                <a:solidFill>
                  <a:srgbClr val="DDDBD6"/>
                </a:solidFill>
                <a:latin typeface="Arial"/>
                <a:cs typeface="Arial"/>
              </a:rPr>
              <a:t>: </a:t>
            </a:r>
            <a:r>
              <a:rPr dirty="0" sz="1200" spc="145">
                <a:solidFill>
                  <a:srgbClr val="DDDBD6"/>
                </a:solidFill>
                <a:latin typeface="Arial"/>
                <a:cs typeface="Arial"/>
              </a:rPr>
              <a:t>standard_artifacts.ExternalArtifact},  </a:t>
            </a:r>
            <a:r>
              <a:rPr dirty="0" sz="1200" spc="120">
                <a:solidFill>
                  <a:srgbClr val="DDDBD6"/>
                </a:solidFill>
                <a:latin typeface="Arial"/>
                <a:cs typeface="Arial"/>
              </a:rPr>
              <a:t>parameters={</a:t>
            </a:r>
            <a:r>
              <a:rPr dirty="0" sz="1200" spc="120">
                <a:solidFill>
                  <a:srgbClr val="A1CF6D"/>
                </a:solidFill>
                <a:latin typeface="Arial"/>
                <a:cs typeface="Arial"/>
              </a:rPr>
              <a:t>'pattern'</a:t>
            </a:r>
            <a:r>
              <a:rPr dirty="0" sz="1200" spc="120">
                <a:solidFill>
                  <a:srgbClr val="DDDBD6"/>
                </a:solidFill>
                <a:latin typeface="Arial"/>
                <a:cs typeface="Arial"/>
              </a:rPr>
              <a:t>:</a:t>
            </a:r>
            <a:r>
              <a:rPr dirty="0" sz="1200" spc="320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240">
                <a:solidFill>
                  <a:srgbClr val="CC8ED6"/>
                </a:solidFill>
                <a:latin typeface="Arial"/>
                <a:cs typeface="Arial"/>
              </a:rPr>
              <a:t>str</a:t>
            </a:r>
            <a:r>
              <a:rPr dirty="0" sz="1200" spc="240">
                <a:solidFill>
                  <a:srgbClr val="DDDBD6"/>
                </a:solidFill>
                <a:latin typeface="Arial"/>
                <a:cs typeface="Arial"/>
              </a:rPr>
              <a:t>},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735"/>
              </a:spcBef>
            </a:pPr>
            <a:r>
              <a:rPr dirty="0" sz="1200" spc="320">
                <a:solidFill>
                  <a:srgbClr val="DDDBD6"/>
                </a:solidFill>
                <a:latin typeface="Arial"/>
                <a:cs typeface="Arial"/>
              </a:rPr>
              <a:t>...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 sz="1200" spc="260">
                <a:solidFill>
                  <a:srgbClr val="DDDBD6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416496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15"/>
              <a:t>Container-based</a:t>
            </a:r>
            <a:r>
              <a:rPr dirty="0" sz="2500" spc="-170"/>
              <a:t> </a:t>
            </a:r>
            <a:r>
              <a:rPr dirty="0" sz="2500"/>
              <a:t>components</a:t>
            </a:r>
            <a:endParaRPr sz="25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19" y="664148"/>
            <a:ext cx="8686800" cy="3630929"/>
          </a:xfrm>
          <a:custGeom>
            <a:avLst/>
            <a:gdLst/>
            <a:ahLst/>
            <a:cxnLst/>
            <a:rect l="l" t="t" r="r" b="b"/>
            <a:pathLst>
              <a:path w="8686800" h="3630929">
                <a:moveTo>
                  <a:pt x="8686787" y="3630892"/>
                </a:moveTo>
                <a:lnTo>
                  <a:pt x="0" y="3630892"/>
                </a:lnTo>
                <a:lnTo>
                  <a:pt x="0" y="0"/>
                </a:lnTo>
                <a:lnTo>
                  <a:pt x="8686787" y="0"/>
                </a:lnTo>
                <a:lnTo>
                  <a:pt x="8686787" y="3630892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563265"/>
            <a:ext cx="9144000" cy="580390"/>
            <a:chOff x="0" y="4563265"/>
            <a:chExt cx="9144000" cy="580390"/>
          </a:xfrm>
        </p:grpSpPr>
        <p:sp>
          <p:nvSpPr>
            <p:cNvPr id="4" name="object 4"/>
            <p:cNvSpPr/>
            <p:nvPr/>
          </p:nvSpPr>
          <p:spPr>
            <a:xfrm>
              <a:off x="0" y="4563265"/>
              <a:ext cx="9143981" cy="5802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1699" y="4694790"/>
              <a:ext cx="1471899" cy="3304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53949" y="752907"/>
            <a:ext cx="5614035" cy="2959100"/>
          </a:xfrm>
          <a:prstGeom prst="rect">
            <a:avLst/>
          </a:prstGeom>
        </p:spPr>
        <p:txBody>
          <a:bodyPr wrap="square" lIns="0" tIns="39369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9"/>
              </a:spcBef>
            </a:pPr>
            <a:r>
              <a:rPr dirty="0" sz="1200" spc="10">
                <a:solidFill>
                  <a:srgbClr val="DDDBD6"/>
                </a:solidFill>
                <a:latin typeface="Arial"/>
                <a:cs typeface="Arial"/>
              </a:rPr>
              <a:t>grep_component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</a:t>
            </a:r>
            <a:r>
              <a:rPr dirty="0" sz="1200" spc="25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DDDBD6"/>
                </a:solidFill>
                <a:latin typeface="Arial"/>
                <a:cs typeface="Arial"/>
              </a:rPr>
              <a:t>container_component.create_container_component(</a:t>
            </a:r>
            <a:endParaRPr sz="1200">
              <a:latin typeface="Arial"/>
              <a:cs typeface="Arial"/>
            </a:endParaRPr>
          </a:p>
          <a:p>
            <a:pPr marL="334645">
              <a:lnSpc>
                <a:spcPct val="100000"/>
              </a:lnSpc>
              <a:spcBef>
                <a:spcPts val="209"/>
              </a:spcBef>
            </a:pPr>
            <a:r>
              <a:rPr dirty="0" sz="1200" spc="320">
                <a:solidFill>
                  <a:srgbClr val="DDDBD6"/>
                </a:solidFill>
                <a:latin typeface="Arial"/>
                <a:cs typeface="Arial"/>
              </a:rPr>
              <a:t>...</a:t>
            </a:r>
            <a:endParaRPr sz="1200">
              <a:latin typeface="Arial"/>
              <a:cs typeface="Arial"/>
            </a:endParaRPr>
          </a:p>
          <a:p>
            <a:pPr marL="334645" marR="2505710">
              <a:lnSpc>
                <a:spcPct val="114599"/>
              </a:lnSpc>
            </a:pPr>
            <a:r>
              <a:rPr dirty="0" sz="1200" spc="105">
                <a:solidFill>
                  <a:srgbClr val="DDDBD6"/>
                </a:solidFill>
                <a:latin typeface="Arial"/>
                <a:cs typeface="Arial"/>
              </a:rPr>
              <a:t>image=</a:t>
            </a:r>
            <a:r>
              <a:rPr dirty="0" sz="1200" spc="105">
                <a:solidFill>
                  <a:srgbClr val="A1CF6D"/>
                </a:solidFill>
                <a:latin typeface="Arial"/>
                <a:cs typeface="Arial"/>
              </a:rPr>
              <a:t>'google/cloud-sdk:278.0.0'</a:t>
            </a:r>
            <a:r>
              <a:rPr dirty="0" sz="1200" spc="105">
                <a:solidFill>
                  <a:srgbClr val="DDDBD6"/>
                </a:solidFill>
                <a:latin typeface="Arial"/>
                <a:cs typeface="Arial"/>
              </a:rPr>
              <a:t>,  </a:t>
            </a:r>
            <a:r>
              <a:rPr dirty="0" sz="1200" spc="-50">
                <a:solidFill>
                  <a:srgbClr val="DDDBD6"/>
                </a:solidFill>
                <a:latin typeface="Arial"/>
                <a:cs typeface="Arial"/>
              </a:rPr>
              <a:t>command=[</a:t>
            </a:r>
            <a:endParaRPr sz="1200">
              <a:latin typeface="Arial"/>
              <a:cs typeface="Arial"/>
            </a:endParaRPr>
          </a:p>
          <a:p>
            <a:pPr marL="669925" marR="3846195">
              <a:lnSpc>
                <a:spcPct val="114599"/>
              </a:lnSpc>
            </a:pPr>
            <a:r>
              <a:rPr dirty="0" sz="1200" spc="245">
                <a:solidFill>
                  <a:srgbClr val="A1CF6D"/>
                </a:solidFill>
                <a:latin typeface="Arial"/>
                <a:cs typeface="Arial"/>
              </a:rPr>
              <a:t>'sh'</a:t>
            </a:r>
            <a:r>
              <a:rPr dirty="0" sz="1200" spc="245">
                <a:solidFill>
                  <a:srgbClr val="DDDBD6"/>
                </a:solidFill>
                <a:latin typeface="Arial"/>
                <a:cs typeface="Arial"/>
              </a:rPr>
              <a:t>, </a:t>
            </a:r>
            <a:r>
              <a:rPr dirty="0" sz="1200" spc="215">
                <a:solidFill>
                  <a:srgbClr val="A1CF6D"/>
                </a:solidFill>
                <a:latin typeface="Arial"/>
                <a:cs typeface="Arial"/>
              </a:rPr>
              <a:t>'-exc'</a:t>
            </a:r>
            <a:r>
              <a:rPr dirty="0" sz="1200" spc="215">
                <a:solidFill>
                  <a:srgbClr val="DDDBD6"/>
                </a:solidFill>
                <a:latin typeface="Arial"/>
                <a:cs typeface="Arial"/>
              </a:rPr>
              <a:t>,  </a:t>
            </a:r>
            <a:r>
              <a:rPr dirty="0" sz="1200" spc="425">
                <a:solidFill>
                  <a:srgbClr val="A1CF6D"/>
                </a:solidFill>
                <a:latin typeface="Arial"/>
                <a:cs typeface="Arial"/>
              </a:rPr>
              <a:t>'''</a:t>
            </a:r>
            <a:endParaRPr sz="1200">
              <a:latin typeface="Arial"/>
              <a:cs typeface="Arial"/>
            </a:endParaRPr>
          </a:p>
          <a:p>
            <a:pPr marL="836294">
              <a:lnSpc>
                <a:spcPct val="100000"/>
              </a:lnSpc>
              <a:spcBef>
                <a:spcPts val="209"/>
              </a:spcBef>
            </a:pPr>
            <a:r>
              <a:rPr dirty="0" sz="1200" spc="320">
                <a:solidFill>
                  <a:srgbClr val="A1CF6D"/>
                </a:solidFill>
                <a:latin typeface="Arial"/>
                <a:cs typeface="Arial"/>
              </a:rPr>
              <a:t>...</a:t>
            </a:r>
            <a:endParaRPr sz="1200">
              <a:latin typeface="Arial"/>
              <a:cs typeface="Arial"/>
            </a:endParaRPr>
          </a:p>
          <a:p>
            <a:pPr marL="669290">
              <a:lnSpc>
                <a:spcPct val="100000"/>
              </a:lnSpc>
              <a:spcBef>
                <a:spcPts val="209"/>
              </a:spcBef>
            </a:pPr>
            <a:r>
              <a:rPr dirty="0" sz="1200" spc="400">
                <a:solidFill>
                  <a:srgbClr val="A1CF6D"/>
                </a:solidFill>
                <a:latin typeface="Arial"/>
                <a:cs typeface="Arial"/>
              </a:rPr>
              <a:t>'''</a:t>
            </a:r>
            <a:r>
              <a:rPr dirty="0" sz="1200" spc="400">
                <a:solidFill>
                  <a:srgbClr val="DDDBD6"/>
                </a:solidFill>
                <a:latin typeface="Arial"/>
                <a:cs typeface="Arial"/>
              </a:rPr>
              <a:t>,</a:t>
            </a:r>
            <a:endParaRPr sz="1200">
              <a:latin typeface="Arial"/>
              <a:cs typeface="Arial"/>
            </a:endParaRPr>
          </a:p>
          <a:p>
            <a:pPr marL="669925">
              <a:lnSpc>
                <a:spcPct val="114599"/>
              </a:lnSpc>
            </a:pPr>
            <a:r>
              <a:rPr dirty="0" sz="1200" spc="210">
                <a:solidFill>
                  <a:srgbClr val="A1CF6D"/>
                </a:solidFill>
                <a:latin typeface="Arial"/>
                <a:cs typeface="Arial"/>
              </a:rPr>
              <a:t>'--pattern'</a:t>
            </a:r>
            <a:r>
              <a:rPr dirty="0" sz="1200" spc="210">
                <a:solidFill>
                  <a:srgbClr val="DDDBD6"/>
                </a:solidFill>
                <a:latin typeface="Arial"/>
                <a:cs typeface="Arial"/>
              </a:rPr>
              <a:t>, </a:t>
            </a:r>
            <a:r>
              <a:rPr dirty="0" sz="1200" spc="120">
                <a:solidFill>
                  <a:srgbClr val="DDDBD6"/>
                </a:solidFill>
                <a:latin typeface="Arial"/>
                <a:cs typeface="Arial"/>
              </a:rPr>
              <a:t>placeholders.InputValuePlaceholder(</a:t>
            </a:r>
            <a:r>
              <a:rPr dirty="0" sz="1200" spc="120">
                <a:solidFill>
                  <a:srgbClr val="A1CF6D"/>
                </a:solidFill>
                <a:latin typeface="Arial"/>
                <a:cs typeface="Arial"/>
              </a:rPr>
              <a:t>'pattern'</a:t>
            </a:r>
            <a:r>
              <a:rPr dirty="0" sz="1200" spc="120">
                <a:solidFill>
                  <a:srgbClr val="DDDBD6"/>
                </a:solidFill>
                <a:latin typeface="Arial"/>
                <a:cs typeface="Arial"/>
              </a:rPr>
              <a:t>),  </a:t>
            </a:r>
            <a:r>
              <a:rPr dirty="0" sz="1200" spc="260">
                <a:solidFill>
                  <a:srgbClr val="A1CF6D"/>
                </a:solidFill>
                <a:latin typeface="Arial"/>
                <a:cs typeface="Arial"/>
              </a:rPr>
              <a:t>'--text'</a:t>
            </a:r>
            <a:r>
              <a:rPr dirty="0" sz="1200" spc="260">
                <a:solidFill>
                  <a:srgbClr val="DDDBD6"/>
                </a:solidFill>
                <a:latin typeface="Arial"/>
                <a:cs typeface="Arial"/>
              </a:rPr>
              <a:t>,</a:t>
            </a:r>
            <a:r>
              <a:rPr dirty="0" sz="1200" spc="330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135">
                <a:solidFill>
                  <a:srgbClr val="DDDBD6"/>
                </a:solidFill>
                <a:latin typeface="Arial"/>
                <a:cs typeface="Arial"/>
              </a:rPr>
              <a:t>placeholders.InputUriPlaceholder(</a:t>
            </a:r>
            <a:r>
              <a:rPr dirty="0" sz="1200" spc="135">
                <a:solidFill>
                  <a:srgbClr val="A1CF6D"/>
                </a:solidFill>
                <a:latin typeface="Arial"/>
                <a:cs typeface="Arial"/>
              </a:rPr>
              <a:t>'text'</a:t>
            </a:r>
            <a:r>
              <a:rPr dirty="0" sz="1200" spc="135">
                <a:solidFill>
                  <a:srgbClr val="DDDBD6"/>
                </a:solidFill>
                <a:latin typeface="Arial"/>
                <a:cs typeface="Arial"/>
              </a:rPr>
              <a:t>),</a:t>
            </a:r>
            <a:endParaRPr sz="1200">
              <a:latin typeface="Arial"/>
              <a:cs typeface="Arial"/>
            </a:endParaRPr>
          </a:p>
          <a:p>
            <a:pPr marR="1332865" indent="669925">
              <a:lnSpc>
                <a:spcPct val="114599"/>
              </a:lnSpc>
            </a:pPr>
            <a:r>
              <a:rPr dirty="0" sz="1200" spc="235">
                <a:solidFill>
                  <a:srgbClr val="A1CF6D"/>
                </a:solidFill>
                <a:latin typeface="Arial"/>
                <a:cs typeface="Arial"/>
              </a:rPr>
              <a:t>'--filtered-text'</a:t>
            </a:r>
            <a:r>
              <a:rPr dirty="0" sz="1200" spc="235">
                <a:solidFill>
                  <a:srgbClr val="DDDBD6"/>
                </a:solidFill>
                <a:latin typeface="Arial"/>
                <a:cs typeface="Arial"/>
              </a:rPr>
              <a:t>,  </a:t>
            </a:r>
            <a:r>
              <a:rPr dirty="0" sz="1200" spc="135">
                <a:solidFill>
                  <a:srgbClr val="DDDBD6"/>
                </a:solidFill>
                <a:latin typeface="Arial"/>
                <a:cs typeface="Arial"/>
              </a:rPr>
              <a:t>placeholders.OutputUriPlaceholder(</a:t>
            </a:r>
            <a:r>
              <a:rPr dirty="0" sz="1200" spc="135">
                <a:solidFill>
                  <a:srgbClr val="A1CF6D"/>
                </a:solidFill>
                <a:latin typeface="Arial"/>
                <a:cs typeface="Arial"/>
              </a:rPr>
              <a:t>'filtered_text'</a:t>
            </a:r>
            <a:r>
              <a:rPr dirty="0" sz="1200" spc="135">
                <a:solidFill>
                  <a:srgbClr val="DDDBD6"/>
                </a:solidFill>
                <a:latin typeface="Arial"/>
                <a:cs typeface="Arial"/>
              </a:rPr>
              <a:t>),</a:t>
            </a:r>
            <a:endParaRPr sz="1200">
              <a:latin typeface="Arial"/>
              <a:cs typeface="Arial"/>
            </a:endParaRPr>
          </a:p>
          <a:p>
            <a:pPr marL="334645">
              <a:lnSpc>
                <a:spcPct val="100000"/>
              </a:lnSpc>
              <a:spcBef>
                <a:spcPts val="209"/>
              </a:spcBef>
            </a:pPr>
            <a:r>
              <a:rPr dirty="0" sz="1200" spc="320">
                <a:solidFill>
                  <a:srgbClr val="DDDBD6"/>
                </a:solidFill>
                <a:latin typeface="Arial"/>
                <a:cs typeface="Arial"/>
              </a:rPr>
              <a:t>],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9"/>
              </a:spcBef>
            </a:pPr>
            <a:r>
              <a:rPr dirty="0" sz="1200" spc="260">
                <a:solidFill>
                  <a:srgbClr val="DDDBD6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416496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15"/>
              <a:t>Container-based</a:t>
            </a:r>
            <a:r>
              <a:rPr dirty="0" sz="2500" spc="-170"/>
              <a:t> </a:t>
            </a:r>
            <a:r>
              <a:rPr dirty="0" sz="2500"/>
              <a:t>components</a:t>
            </a:r>
            <a:endParaRPr sz="25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869" y="1708724"/>
            <a:ext cx="6842759" cy="136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-10">
                <a:latin typeface="Lato"/>
                <a:cs typeface="Lato"/>
              </a:rPr>
              <a:t>Deﬁne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custom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component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15">
                <a:latin typeface="Lato"/>
                <a:cs typeface="Lato"/>
              </a:rPr>
              <a:t>spec,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executor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class,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and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component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class</a:t>
            </a:r>
            <a:endParaRPr sz="1600">
              <a:latin typeface="Lato"/>
              <a:cs typeface="Lato"/>
            </a:endParaRPr>
          </a:p>
          <a:p>
            <a:pPr marL="363855" indent="-351790">
              <a:lnSpc>
                <a:spcPct val="100000"/>
              </a:lnSpc>
              <a:spcBef>
                <a:spcPts val="128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-5">
                <a:latin typeface="Lato"/>
                <a:cs typeface="Lato"/>
              </a:rPr>
              <a:t>Component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reusability</a:t>
            </a:r>
            <a:endParaRPr sz="1600">
              <a:latin typeface="Lato"/>
              <a:cs typeface="Lato"/>
            </a:endParaRPr>
          </a:p>
          <a:p>
            <a:pPr lvl="1" marL="821055" marR="5080" indent="-351790">
              <a:lnSpc>
                <a:spcPct val="114999"/>
              </a:lnSpc>
              <a:spcBef>
                <a:spcPts val="1000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dirty="0" sz="1600">
                <a:latin typeface="Lato"/>
                <a:cs typeface="Lato"/>
              </a:rPr>
              <a:t>Reuse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a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component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spec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and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implement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a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15">
                <a:latin typeface="Lato"/>
                <a:cs typeface="Lato"/>
              </a:rPr>
              <a:t>new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executor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that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derives  from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an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existing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component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6974" y="100750"/>
            <a:ext cx="3550920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/>
              <a:t>Fully </a:t>
            </a:r>
            <a:r>
              <a:rPr dirty="0" sz="2500" spc="-5"/>
              <a:t>custom</a:t>
            </a:r>
            <a:r>
              <a:rPr dirty="0" sz="2500" spc="-380"/>
              <a:t> </a:t>
            </a:r>
            <a:r>
              <a:rPr dirty="0" sz="2500" spc="-10"/>
              <a:t>components</a:t>
            </a:r>
            <a:endParaRPr sz="25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19" y="664148"/>
            <a:ext cx="8686800" cy="3630929"/>
          </a:xfrm>
          <a:custGeom>
            <a:avLst/>
            <a:gdLst/>
            <a:ahLst/>
            <a:cxnLst/>
            <a:rect l="l" t="t" r="r" b="b"/>
            <a:pathLst>
              <a:path w="8686800" h="3630929">
                <a:moveTo>
                  <a:pt x="8686787" y="3630892"/>
                </a:moveTo>
                <a:lnTo>
                  <a:pt x="0" y="3630892"/>
                </a:lnTo>
                <a:lnTo>
                  <a:pt x="0" y="0"/>
                </a:lnTo>
                <a:lnTo>
                  <a:pt x="8686787" y="0"/>
                </a:lnTo>
                <a:lnTo>
                  <a:pt x="8686787" y="3630892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563265"/>
            <a:ext cx="9144000" cy="580390"/>
            <a:chOff x="0" y="4563265"/>
            <a:chExt cx="9144000" cy="580390"/>
          </a:xfrm>
        </p:grpSpPr>
        <p:sp>
          <p:nvSpPr>
            <p:cNvPr id="4" name="object 4"/>
            <p:cNvSpPr/>
            <p:nvPr/>
          </p:nvSpPr>
          <p:spPr>
            <a:xfrm>
              <a:off x="0" y="4563265"/>
              <a:ext cx="9143981" cy="5802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1699" y="4694790"/>
              <a:ext cx="1471899" cy="3304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41249" y="627282"/>
            <a:ext cx="8384540" cy="3595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9705" marR="4512310" indent="-167640">
              <a:lnSpc>
                <a:spcPct val="151000"/>
              </a:lnSpc>
              <a:spcBef>
                <a:spcPts val="100"/>
              </a:spcBef>
            </a:pPr>
            <a:r>
              <a:rPr dirty="0" sz="1200" spc="105">
                <a:solidFill>
                  <a:srgbClr val="56D3E2"/>
                </a:solidFill>
                <a:latin typeface="Arial"/>
                <a:cs typeface="Arial"/>
              </a:rPr>
              <a:t>class </a:t>
            </a:r>
            <a:r>
              <a:rPr dirty="0" sz="1200" spc="30">
                <a:solidFill>
                  <a:srgbClr val="CC8ED6"/>
                </a:solidFill>
                <a:latin typeface="Arial"/>
                <a:cs typeface="Arial"/>
              </a:rPr>
              <a:t>HelloComponentSpec</a:t>
            </a:r>
            <a:r>
              <a:rPr dirty="0" sz="1200" spc="30">
                <a:solidFill>
                  <a:srgbClr val="DDDBD6"/>
                </a:solidFill>
                <a:latin typeface="Arial"/>
                <a:cs typeface="Arial"/>
              </a:rPr>
              <a:t>(types.ComponentSpec):  </a:t>
            </a:r>
            <a:r>
              <a:rPr dirty="0" sz="1200" spc="-80">
                <a:solidFill>
                  <a:srgbClr val="DDDBD6"/>
                </a:solidFill>
                <a:latin typeface="Arial"/>
                <a:cs typeface="Arial"/>
              </a:rPr>
              <a:t>INPUTS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</a:t>
            </a:r>
            <a:r>
              <a:rPr dirty="0" sz="1200" spc="215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254">
                <a:solidFill>
                  <a:srgbClr val="DDDBD6"/>
                </a:solidFill>
                <a:latin typeface="Arial"/>
                <a:cs typeface="Arial"/>
              </a:rPr>
              <a:t>{</a:t>
            </a:r>
            <a:endParaRPr sz="1200">
              <a:latin typeface="Arial"/>
              <a:cs typeface="Arial"/>
            </a:endParaRPr>
          </a:p>
          <a:p>
            <a:pPr marL="514984" marR="2418715">
              <a:lnSpc>
                <a:spcPct val="151000"/>
              </a:lnSpc>
            </a:pPr>
            <a:r>
              <a:rPr dirty="0" sz="1200" spc="-10">
                <a:solidFill>
                  <a:srgbClr val="EF6291"/>
                </a:solidFill>
                <a:latin typeface="Arial"/>
                <a:cs typeface="Arial"/>
              </a:rPr>
              <a:t># </a:t>
            </a:r>
            <a:r>
              <a:rPr dirty="0" sz="1200" spc="85">
                <a:solidFill>
                  <a:srgbClr val="EF6291"/>
                </a:solidFill>
                <a:latin typeface="Arial"/>
                <a:cs typeface="Arial"/>
              </a:rPr>
              <a:t>This </a:t>
            </a:r>
            <a:r>
              <a:rPr dirty="0" sz="1200" spc="235">
                <a:solidFill>
                  <a:srgbClr val="EF6291"/>
                </a:solidFill>
                <a:latin typeface="Arial"/>
                <a:cs typeface="Arial"/>
              </a:rPr>
              <a:t>will </a:t>
            </a:r>
            <a:r>
              <a:rPr dirty="0" sz="1200" spc="-15">
                <a:solidFill>
                  <a:srgbClr val="EF6291"/>
                </a:solidFill>
                <a:latin typeface="Arial"/>
                <a:cs typeface="Arial"/>
              </a:rPr>
              <a:t>be </a:t>
            </a:r>
            <a:r>
              <a:rPr dirty="0" sz="1200" spc="-10">
                <a:solidFill>
                  <a:srgbClr val="EF6291"/>
                </a:solidFill>
                <a:latin typeface="Arial"/>
                <a:cs typeface="Arial"/>
              </a:rPr>
              <a:t>a </a:t>
            </a:r>
            <a:r>
              <a:rPr dirty="0" sz="1200" spc="140">
                <a:solidFill>
                  <a:srgbClr val="EF6291"/>
                </a:solidFill>
                <a:latin typeface="Arial"/>
                <a:cs typeface="Arial"/>
              </a:rPr>
              <a:t>dictionary </a:t>
            </a:r>
            <a:r>
              <a:rPr dirty="0" sz="1200" spc="120">
                <a:solidFill>
                  <a:srgbClr val="EF6291"/>
                </a:solidFill>
                <a:latin typeface="Arial"/>
                <a:cs typeface="Arial"/>
              </a:rPr>
              <a:t>with </a:t>
            </a:r>
            <a:r>
              <a:rPr dirty="0" sz="1200" spc="135">
                <a:solidFill>
                  <a:srgbClr val="EF6291"/>
                </a:solidFill>
                <a:latin typeface="Arial"/>
                <a:cs typeface="Arial"/>
              </a:rPr>
              <a:t>input </a:t>
            </a:r>
            <a:r>
              <a:rPr dirty="0" sz="1200" spc="200">
                <a:solidFill>
                  <a:srgbClr val="EF6291"/>
                </a:solidFill>
                <a:latin typeface="Arial"/>
                <a:cs typeface="Arial"/>
              </a:rPr>
              <a:t>artifacts, </a:t>
            </a:r>
            <a:r>
              <a:rPr dirty="0" sz="1200" spc="125">
                <a:solidFill>
                  <a:srgbClr val="EF6291"/>
                </a:solidFill>
                <a:latin typeface="Arial"/>
                <a:cs typeface="Arial"/>
              </a:rPr>
              <a:t>including </a:t>
            </a:r>
            <a:r>
              <a:rPr dirty="0" sz="1200" spc="-15">
                <a:solidFill>
                  <a:srgbClr val="EF6291"/>
                </a:solidFill>
                <a:latin typeface="Arial"/>
                <a:cs typeface="Arial"/>
              </a:rPr>
              <a:t>URIs  </a:t>
            </a:r>
            <a:r>
              <a:rPr dirty="0" sz="1200" spc="160">
                <a:solidFill>
                  <a:srgbClr val="A1CF6D"/>
                </a:solidFill>
                <a:latin typeface="Arial"/>
                <a:cs typeface="Arial"/>
              </a:rPr>
              <a:t>'input_data'</a:t>
            </a:r>
            <a:r>
              <a:rPr dirty="0" sz="1200" spc="160">
                <a:solidFill>
                  <a:srgbClr val="DDDBD6"/>
                </a:solidFill>
                <a:latin typeface="Arial"/>
                <a:cs typeface="Arial"/>
              </a:rPr>
              <a:t>:</a:t>
            </a:r>
            <a:r>
              <a:rPr dirty="0" sz="1200" spc="305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DDDBD6"/>
                </a:solidFill>
                <a:latin typeface="Arial"/>
                <a:cs typeface="Arial"/>
              </a:rPr>
              <a:t>ChannelParameter(</a:t>
            </a:r>
            <a:r>
              <a:rPr dirty="0" sz="1200" spc="80">
                <a:solidFill>
                  <a:srgbClr val="CC8ED6"/>
                </a:solidFill>
                <a:latin typeface="Arial"/>
                <a:cs typeface="Arial"/>
              </a:rPr>
              <a:t>type</a:t>
            </a:r>
            <a:r>
              <a:rPr dirty="0" sz="1200" spc="80">
                <a:solidFill>
                  <a:srgbClr val="DDDBD6"/>
                </a:solidFill>
                <a:latin typeface="Arial"/>
                <a:cs typeface="Arial"/>
              </a:rPr>
              <a:t>=standard_artifacts.Examples),</a:t>
            </a:r>
            <a:endParaRPr sz="1200">
              <a:latin typeface="Arial"/>
              <a:cs typeface="Arial"/>
            </a:endParaRPr>
          </a:p>
          <a:p>
            <a:pPr marL="179705">
              <a:lnSpc>
                <a:spcPct val="100000"/>
              </a:lnSpc>
              <a:spcBef>
                <a:spcPts val="735"/>
              </a:spcBef>
            </a:pPr>
            <a:r>
              <a:rPr dirty="0" sz="1200" spc="254">
                <a:solidFill>
                  <a:srgbClr val="DDDBD6"/>
                </a:solidFill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  <a:p>
            <a:pPr marL="179705">
              <a:lnSpc>
                <a:spcPct val="100000"/>
              </a:lnSpc>
              <a:spcBef>
                <a:spcPts val="735"/>
              </a:spcBef>
            </a:pPr>
            <a:r>
              <a:rPr dirty="0" sz="1200" spc="-165">
                <a:solidFill>
                  <a:srgbClr val="DDDBD6"/>
                </a:solidFill>
                <a:latin typeface="Arial"/>
                <a:cs typeface="Arial"/>
              </a:rPr>
              <a:t>OUTPUTS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</a:t>
            </a:r>
            <a:r>
              <a:rPr dirty="0" sz="1200" spc="15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254">
                <a:solidFill>
                  <a:srgbClr val="DDDBD6"/>
                </a:solidFill>
                <a:latin typeface="Arial"/>
                <a:cs typeface="Arial"/>
              </a:rPr>
              <a:t>{</a:t>
            </a:r>
            <a:endParaRPr sz="1200">
              <a:latin typeface="Arial"/>
              <a:cs typeface="Arial"/>
            </a:endParaRPr>
          </a:p>
          <a:p>
            <a:pPr marL="514984" marR="2334895">
              <a:lnSpc>
                <a:spcPct val="151000"/>
              </a:lnSpc>
            </a:pPr>
            <a:r>
              <a:rPr dirty="0" sz="1200" spc="-10">
                <a:solidFill>
                  <a:srgbClr val="EF6291"/>
                </a:solidFill>
                <a:latin typeface="Arial"/>
                <a:cs typeface="Arial"/>
              </a:rPr>
              <a:t># </a:t>
            </a:r>
            <a:r>
              <a:rPr dirty="0" sz="1200" spc="85">
                <a:solidFill>
                  <a:srgbClr val="EF6291"/>
                </a:solidFill>
                <a:latin typeface="Arial"/>
                <a:cs typeface="Arial"/>
              </a:rPr>
              <a:t>This </a:t>
            </a:r>
            <a:r>
              <a:rPr dirty="0" sz="1200" spc="235">
                <a:solidFill>
                  <a:srgbClr val="EF6291"/>
                </a:solidFill>
                <a:latin typeface="Arial"/>
                <a:cs typeface="Arial"/>
              </a:rPr>
              <a:t>will </a:t>
            </a:r>
            <a:r>
              <a:rPr dirty="0" sz="1200" spc="-15">
                <a:solidFill>
                  <a:srgbClr val="EF6291"/>
                </a:solidFill>
                <a:latin typeface="Arial"/>
                <a:cs typeface="Arial"/>
              </a:rPr>
              <a:t>be </a:t>
            </a:r>
            <a:r>
              <a:rPr dirty="0" sz="1200" spc="-10">
                <a:solidFill>
                  <a:srgbClr val="EF6291"/>
                </a:solidFill>
                <a:latin typeface="Arial"/>
                <a:cs typeface="Arial"/>
              </a:rPr>
              <a:t>a </a:t>
            </a:r>
            <a:r>
              <a:rPr dirty="0" sz="1200" spc="140">
                <a:solidFill>
                  <a:srgbClr val="EF6291"/>
                </a:solidFill>
                <a:latin typeface="Arial"/>
                <a:cs typeface="Arial"/>
              </a:rPr>
              <a:t>dictionary </a:t>
            </a:r>
            <a:r>
              <a:rPr dirty="0" sz="1200" spc="40">
                <a:solidFill>
                  <a:srgbClr val="EF6291"/>
                </a:solidFill>
                <a:latin typeface="Arial"/>
                <a:cs typeface="Arial"/>
              </a:rPr>
              <a:t>which </a:t>
            </a:r>
            <a:r>
              <a:rPr dirty="0" sz="1200" spc="185">
                <a:solidFill>
                  <a:srgbClr val="EF6291"/>
                </a:solidFill>
                <a:latin typeface="Arial"/>
                <a:cs typeface="Arial"/>
              </a:rPr>
              <a:t>this </a:t>
            </a:r>
            <a:r>
              <a:rPr dirty="0" sz="1200" spc="-5">
                <a:solidFill>
                  <a:srgbClr val="EF6291"/>
                </a:solidFill>
                <a:latin typeface="Arial"/>
                <a:cs typeface="Arial"/>
              </a:rPr>
              <a:t>component </a:t>
            </a:r>
            <a:r>
              <a:rPr dirty="0" sz="1200" spc="235">
                <a:solidFill>
                  <a:srgbClr val="EF6291"/>
                </a:solidFill>
                <a:latin typeface="Arial"/>
                <a:cs typeface="Arial"/>
              </a:rPr>
              <a:t>will </a:t>
            </a:r>
            <a:r>
              <a:rPr dirty="0" sz="1200" spc="75">
                <a:solidFill>
                  <a:srgbClr val="EF6291"/>
                </a:solidFill>
                <a:latin typeface="Arial"/>
                <a:cs typeface="Arial"/>
              </a:rPr>
              <a:t>populate  </a:t>
            </a:r>
            <a:r>
              <a:rPr dirty="0" sz="1200" spc="145">
                <a:solidFill>
                  <a:srgbClr val="A1CF6D"/>
                </a:solidFill>
                <a:latin typeface="Arial"/>
                <a:cs typeface="Arial"/>
              </a:rPr>
              <a:t>'output_data'</a:t>
            </a:r>
            <a:r>
              <a:rPr dirty="0" sz="1200" spc="145">
                <a:solidFill>
                  <a:srgbClr val="DDDBD6"/>
                </a:solidFill>
                <a:latin typeface="Arial"/>
                <a:cs typeface="Arial"/>
              </a:rPr>
              <a:t>:</a:t>
            </a:r>
            <a:r>
              <a:rPr dirty="0" sz="1200" spc="285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DDDBD6"/>
                </a:solidFill>
                <a:latin typeface="Arial"/>
                <a:cs typeface="Arial"/>
              </a:rPr>
              <a:t>ChannelParameter(</a:t>
            </a:r>
            <a:r>
              <a:rPr dirty="0" sz="1200" spc="80">
                <a:solidFill>
                  <a:srgbClr val="CC8ED6"/>
                </a:solidFill>
                <a:latin typeface="Arial"/>
                <a:cs typeface="Arial"/>
              </a:rPr>
              <a:t>type</a:t>
            </a:r>
            <a:r>
              <a:rPr dirty="0" sz="1200" spc="80">
                <a:solidFill>
                  <a:srgbClr val="DDDBD6"/>
                </a:solidFill>
                <a:latin typeface="Arial"/>
                <a:cs typeface="Arial"/>
              </a:rPr>
              <a:t>=standard_artifacts.Examples),</a:t>
            </a:r>
            <a:endParaRPr sz="1200">
              <a:latin typeface="Arial"/>
              <a:cs typeface="Arial"/>
            </a:endParaRPr>
          </a:p>
          <a:p>
            <a:pPr marL="179705">
              <a:lnSpc>
                <a:spcPct val="100000"/>
              </a:lnSpc>
              <a:spcBef>
                <a:spcPts val="735"/>
              </a:spcBef>
            </a:pPr>
            <a:r>
              <a:rPr dirty="0" sz="1200" spc="254">
                <a:solidFill>
                  <a:srgbClr val="DDDBD6"/>
                </a:solidFill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  <a:p>
            <a:pPr marL="179705">
              <a:lnSpc>
                <a:spcPct val="100000"/>
              </a:lnSpc>
              <a:spcBef>
                <a:spcPts val="615"/>
              </a:spcBef>
            </a:pPr>
            <a:r>
              <a:rPr dirty="0" sz="1200" spc="-175">
                <a:solidFill>
                  <a:srgbClr val="DDDBD6"/>
                </a:solidFill>
                <a:latin typeface="Arial"/>
                <a:cs typeface="Arial"/>
              </a:rPr>
              <a:t>PARAMETERS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</a:t>
            </a:r>
            <a:r>
              <a:rPr dirty="0" sz="1200" spc="55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254">
                <a:solidFill>
                  <a:srgbClr val="DDDBD6"/>
                </a:solidFill>
                <a:latin typeface="Arial"/>
                <a:cs typeface="Arial"/>
              </a:rPr>
              <a:t>{</a:t>
            </a:r>
            <a:endParaRPr sz="1200">
              <a:latin typeface="Arial"/>
              <a:cs typeface="Arial"/>
            </a:endParaRPr>
          </a:p>
          <a:p>
            <a:pPr marL="514984" marR="5080">
              <a:lnSpc>
                <a:spcPct val="150000"/>
              </a:lnSpc>
            </a:pPr>
            <a:r>
              <a:rPr dirty="0" sz="1200" spc="-10">
                <a:solidFill>
                  <a:srgbClr val="EF6291"/>
                </a:solidFill>
                <a:latin typeface="Arial"/>
                <a:cs typeface="Arial"/>
              </a:rPr>
              <a:t># </a:t>
            </a:r>
            <a:r>
              <a:rPr dirty="0" sz="1200" spc="-15">
                <a:solidFill>
                  <a:srgbClr val="EF6291"/>
                </a:solidFill>
                <a:latin typeface="Arial"/>
                <a:cs typeface="Arial"/>
              </a:rPr>
              <a:t>These </a:t>
            </a:r>
            <a:r>
              <a:rPr dirty="0" sz="1200" spc="75">
                <a:solidFill>
                  <a:srgbClr val="EF6291"/>
                </a:solidFill>
                <a:latin typeface="Arial"/>
                <a:cs typeface="Arial"/>
              </a:rPr>
              <a:t>are </a:t>
            </a:r>
            <a:r>
              <a:rPr dirty="0" sz="1200" spc="45">
                <a:solidFill>
                  <a:srgbClr val="EF6291"/>
                </a:solidFill>
                <a:latin typeface="Arial"/>
                <a:cs typeface="Arial"/>
              </a:rPr>
              <a:t>parameters </a:t>
            </a:r>
            <a:r>
              <a:rPr dirty="0" sz="1200" spc="155">
                <a:solidFill>
                  <a:srgbClr val="EF6291"/>
                </a:solidFill>
                <a:latin typeface="Arial"/>
                <a:cs typeface="Arial"/>
              </a:rPr>
              <a:t>that </a:t>
            </a:r>
            <a:r>
              <a:rPr dirty="0" sz="1200" spc="235">
                <a:solidFill>
                  <a:srgbClr val="EF6291"/>
                </a:solidFill>
                <a:latin typeface="Arial"/>
                <a:cs typeface="Arial"/>
              </a:rPr>
              <a:t>will </a:t>
            </a:r>
            <a:r>
              <a:rPr dirty="0" sz="1200" spc="-15">
                <a:solidFill>
                  <a:srgbClr val="EF6291"/>
                </a:solidFill>
                <a:latin typeface="Arial"/>
                <a:cs typeface="Arial"/>
              </a:rPr>
              <a:t>be </a:t>
            </a:r>
            <a:r>
              <a:rPr dirty="0" sz="1200" spc="10">
                <a:solidFill>
                  <a:srgbClr val="EF6291"/>
                </a:solidFill>
                <a:latin typeface="Arial"/>
                <a:cs typeface="Arial"/>
              </a:rPr>
              <a:t>passed </a:t>
            </a:r>
            <a:r>
              <a:rPr dirty="0" sz="1200" spc="190">
                <a:solidFill>
                  <a:srgbClr val="EF6291"/>
                </a:solidFill>
                <a:latin typeface="Arial"/>
                <a:cs typeface="Arial"/>
              </a:rPr>
              <a:t>in </a:t>
            </a:r>
            <a:r>
              <a:rPr dirty="0" sz="1200" spc="100">
                <a:solidFill>
                  <a:srgbClr val="EF6291"/>
                </a:solidFill>
                <a:latin typeface="Arial"/>
                <a:cs typeface="Arial"/>
              </a:rPr>
              <a:t>the </a:t>
            </a:r>
            <a:r>
              <a:rPr dirty="0" sz="1200" spc="204">
                <a:solidFill>
                  <a:srgbClr val="EF6291"/>
                </a:solidFill>
                <a:latin typeface="Arial"/>
                <a:cs typeface="Arial"/>
              </a:rPr>
              <a:t>call </a:t>
            </a:r>
            <a:r>
              <a:rPr dirty="0" sz="1200" spc="155">
                <a:solidFill>
                  <a:srgbClr val="EF6291"/>
                </a:solidFill>
                <a:latin typeface="Arial"/>
                <a:cs typeface="Arial"/>
              </a:rPr>
              <a:t>to </a:t>
            </a:r>
            <a:r>
              <a:rPr dirty="0" sz="1200" spc="95">
                <a:solidFill>
                  <a:srgbClr val="EF6291"/>
                </a:solidFill>
                <a:latin typeface="Arial"/>
                <a:cs typeface="Arial"/>
              </a:rPr>
              <a:t>create </a:t>
            </a:r>
            <a:r>
              <a:rPr dirty="0" sz="1200" spc="-15">
                <a:solidFill>
                  <a:srgbClr val="EF6291"/>
                </a:solidFill>
                <a:latin typeface="Arial"/>
                <a:cs typeface="Arial"/>
              </a:rPr>
              <a:t>an </a:t>
            </a:r>
            <a:r>
              <a:rPr dirty="0" sz="1200" spc="95">
                <a:solidFill>
                  <a:srgbClr val="EF6291"/>
                </a:solidFill>
                <a:latin typeface="Arial"/>
                <a:cs typeface="Arial"/>
              </a:rPr>
              <a:t>instance </a:t>
            </a:r>
            <a:r>
              <a:rPr dirty="0" sz="1200" spc="155">
                <a:solidFill>
                  <a:srgbClr val="EF6291"/>
                </a:solidFill>
                <a:latin typeface="Arial"/>
                <a:cs typeface="Arial"/>
              </a:rPr>
              <a:t>of </a:t>
            </a:r>
            <a:r>
              <a:rPr dirty="0" sz="1200" spc="185">
                <a:solidFill>
                  <a:srgbClr val="EF6291"/>
                </a:solidFill>
                <a:latin typeface="Arial"/>
                <a:cs typeface="Arial"/>
              </a:rPr>
              <a:t>this </a:t>
            </a:r>
            <a:r>
              <a:rPr dirty="0" sz="1200" spc="-5">
                <a:solidFill>
                  <a:srgbClr val="EF6291"/>
                </a:solidFill>
                <a:latin typeface="Arial"/>
                <a:cs typeface="Arial"/>
              </a:rPr>
              <a:t>component  </a:t>
            </a:r>
            <a:r>
              <a:rPr dirty="0" sz="1200" spc="110">
                <a:solidFill>
                  <a:srgbClr val="A1CF6D"/>
                </a:solidFill>
                <a:latin typeface="Arial"/>
                <a:cs typeface="Arial"/>
              </a:rPr>
              <a:t>'name'</a:t>
            </a:r>
            <a:r>
              <a:rPr dirty="0" sz="1200" spc="110">
                <a:solidFill>
                  <a:srgbClr val="DDDBD6"/>
                </a:solidFill>
                <a:latin typeface="Arial"/>
                <a:cs typeface="Arial"/>
              </a:rPr>
              <a:t>:</a:t>
            </a:r>
            <a:r>
              <a:rPr dirty="0" sz="1200" spc="320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75">
                <a:solidFill>
                  <a:srgbClr val="DDDBD6"/>
                </a:solidFill>
                <a:latin typeface="Arial"/>
                <a:cs typeface="Arial"/>
              </a:rPr>
              <a:t>ExecutionParameter(</a:t>
            </a:r>
            <a:r>
              <a:rPr dirty="0" sz="1200" spc="75">
                <a:solidFill>
                  <a:srgbClr val="CC8ED6"/>
                </a:solidFill>
                <a:latin typeface="Arial"/>
                <a:cs typeface="Arial"/>
              </a:rPr>
              <a:t>type</a:t>
            </a:r>
            <a:r>
              <a:rPr dirty="0" sz="1200" spc="75">
                <a:solidFill>
                  <a:srgbClr val="DDDBD6"/>
                </a:solidFill>
                <a:latin typeface="Arial"/>
                <a:cs typeface="Arial"/>
              </a:rPr>
              <a:t>=Text),</a:t>
            </a:r>
            <a:endParaRPr sz="1200">
              <a:latin typeface="Arial"/>
              <a:cs typeface="Arial"/>
            </a:endParaRPr>
          </a:p>
          <a:p>
            <a:pPr marL="179705">
              <a:lnSpc>
                <a:spcPct val="100000"/>
              </a:lnSpc>
              <a:spcBef>
                <a:spcPts val="720"/>
              </a:spcBef>
            </a:pPr>
            <a:r>
              <a:rPr dirty="0" sz="1200" spc="254">
                <a:solidFill>
                  <a:srgbClr val="DDDBD6"/>
                </a:solidFill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557212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5"/>
              <a:t>Deﬁning</a:t>
            </a:r>
            <a:r>
              <a:rPr dirty="0" sz="2500" spc="-165"/>
              <a:t> </a:t>
            </a:r>
            <a:r>
              <a:rPr dirty="0" sz="2500" spc="15"/>
              <a:t>input</a:t>
            </a:r>
            <a:r>
              <a:rPr dirty="0" sz="2500" spc="-165"/>
              <a:t> </a:t>
            </a:r>
            <a:r>
              <a:rPr dirty="0" sz="2500" spc="15"/>
              <a:t>and</a:t>
            </a:r>
            <a:r>
              <a:rPr dirty="0" sz="2500" spc="-165"/>
              <a:t> </a:t>
            </a:r>
            <a:r>
              <a:rPr dirty="0" sz="2500" spc="10"/>
              <a:t>output</a:t>
            </a:r>
            <a:r>
              <a:rPr dirty="0" sz="2500" spc="-165"/>
              <a:t> </a:t>
            </a:r>
            <a:r>
              <a:rPr dirty="0" sz="2500" spc="10"/>
              <a:t>speciﬁcations</a:t>
            </a:r>
            <a:endParaRPr sz="25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19" y="664148"/>
            <a:ext cx="8686800" cy="3630929"/>
          </a:xfrm>
          <a:custGeom>
            <a:avLst/>
            <a:gdLst/>
            <a:ahLst/>
            <a:cxnLst/>
            <a:rect l="l" t="t" r="r" b="b"/>
            <a:pathLst>
              <a:path w="8686800" h="3630929">
                <a:moveTo>
                  <a:pt x="8686787" y="3630892"/>
                </a:moveTo>
                <a:lnTo>
                  <a:pt x="0" y="3630892"/>
                </a:lnTo>
                <a:lnTo>
                  <a:pt x="0" y="0"/>
                </a:lnTo>
                <a:lnTo>
                  <a:pt x="8686787" y="0"/>
                </a:lnTo>
                <a:lnTo>
                  <a:pt x="8686787" y="3630892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563265"/>
            <a:ext cx="9144000" cy="580390"/>
            <a:chOff x="0" y="4563265"/>
            <a:chExt cx="9144000" cy="580390"/>
          </a:xfrm>
        </p:grpSpPr>
        <p:sp>
          <p:nvSpPr>
            <p:cNvPr id="4" name="object 4"/>
            <p:cNvSpPr/>
            <p:nvPr/>
          </p:nvSpPr>
          <p:spPr>
            <a:xfrm>
              <a:off x="0" y="4563265"/>
              <a:ext cx="9143981" cy="5802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1699" y="4694790"/>
              <a:ext cx="1471899" cy="3304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65049" y="733857"/>
            <a:ext cx="5042535" cy="1406525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dirty="0" sz="1200" spc="105">
                <a:solidFill>
                  <a:srgbClr val="56D3E2"/>
                </a:solidFill>
                <a:latin typeface="Arial"/>
                <a:cs typeface="Arial"/>
              </a:rPr>
              <a:t>class</a:t>
            </a:r>
            <a:r>
              <a:rPr dirty="0" sz="1200" spc="325">
                <a:solidFill>
                  <a:srgbClr val="56D3E2"/>
                </a:solidFill>
                <a:latin typeface="Arial"/>
                <a:cs typeface="Arial"/>
              </a:rPr>
              <a:t> </a:t>
            </a:r>
            <a:r>
              <a:rPr dirty="0" sz="1200" spc="70">
                <a:solidFill>
                  <a:srgbClr val="CC8ED6"/>
                </a:solidFill>
                <a:latin typeface="Arial"/>
                <a:cs typeface="Arial"/>
              </a:rPr>
              <a:t>Executor</a:t>
            </a:r>
            <a:r>
              <a:rPr dirty="0" sz="1200" spc="70">
                <a:solidFill>
                  <a:srgbClr val="DDDBD6"/>
                </a:solidFill>
                <a:latin typeface="Arial"/>
                <a:cs typeface="Arial"/>
              </a:rPr>
              <a:t>(base_executor.BaseExecutor):</a:t>
            </a:r>
            <a:endParaRPr sz="1200">
              <a:latin typeface="Arial"/>
              <a:cs typeface="Arial"/>
            </a:endParaRPr>
          </a:p>
          <a:p>
            <a:pPr marL="765175" marR="5080" indent="-585470">
              <a:lnSpc>
                <a:spcPct val="151000"/>
              </a:lnSpc>
            </a:pPr>
            <a:r>
              <a:rPr dirty="0" sz="1200" spc="100">
                <a:solidFill>
                  <a:srgbClr val="56D3E2"/>
                </a:solidFill>
                <a:latin typeface="Arial"/>
                <a:cs typeface="Arial"/>
              </a:rPr>
              <a:t>def </a:t>
            </a:r>
            <a:r>
              <a:rPr dirty="0" sz="1200" spc="135">
                <a:solidFill>
                  <a:srgbClr val="DDDBD6"/>
                </a:solidFill>
                <a:latin typeface="Arial"/>
                <a:cs typeface="Arial"/>
              </a:rPr>
              <a:t>Do(self, </a:t>
            </a:r>
            <a:r>
              <a:rPr dirty="0" sz="1200" spc="155">
                <a:solidFill>
                  <a:srgbClr val="DDDBD6"/>
                </a:solidFill>
                <a:latin typeface="Arial"/>
                <a:cs typeface="Arial"/>
              </a:rPr>
              <a:t>input_dict: </a:t>
            </a:r>
            <a:r>
              <a:rPr dirty="0" sz="1200" spc="145">
                <a:solidFill>
                  <a:srgbClr val="DDDBD6"/>
                </a:solidFill>
                <a:latin typeface="Arial"/>
                <a:cs typeface="Arial"/>
              </a:rPr>
              <a:t>Dict[Text, </a:t>
            </a:r>
            <a:r>
              <a:rPr dirty="0" sz="1200" spc="190">
                <a:solidFill>
                  <a:srgbClr val="DDDBD6"/>
                </a:solidFill>
                <a:latin typeface="Arial"/>
                <a:cs typeface="Arial"/>
              </a:rPr>
              <a:t>List[types.Artifact]],  </a:t>
            </a:r>
            <a:r>
              <a:rPr dirty="0" sz="1200" spc="135">
                <a:solidFill>
                  <a:srgbClr val="DDDBD6"/>
                </a:solidFill>
                <a:latin typeface="Arial"/>
                <a:cs typeface="Arial"/>
              </a:rPr>
              <a:t>output_dict: </a:t>
            </a:r>
            <a:r>
              <a:rPr dirty="0" sz="1200" spc="145">
                <a:solidFill>
                  <a:srgbClr val="DDDBD6"/>
                </a:solidFill>
                <a:latin typeface="Arial"/>
                <a:cs typeface="Arial"/>
              </a:rPr>
              <a:t>Dict[Text, </a:t>
            </a:r>
            <a:r>
              <a:rPr dirty="0" sz="1200" spc="190">
                <a:solidFill>
                  <a:srgbClr val="DDDBD6"/>
                </a:solidFill>
                <a:latin typeface="Arial"/>
                <a:cs typeface="Arial"/>
              </a:rPr>
              <a:t>List[types.Artifact]],  </a:t>
            </a:r>
            <a:r>
              <a:rPr dirty="0" sz="1200" spc="100">
                <a:solidFill>
                  <a:srgbClr val="DDDBD6"/>
                </a:solidFill>
                <a:latin typeface="Arial"/>
                <a:cs typeface="Arial"/>
              </a:rPr>
              <a:t>exec_properties: </a:t>
            </a:r>
            <a:r>
              <a:rPr dirty="0" sz="1200" spc="145">
                <a:solidFill>
                  <a:srgbClr val="DDDBD6"/>
                </a:solidFill>
                <a:latin typeface="Arial"/>
                <a:cs typeface="Arial"/>
              </a:rPr>
              <a:t>Dict[Text, </a:t>
            </a:r>
            <a:r>
              <a:rPr dirty="0" sz="1200" spc="95">
                <a:solidFill>
                  <a:srgbClr val="DDDBD6"/>
                </a:solidFill>
                <a:latin typeface="Arial"/>
                <a:cs typeface="Arial"/>
              </a:rPr>
              <a:t>Any]) </a:t>
            </a:r>
            <a:r>
              <a:rPr dirty="0" sz="1200" spc="105">
                <a:solidFill>
                  <a:srgbClr val="DDDBD6"/>
                </a:solidFill>
                <a:latin typeface="Arial"/>
                <a:cs typeface="Arial"/>
              </a:rPr>
              <a:t>-&gt;</a:t>
            </a:r>
            <a:r>
              <a:rPr dirty="0" sz="1200" spc="150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15">
                <a:solidFill>
                  <a:srgbClr val="56D3E2"/>
                </a:solidFill>
                <a:latin typeface="Arial"/>
                <a:cs typeface="Arial"/>
              </a:rPr>
              <a:t>None</a:t>
            </a:r>
            <a:r>
              <a:rPr dirty="0" sz="1200" spc="15">
                <a:solidFill>
                  <a:srgbClr val="DDDBD6"/>
                </a:solidFill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735"/>
              </a:spcBef>
            </a:pPr>
            <a:r>
              <a:rPr dirty="0" sz="1200" spc="320">
                <a:solidFill>
                  <a:srgbClr val="DDDBD6"/>
                </a:solidFill>
                <a:latin typeface="Arial"/>
                <a:cs typeface="Arial"/>
              </a:rPr>
              <a:t>...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361054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20"/>
              <a:t>Implement </a:t>
            </a:r>
            <a:r>
              <a:rPr dirty="0" sz="2500" spc="15"/>
              <a:t>the</a:t>
            </a:r>
            <a:r>
              <a:rPr dirty="0" sz="2500" spc="-370"/>
              <a:t> </a:t>
            </a:r>
            <a:r>
              <a:rPr dirty="0" sz="2500" spc="-5"/>
              <a:t>executor</a:t>
            </a:r>
            <a:endParaRPr sz="25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19" y="664148"/>
            <a:ext cx="8686800" cy="3630929"/>
          </a:xfrm>
          <a:custGeom>
            <a:avLst/>
            <a:gdLst/>
            <a:ahLst/>
            <a:cxnLst/>
            <a:rect l="l" t="t" r="r" b="b"/>
            <a:pathLst>
              <a:path w="8686800" h="3630929">
                <a:moveTo>
                  <a:pt x="8686787" y="3630892"/>
                </a:moveTo>
                <a:lnTo>
                  <a:pt x="0" y="3630892"/>
                </a:lnTo>
                <a:lnTo>
                  <a:pt x="0" y="0"/>
                </a:lnTo>
                <a:lnTo>
                  <a:pt x="8686787" y="0"/>
                </a:lnTo>
                <a:lnTo>
                  <a:pt x="8686787" y="3630892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563265"/>
            <a:ext cx="9144000" cy="580390"/>
            <a:chOff x="0" y="4563265"/>
            <a:chExt cx="9144000" cy="580390"/>
          </a:xfrm>
        </p:grpSpPr>
        <p:sp>
          <p:nvSpPr>
            <p:cNvPr id="4" name="object 4"/>
            <p:cNvSpPr/>
            <p:nvPr/>
          </p:nvSpPr>
          <p:spPr>
            <a:xfrm>
              <a:off x="0" y="4563265"/>
              <a:ext cx="9143981" cy="5802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1699" y="4694790"/>
              <a:ext cx="1471899" cy="3304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65049" y="781482"/>
            <a:ext cx="6127750" cy="345440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200" spc="105">
                <a:solidFill>
                  <a:srgbClr val="56D3E2"/>
                </a:solidFill>
                <a:latin typeface="Arial"/>
                <a:cs typeface="Arial"/>
              </a:rPr>
              <a:t>class</a:t>
            </a:r>
            <a:r>
              <a:rPr dirty="0" sz="1200" spc="325">
                <a:solidFill>
                  <a:srgbClr val="56D3E2"/>
                </a:solidFill>
                <a:latin typeface="Arial"/>
                <a:cs typeface="Arial"/>
              </a:rPr>
              <a:t> </a:t>
            </a:r>
            <a:r>
              <a:rPr dirty="0" sz="1200" spc="70">
                <a:solidFill>
                  <a:srgbClr val="CC8ED6"/>
                </a:solidFill>
                <a:latin typeface="Arial"/>
                <a:cs typeface="Arial"/>
              </a:rPr>
              <a:t>Executor</a:t>
            </a:r>
            <a:r>
              <a:rPr dirty="0" sz="1200" spc="70">
                <a:solidFill>
                  <a:srgbClr val="DDDBD6"/>
                </a:solidFill>
                <a:latin typeface="Arial"/>
                <a:cs typeface="Arial"/>
              </a:rPr>
              <a:t>(base_executor.BaseExecutor):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359"/>
              </a:spcBef>
            </a:pPr>
            <a:r>
              <a:rPr dirty="0" sz="1200" spc="320">
                <a:solidFill>
                  <a:srgbClr val="DDDBD6"/>
                </a:solidFill>
                <a:latin typeface="Arial"/>
                <a:cs typeface="Arial"/>
              </a:rPr>
              <a:t>...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359"/>
              </a:spcBef>
            </a:pPr>
            <a:r>
              <a:rPr dirty="0" sz="1200" spc="125">
                <a:solidFill>
                  <a:srgbClr val="DDDBD6"/>
                </a:solidFill>
                <a:latin typeface="Arial"/>
                <a:cs typeface="Arial"/>
              </a:rPr>
              <a:t>split_to_instance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</a:t>
            </a:r>
            <a:r>
              <a:rPr dirty="0" sz="1200" spc="60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250">
                <a:solidFill>
                  <a:srgbClr val="DDDBD6"/>
                </a:solidFill>
                <a:latin typeface="Arial"/>
                <a:cs typeface="Arial"/>
              </a:rPr>
              <a:t>{}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359"/>
              </a:spcBef>
            </a:pPr>
            <a:r>
              <a:rPr dirty="0" sz="1200" spc="185">
                <a:solidFill>
                  <a:srgbClr val="DDDBD6"/>
                </a:solidFill>
                <a:latin typeface="Arial"/>
                <a:cs typeface="Arial"/>
              </a:rPr>
              <a:t>for </a:t>
            </a:r>
            <a:r>
              <a:rPr dirty="0" sz="1200" spc="204">
                <a:solidFill>
                  <a:srgbClr val="DDDBD6"/>
                </a:solidFill>
                <a:latin typeface="Arial"/>
                <a:cs typeface="Arial"/>
              </a:rPr>
              <a:t>artifact </a:t>
            </a:r>
            <a:r>
              <a:rPr dirty="0" sz="1200" spc="190">
                <a:solidFill>
                  <a:srgbClr val="DDDBD6"/>
                </a:solidFill>
                <a:latin typeface="Arial"/>
                <a:cs typeface="Arial"/>
              </a:rPr>
              <a:t>in</a:t>
            </a:r>
            <a:r>
              <a:rPr dirty="0" sz="1200" spc="575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165">
                <a:solidFill>
                  <a:srgbClr val="DDDBD6"/>
                </a:solidFill>
                <a:latin typeface="Arial"/>
                <a:cs typeface="Arial"/>
              </a:rPr>
              <a:t>input_dict['input_data']:</a:t>
            </a:r>
            <a:endParaRPr sz="1200">
              <a:latin typeface="Arial"/>
              <a:cs typeface="Arial"/>
            </a:endParaRPr>
          </a:p>
          <a:p>
            <a:pPr marL="681990" marR="1757045" indent="-167640">
              <a:lnSpc>
                <a:spcPct val="125000"/>
              </a:lnSpc>
            </a:pPr>
            <a:r>
              <a:rPr dirty="0" sz="1200" spc="185">
                <a:solidFill>
                  <a:srgbClr val="DDDBD6"/>
                </a:solidFill>
                <a:latin typeface="Arial"/>
                <a:cs typeface="Arial"/>
              </a:rPr>
              <a:t>for </a:t>
            </a:r>
            <a:r>
              <a:rPr dirty="0" sz="1200" spc="225">
                <a:solidFill>
                  <a:srgbClr val="DDDBD6"/>
                </a:solidFill>
                <a:latin typeface="Arial"/>
                <a:cs typeface="Arial"/>
              </a:rPr>
              <a:t>split </a:t>
            </a:r>
            <a:r>
              <a:rPr dirty="0" sz="1200" spc="190">
                <a:solidFill>
                  <a:srgbClr val="DDDBD6"/>
                </a:solidFill>
                <a:latin typeface="Arial"/>
                <a:cs typeface="Arial"/>
              </a:rPr>
              <a:t>in </a:t>
            </a:r>
            <a:r>
              <a:rPr dirty="0" sz="1200" spc="140">
                <a:solidFill>
                  <a:srgbClr val="DDDBD6"/>
                </a:solidFill>
                <a:latin typeface="Arial"/>
                <a:cs typeface="Arial"/>
              </a:rPr>
              <a:t>json.loads(artifact.split_names):  </a:t>
            </a:r>
            <a:r>
              <a:rPr dirty="0" sz="1200" spc="210">
                <a:solidFill>
                  <a:srgbClr val="DDDBD6"/>
                </a:solidFill>
                <a:latin typeface="Arial"/>
                <a:cs typeface="Arial"/>
              </a:rPr>
              <a:t>uri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 </a:t>
            </a:r>
            <a:r>
              <a:rPr dirty="0" sz="1200" spc="185">
                <a:solidFill>
                  <a:srgbClr val="DDDBD6"/>
                </a:solidFill>
                <a:latin typeface="Arial"/>
                <a:cs typeface="Arial"/>
              </a:rPr>
              <a:t>os.path.join(artifact.uri, </a:t>
            </a:r>
            <a:r>
              <a:rPr dirty="0" sz="1200" spc="229">
                <a:solidFill>
                  <a:srgbClr val="DDDBD6"/>
                </a:solidFill>
                <a:latin typeface="Arial"/>
                <a:cs typeface="Arial"/>
              </a:rPr>
              <a:t>split)  </a:t>
            </a:r>
            <a:r>
              <a:rPr dirty="0" sz="1200" spc="165">
                <a:solidFill>
                  <a:srgbClr val="DDDBD6"/>
                </a:solidFill>
                <a:latin typeface="Arial"/>
                <a:cs typeface="Arial"/>
              </a:rPr>
              <a:t>split_to_instance[split]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</a:t>
            </a:r>
            <a:r>
              <a:rPr dirty="0" sz="1200" spc="180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210">
                <a:solidFill>
                  <a:srgbClr val="DDDBD6"/>
                </a:solidFill>
                <a:latin typeface="Arial"/>
                <a:cs typeface="Arial"/>
              </a:rPr>
              <a:t>uri</a:t>
            </a:r>
            <a:endParaRPr sz="1200">
              <a:latin typeface="Arial"/>
              <a:cs typeface="Arial"/>
            </a:endParaRPr>
          </a:p>
          <a:p>
            <a:pPr marL="514350" marR="1674495" indent="-167640">
              <a:lnSpc>
                <a:spcPct val="125000"/>
              </a:lnSpc>
            </a:pPr>
            <a:r>
              <a:rPr dirty="0" sz="1200" spc="185">
                <a:solidFill>
                  <a:srgbClr val="DDDBD6"/>
                </a:solidFill>
                <a:latin typeface="Arial"/>
                <a:cs typeface="Arial"/>
              </a:rPr>
              <a:t>for </a:t>
            </a:r>
            <a:r>
              <a:rPr dirty="0" sz="1200" spc="240">
                <a:solidFill>
                  <a:srgbClr val="DDDBD6"/>
                </a:solidFill>
                <a:latin typeface="Arial"/>
                <a:cs typeface="Arial"/>
              </a:rPr>
              <a:t>split, </a:t>
            </a:r>
            <a:r>
              <a:rPr dirty="0" sz="1200" spc="95">
                <a:solidFill>
                  <a:srgbClr val="DDDBD6"/>
                </a:solidFill>
                <a:latin typeface="Arial"/>
                <a:cs typeface="Arial"/>
              </a:rPr>
              <a:t>instance </a:t>
            </a:r>
            <a:r>
              <a:rPr dirty="0" sz="1200" spc="190">
                <a:solidFill>
                  <a:srgbClr val="DDDBD6"/>
                </a:solidFill>
                <a:latin typeface="Arial"/>
                <a:cs typeface="Arial"/>
              </a:rPr>
              <a:t>in </a:t>
            </a:r>
            <a:r>
              <a:rPr dirty="0" sz="1200" spc="140">
                <a:solidFill>
                  <a:srgbClr val="DDDBD6"/>
                </a:solidFill>
                <a:latin typeface="Arial"/>
                <a:cs typeface="Arial"/>
              </a:rPr>
              <a:t>split_to_instance.items():  input_dir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</a:t>
            </a:r>
            <a:r>
              <a:rPr dirty="0" sz="1200" spc="25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95">
                <a:solidFill>
                  <a:srgbClr val="DDDBD6"/>
                </a:solidFill>
                <a:latin typeface="Arial"/>
                <a:cs typeface="Arial"/>
              </a:rPr>
              <a:t>instance</a:t>
            </a:r>
            <a:endParaRPr sz="1200">
              <a:latin typeface="Arial"/>
              <a:cs typeface="Arial"/>
            </a:endParaRPr>
          </a:p>
          <a:p>
            <a:pPr marL="848994" marR="2088514" indent="-335280">
              <a:lnSpc>
                <a:spcPct val="125000"/>
              </a:lnSpc>
            </a:pPr>
            <a:r>
              <a:rPr dirty="0" sz="1200" spc="120">
                <a:solidFill>
                  <a:srgbClr val="DDDBD6"/>
                </a:solidFill>
                <a:latin typeface="Arial"/>
                <a:cs typeface="Arial"/>
              </a:rPr>
              <a:t>output_dir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 </a:t>
            </a:r>
            <a:r>
              <a:rPr dirty="0" sz="1200" spc="135" b="1">
                <a:solidFill>
                  <a:srgbClr val="FFFFFF"/>
                </a:solidFill>
                <a:latin typeface="Arial"/>
                <a:cs typeface="Arial"/>
              </a:rPr>
              <a:t>artifact_utils.get_split_uri(  </a:t>
            </a:r>
            <a:r>
              <a:rPr dirty="0" sz="1200" spc="95" b="1">
                <a:solidFill>
                  <a:srgbClr val="FFFFFF"/>
                </a:solidFill>
                <a:latin typeface="Arial"/>
                <a:cs typeface="Arial"/>
              </a:rPr>
              <a:t>output_dict['output_data'],</a:t>
            </a:r>
            <a:r>
              <a:rPr dirty="0" sz="1200" spc="3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175" b="1">
                <a:solidFill>
                  <a:srgbClr val="FFFFFF"/>
                </a:solidFill>
                <a:latin typeface="Arial"/>
                <a:cs typeface="Arial"/>
              </a:rPr>
              <a:t>split)</a:t>
            </a:r>
            <a:endParaRPr sz="1200">
              <a:latin typeface="Arial"/>
              <a:cs typeface="Arial"/>
            </a:endParaRPr>
          </a:p>
          <a:p>
            <a:pPr marL="681990" marR="1509395" indent="-167640">
              <a:lnSpc>
                <a:spcPct val="125000"/>
              </a:lnSpc>
            </a:pPr>
            <a:r>
              <a:rPr dirty="0" sz="1200" spc="185">
                <a:solidFill>
                  <a:srgbClr val="DDDBD6"/>
                </a:solidFill>
                <a:latin typeface="Arial"/>
                <a:cs typeface="Arial"/>
              </a:rPr>
              <a:t>for </a:t>
            </a:r>
            <a:r>
              <a:rPr dirty="0" sz="1200" spc="85">
                <a:solidFill>
                  <a:srgbClr val="DDDBD6"/>
                </a:solidFill>
                <a:latin typeface="Arial"/>
                <a:cs typeface="Arial"/>
              </a:rPr>
              <a:t>filename </a:t>
            </a:r>
            <a:r>
              <a:rPr dirty="0" sz="1200" spc="190">
                <a:solidFill>
                  <a:srgbClr val="DDDBD6"/>
                </a:solidFill>
                <a:latin typeface="Arial"/>
                <a:cs typeface="Arial"/>
              </a:rPr>
              <a:t>in </a:t>
            </a:r>
            <a:r>
              <a:rPr dirty="0" sz="1200" spc="220">
                <a:solidFill>
                  <a:srgbClr val="DDDBD6"/>
                </a:solidFill>
                <a:latin typeface="Arial"/>
                <a:cs typeface="Arial"/>
              </a:rPr>
              <a:t>tf.io.gfile.listdir(input_dir):  </a:t>
            </a:r>
            <a:r>
              <a:rPr dirty="0" sz="1200" spc="140">
                <a:solidFill>
                  <a:srgbClr val="DDDBD6"/>
                </a:solidFill>
                <a:latin typeface="Arial"/>
                <a:cs typeface="Arial"/>
              </a:rPr>
              <a:t>input_uri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 </a:t>
            </a:r>
            <a:r>
              <a:rPr dirty="0" sz="1200" spc="155">
                <a:solidFill>
                  <a:srgbClr val="DDDBD6"/>
                </a:solidFill>
                <a:latin typeface="Arial"/>
                <a:cs typeface="Arial"/>
              </a:rPr>
              <a:t>os.path.join(input_dir, </a:t>
            </a:r>
            <a:r>
              <a:rPr dirty="0" sz="1200" spc="105">
                <a:solidFill>
                  <a:srgbClr val="DDDBD6"/>
                </a:solidFill>
                <a:latin typeface="Arial"/>
                <a:cs typeface="Arial"/>
              </a:rPr>
              <a:t>filename)  </a:t>
            </a:r>
            <a:r>
              <a:rPr dirty="0" sz="1200" spc="120">
                <a:solidFill>
                  <a:srgbClr val="DDDBD6"/>
                </a:solidFill>
                <a:latin typeface="Arial"/>
                <a:cs typeface="Arial"/>
              </a:rPr>
              <a:t>output_uri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 </a:t>
            </a:r>
            <a:r>
              <a:rPr dirty="0" sz="1200" spc="145">
                <a:solidFill>
                  <a:srgbClr val="DDDBD6"/>
                </a:solidFill>
                <a:latin typeface="Arial"/>
                <a:cs typeface="Arial"/>
              </a:rPr>
              <a:t>os.path.join(output_dir,</a:t>
            </a:r>
            <a:r>
              <a:rPr dirty="0" sz="1200" spc="114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105">
                <a:solidFill>
                  <a:srgbClr val="DDDBD6"/>
                </a:solidFill>
                <a:latin typeface="Arial"/>
                <a:cs typeface="Arial"/>
              </a:rPr>
              <a:t>filename)</a:t>
            </a:r>
            <a:endParaRPr sz="1200">
              <a:latin typeface="Arial"/>
              <a:cs typeface="Arial"/>
            </a:endParaRPr>
          </a:p>
          <a:p>
            <a:pPr marL="681990">
              <a:lnSpc>
                <a:spcPct val="100000"/>
              </a:lnSpc>
              <a:spcBef>
                <a:spcPts val="359"/>
              </a:spcBef>
            </a:pPr>
            <a:r>
              <a:rPr dirty="0" sz="1200" spc="155">
                <a:solidFill>
                  <a:srgbClr val="DDDBD6"/>
                </a:solidFill>
                <a:latin typeface="Arial"/>
                <a:cs typeface="Arial"/>
              </a:rPr>
              <a:t>io_utils.copy_file(src=input_uri, </a:t>
            </a:r>
            <a:r>
              <a:rPr dirty="0" sz="1200" spc="120">
                <a:solidFill>
                  <a:srgbClr val="DDDBD6"/>
                </a:solidFill>
                <a:latin typeface="Arial"/>
                <a:cs typeface="Arial"/>
              </a:rPr>
              <a:t>dst=output_uri,</a:t>
            </a:r>
            <a:r>
              <a:rPr dirty="0" sz="1200" spc="40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90">
                <a:solidFill>
                  <a:srgbClr val="DDDBD6"/>
                </a:solidFill>
                <a:latin typeface="Arial"/>
                <a:cs typeface="Arial"/>
              </a:rPr>
              <a:t>overwrite=True)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361054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20"/>
              <a:t>Implement </a:t>
            </a:r>
            <a:r>
              <a:rPr dirty="0" sz="2500" spc="15"/>
              <a:t>the</a:t>
            </a:r>
            <a:r>
              <a:rPr dirty="0" sz="2500" spc="-370"/>
              <a:t> </a:t>
            </a:r>
            <a:r>
              <a:rPr dirty="0" sz="2500" spc="-5"/>
              <a:t>executor</a:t>
            </a:r>
            <a:endParaRPr sz="25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19" y="664148"/>
            <a:ext cx="8686800" cy="3630929"/>
          </a:xfrm>
          <a:custGeom>
            <a:avLst/>
            <a:gdLst/>
            <a:ahLst/>
            <a:cxnLst/>
            <a:rect l="l" t="t" r="r" b="b"/>
            <a:pathLst>
              <a:path w="8686800" h="3630929">
                <a:moveTo>
                  <a:pt x="8686787" y="3630892"/>
                </a:moveTo>
                <a:lnTo>
                  <a:pt x="0" y="3630892"/>
                </a:lnTo>
                <a:lnTo>
                  <a:pt x="0" y="0"/>
                </a:lnTo>
                <a:lnTo>
                  <a:pt x="8686787" y="0"/>
                </a:lnTo>
                <a:lnTo>
                  <a:pt x="8686787" y="3630892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563265"/>
            <a:ext cx="9144000" cy="580390"/>
            <a:chOff x="0" y="4563265"/>
            <a:chExt cx="9144000" cy="580390"/>
          </a:xfrm>
        </p:grpSpPr>
        <p:sp>
          <p:nvSpPr>
            <p:cNvPr id="4" name="object 4"/>
            <p:cNvSpPr/>
            <p:nvPr/>
          </p:nvSpPr>
          <p:spPr>
            <a:xfrm>
              <a:off x="0" y="4563265"/>
              <a:ext cx="9143981" cy="5802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1699" y="4694790"/>
              <a:ext cx="1471899" cy="3304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41249" y="657657"/>
            <a:ext cx="4542155" cy="1682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71575">
              <a:lnSpc>
                <a:spcPct val="151000"/>
              </a:lnSpc>
              <a:spcBef>
                <a:spcPts val="100"/>
              </a:spcBef>
            </a:pPr>
            <a:r>
              <a:rPr dirty="0" sz="1200" spc="55">
                <a:solidFill>
                  <a:srgbClr val="56D3E2"/>
                </a:solidFill>
                <a:latin typeface="Arial"/>
                <a:cs typeface="Arial"/>
              </a:rPr>
              <a:t>from </a:t>
            </a:r>
            <a:r>
              <a:rPr dirty="0" sz="1200" spc="155">
                <a:solidFill>
                  <a:srgbClr val="DDDBD6"/>
                </a:solidFill>
                <a:latin typeface="Arial"/>
                <a:cs typeface="Arial"/>
              </a:rPr>
              <a:t>tfx.types </a:t>
            </a:r>
            <a:r>
              <a:rPr dirty="0" sz="1200" spc="95">
                <a:solidFill>
                  <a:srgbClr val="56D3E2"/>
                </a:solidFill>
                <a:latin typeface="Arial"/>
                <a:cs typeface="Arial"/>
              </a:rPr>
              <a:t>import </a:t>
            </a:r>
            <a:r>
              <a:rPr dirty="0" sz="1200" spc="120">
                <a:solidFill>
                  <a:srgbClr val="DDDBD6"/>
                </a:solidFill>
                <a:latin typeface="Arial"/>
                <a:cs typeface="Arial"/>
              </a:rPr>
              <a:t>standard_artifacts  </a:t>
            </a:r>
            <a:r>
              <a:rPr dirty="0" sz="1200" spc="55">
                <a:solidFill>
                  <a:srgbClr val="56D3E2"/>
                </a:solidFill>
                <a:latin typeface="Arial"/>
                <a:cs typeface="Arial"/>
              </a:rPr>
              <a:t>from </a:t>
            </a:r>
            <a:r>
              <a:rPr dirty="0" sz="1200" spc="45">
                <a:solidFill>
                  <a:srgbClr val="DDDBD6"/>
                </a:solidFill>
                <a:latin typeface="Arial"/>
                <a:cs typeface="Arial"/>
              </a:rPr>
              <a:t>hello_component </a:t>
            </a:r>
            <a:r>
              <a:rPr dirty="0" sz="1200" spc="95">
                <a:solidFill>
                  <a:srgbClr val="56D3E2"/>
                </a:solidFill>
                <a:latin typeface="Arial"/>
                <a:cs typeface="Arial"/>
              </a:rPr>
              <a:t>import</a:t>
            </a:r>
            <a:r>
              <a:rPr dirty="0" sz="1200" spc="130">
                <a:solidFill>
                  <a:srgbClr val="56D3E2"/>
                </a:solidFill>
                <a:latin typeface="Arial"/>
                <a:cs typeface="Arial"/>
              </a:rPr>
              <a:t> </a:t>
            </a:r>
            <a:r>
              <a:rPr dirty="0" sz="1200" spc="75">
                <a:solidFill>
                  <a:srgbClr val="DDDBD6"/>
                </a:solidFill>
                <a:latin typeface="Arial"/>
                <a:cs typeface="Arial"/>
              </a:rPr>
              <a:t>executor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 marL="179705" marR="251460" indent="-167640">
              <a:lnSpc>
                <a:spcPct val="151000"/>
              </a:lnSpc>
              <a:spcBef>
                <a:spcPts val="795"/>
              </a:spcBef>
            </a:pPr>
            <a:r>
              <a:rPr dirty="0" sz="1200" spc="105">
                <a:solidFill>
                  <a:srgbClr val="56D3E2"/>
                </a:solidFill>
                <a:latin typeface="Arial"/>
                <a:cs typeface="Arial"/>
              </a:rPr>
              <a:t>class </a:t>
            </a:r>
            <a:r>
              <a:rPr dirty="0" sz="1200" spc="20">
                <a:solidFill>
                  <a:srgbClr val="CC8ED6"/>
                </a:solidFill>
                <a:latin typeface="Arial"/>
                <a:cs typeface="Arial"/>
              </a:rPr>
              <a:t>HelloComponent</a:t>
            </a:r>
            <a:r>
              <a:rPr dirty="0" sz="1200" spc="20">
                <a:solidFill>
                  <a:srgbClr val="DDDBD6"/>
                </a:solidFill>
                <a:latin typeface="Arial"/>
                <a:cs typeface="Arial"/>
              </a:rPr>
              <a:t>(base_component.BaseComponent):  </a:t>
            </a:r>
            <a:r>
              <a:rPr dirty="0" sz="1200" spc="-135">
                <a:solidFill>
                  <a:srgbClr val="DDDBD6"/>
                </a:solidFill>
                <a:latin typeface="Arial"/>
                <a:cs typeface="Arial"/>
              </a:rPr>
              <a:t>SPEC_CLASS</a:t>
            </a:r>
            <a:r>
              <a:rPr dirty="0" sz="1200" spc="60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</a:t>
            </a:r>
            <a:r>
              <a:rPr dirty="0" sz="1200" spc="95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5">
                <a:solidFill>
                  <a:srgbClr val="DDDBD6"/>
                </a:solidFill>
                <a:latin typeface="Arial"/>
                <a:cs typeface="Arial"/>
              </a:rPr>
              <a:t>HelloComponentSpec</a:t>
            </a:r>
            <a:endParaRPr sz="1200">
              <a:latin typeface="Arial"/>
              <a:cs typeface="Arial"/>
            </a:endParaRPr>
          </a:p>
          <a:p>
            <a:pPr marL="179705">
              <a:lnSpc>
                <a:spcPct val="100000"/>
              </a:lnSpc>
              <a:spcBef>
                <a:spcPts val="735"/>
              </a:spcBef>
            </a:pPr>
            <a:r>
              <a:rPr dirty="0" sz="1200" spc="-165">
                <a:solidFill>
                  <a:srgbClr val="DDDBD6"/>
                </a:solidFill>
                <a:latin typeface="Arial"/>
                <a:cs typeface="Arial"/>
              </a:rPr>
              <a:t>EXECUTOR_SPEC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</a:t>
            </a:r>
            <a:r>
              <a:rPr dirty="0" sz="1200" spc="75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70">
                <a:solidFill>
                  <a:srgbClr val="DDDBD6"/>
                </a:solidFill>
                <a:latin typeface="Arial"/>
                <a:cs typeface="Arial"/>
              </a:rPr>
              <a:t>ExecutorClassSpec(executor.Executor)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582930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/>
              <a:t>Make </a:t>
            </a:r>
            <a:r>
              <a:rPr dirty="0" sz="2500" spc="15"/>
              <a:t>the</a:t>
            </a:r>
            <a:r>
              <a:rPr dirty="0" sz="2500" spc="-495"/>
              <a:t> </a:t>
            </a:r>
            <a:r>
              <a:rPr dirty="0" sz="2500"/>
              <a:t>component </a:t>
            </a:r>
            <a:r>
              <a:rPr dirty="0" sz="2500" spc="10"/>
              <a:t>pipeline-compatible</a:t>
            </a:r>
            <a:endParaRPr sz="25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19" y="664148"/>
            <a:ext cx="8686800" cy="3630929"/>
          </a:xfrm>
          <a:custGeom>
            <a:avLst/>
            <a:gdLst/>
            <a:ahLst/>
            <a:cxnLst/>
            <a:rect l="l" t="t" r="r" b="b"/>
            <a:pathLst>
              <a:path w="8686800" h="3630929">
                <a:moveTo>
                  <a:pt x="8686787" y="3630892"/>
                </a:moveTo>
                <a:lnTo>
                  <a:pt x="0" y="3630892"/>
                </a:lnTo>
                <a:lnTo>
                  <a:pt x="0" y="0"/>
                </a:lnTo>
                <a:lnTo>
                  <a:pt x="8686787" y="0"/>
                </a:lnTo>
                <a:lnTo>
                  <a:pt x="8686787" y="3630892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563265"/>
            <a:ext cx="9144000" cy="580390"/>
            <a:chOff x="0" y="4563265"/>
            <a:chExt cx="9144000" cy="580390"/>
          </a:xfrm>
        </p:grpSpPr>
        <p:sp>
          <p:nvSpPr>
            <p:cNvPr id="4" name="object 4"/>
            <p:cNvSpPr/>
            <p:nvPr/>
          </p:nvSpPr>
          <p:spPr>
            <a:xfrm>
              <a:off x="0" y="4563265"/>
              <a:ext cx="9143981" cy="5802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1699" y="4694790"/>
              <a:ext cx="1471899" cy="3304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41249" y="657657"/>
            <a:ext cx="7379970" cy="3616325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dirty="0" sz="1200" spc="105">
                <a:solidFill>
                  <a:srgbClr val="56D3E2"/>
                </a:solidFill>
                <a:latin typeface="Arial"/>
                <a:cs typeface="Arial"/>
              </a:rPr>
              <a:t>class</a:t>
            </a:r>
            <a:r>
              <a:rPr dirty="0" sz="1200" spc="325">
                <a:solidFill>
                  <a:srgbClr val="56D3E2"/>
                </a:solidFill>
                <a:latin typeface="Arial"/>
                <a:cs typeface="Arial"/>
              </a:rPr>
              <a:t> </a:t>
            </a:r>
            <a:r>
              <a:rPr dirty="0" sz="1200" spc="20">
                <a:solidFill>
                  <a:srgbClr val="CC8ED6"/>
                </a:solidFill>
                <a:latin typeface="Arial"/>
                <a:cs typeface="Arial"/>
              </a:rPr>
              <a:t>HelloComponent</a:t>
            </a:r>
            <a:r>
              <a:rPr dirty="0" sz="1200" spc="20">
                <a:solidFill>
                  <a:srgbClr val="DDDBD6"/>
                </a:solidFill>
                <a:latin typeface="Arial"/>
                <a:cs typeface="Arial"/>
              </a:rPr>
              <a:t>(base_component.BaseComponent):</a:t>
            </a:r>
            <a:endParaRPr sz="1200">
              <a:latin typeface="Arial"/>
              <a:cs typeface="Arial"/>
            </a:endParaRPr>
          </a:p>
          <a:p>
            <a:pPr marL="179705">
              <a:lnSpc>
                <a:spcPct val="100000"/>
              </a:lnSpc>
              <a:spcBef>
                <a:spcPts val="735"/>
              </a:spcBef>
            </a:pPr>
            <a:r>
              <a:rPr dirty="0" sz="1200" spc="320">
                <a:solidFill>
                  <a:srgbClr val="DDDBD6"/>
                </a:solidFill>
                <a:latin typeface="Arial"/>
                <a:cs typeface="Arial"/>
              </a:rPr>
              <a:t>...</a:t>
            </a:r>
            <a:endParaRPr sz="1200">
              <a:latin typeface="Arial"/>
              <a:cs typeface="Arial"/>
            </a:endParaRPr>
          </a:p>
          <a:p>
            <a:pPr marL="179705">
              <a:lnSpc>
                <a:spcPct val="100000"/>
              </a:lnSpc>
              <a:spcBef>
                <a:spcPts val="735"/>
              </a:spcBef>
              <a:tabLst>
                <a:tab pos="681990" algn="l"/>
                <a:tab pos="1184275" algn="l"/>
              </a:tabLst>
            </a:pPr>
            <a:r>
              <a:rPr dirty="0" sz="1200" spc="100">
                <a:solidFill>
                  <a:srgbClr val="56D3E2"/>
                </a:solidFill>
                <a:latin typeface="Arial"/>
                <a:cs typeface="Arial"/>
              </a:rPr>
              <a:t>def</a:t>
            </a:r>
            <a:r>
              <a:rPr dirty="0" u="sng" sz="1200" spc="100">
                <a:solidFill>
                  <a:srgbClr val="56D3E2"/>
                </a:solidFill>
                <a:uFill>
                  <a:solidFill>
                    <a:srgbClr val="DCDAD5"/>
                  </a:solidFill>
                </a:uFill>
                <a:latin typeface="Arial"/>
                <a:cs typeface="Arial"/>
              </a:rPr>
              <a:t> 	</a:t>
            </a:r>
            <a:r>
              <a:rPr dirty="0" sz="1200" spc="270">
                <a:solidFill>
                  <a:srgbClr val="DDDBD6"/>
                </a:solidFill>
                <a:latin typeface="Arial"/>
                <a:cs typeface="Arial"/>
              </a:rPr>
              <a:t>init</a:t>
            </a:r>
            <a:r>
              <a:rPr dirty="0" u="sng" sz="1200" spc="270">
                <a:solidFill>
                  <a:srgbClr val="DDDBD6"/>
                </a:solidFill>
                <a:uFill>
                  <a:solidFill>
                    <a:srgbClr val="DCDAD5"/>
                  </a:solidFill>
                </a:uFill>
                <a:latin typeface="Arial"/>
                <a:cs typeface="Arial"/>
              </a:rPr>
              <a:t> 	</a:t>
            </a:r>
            <a:r>
              <a:rPr dirty="0" sz="1200" spc="220">
                <a:solidFill>
                  <a:srgbClr val="DDDBD6"/>
                </a:solidFill>
                <a:latin typeface="Arial"/>
                <a:cs typeface="Arial"/>
              </a:rPr>
              <a:t>(self,</a:t>
            </a:r>
            <a:endParaRPr sz="1200">
              <a:latin typeface="Arial"/>
              <a:cs typeface="Arial"/>
            </a:endParaRPr>
          </a:p>
          <a:p>
            <a:pPr marL="1267460" marR="3253104">
              <a:lnSpc>
                <a:spcPct val="151000"/>
              </a:lnSpc>
            </a:pPr>
            <a:r>
              <a:rPr dirty="0" sz="1200" spc="114">
                <a:solidFill>
                  <a:srgbClr val="DDDBD6"/>
                </a:solidFill>
                <a:latin typeface="Arial"/>
                <a:cs typeface="Arial"/>
              </a:rPr>
              <a:t>input_data: </a:t>
            </a:r>
            <a:r>
              <a:rPr dirty="0" sz="1200" spc="65">
                <a:solidFill>
                  <a:srgbClr val="DDDBD6"/>
                </a:solidFill>
                <a:latin typeface="Arial"/>
                <a:cs typeface="Arial"/>
              </a:rPr>
              <a:t>types.Channel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  </a:t>
            </a:r>
            <a:r>
              <a:rPr dirty="0" sz="1200" spc="15">
                <a:solidFill>
                  <a:srgbClr val="56D3E2"/>
                </a:solidFill>
                <a:latin typeface="Arial"/>
                <a:cs typeface="Arial"/>
              </a:rPr>
              <a:t>None</a:t>
            </a:r>
            <a:r>
              <a:rPr dirty="0" sz="1200" spc="15">
                <a:solidFill>
                  <a:srgbClr val="DDDBD6"/>
                </a:solidFill>
                <a:latin typeface="Arial"/>
                <a:cs typeface="Arial"/>
              </a:rPr>
              <a:t>,  </a:t>
            </a:r>
            <a:r>
              <a:rPr dirty="0" sz="1200" spc="95">
                <a:solidFill>
                  <a:srgbClr val="DDDBD6"/>
                </a:solidFill>
                <a:latin typeface="Arial"/>
                <a:cs typeface="Arial"/>
              </a:rPr>
              <a:t>output_data: </a:t>
            </a:r>
            <a:r>
              <a:rPr dirty="0" sz="1200" spc="65">
                <a:solidFill>
                  <a:srgbClr val="DDDBD6"/>
                </a:solidFill>
                <a:latin typeface="Arial"/>
                <a:cs typeface="Arial"/>
              </a:rPr>
              <a:t>types.Channel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 </a:t>
            </a:r>
            <a:r>
              <a:rPr dirty="0" sz="1200" spc="15">
                <a:solidFill>
                  <a:srgbClr val="56D3E2"/>
                </a:solidFill>
                <a:latin typeface="Arial"/>
                <a:cs typeface="Arial"/>
              </a:rPr>
              <a:t>None</a:t>
            </a:r>
            <a:r>
              <a:rPr dirty="0" sz="1200" spc="15">
                <a:solidFill>
                  <a:srgbClr val="DDDBD6"/>
                </a:solidFill>
                <a:latin typeface="Arial"/>
                <a:cs typeface="Arial"/>
              </a:rPr>
              <a:t>,  </a:t>
            </a:r>
            <a:r>
              <a:rPr dirty="0" sz="1200" spc="-15">
                <a:solidFill>
                  <a:srgbClr val="DDDBD6"/>
                </a:solidFill>
                <a:latin typeface="Arial"/>
                <a:cs typeface="Arial"/>
              </a:rPr>
              <a:t>name: </a:t>
            </a:r>
            <a:r>
              <a:rPr dirty="0" sz="1200" spc="120">
                <a:solidFill>
                  <a:srgbClr val="DDDBD6"/>
                </a:solidFill>
                <a:latin typeface="Arial"/>
                <a:cs typeface="Arial"/>
              </a:rPr>
              <a:t>Optional[Text]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</a:t>
            </a:r>
            <a:r>
              <a:rPr dirty="0" sz="1200" spc="125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56D3E2"/>
                </a:solidFill>
                <a:latin typeface="Arial"/>
                <a:cs typeface="Arial"/>
              </a:rPr>
              <a:t>None</a:t>
            </a:r>
            <a:r>
              <a:rPr dirty="0" sz="1200" spc="55">
                <a:solidFill>
                  <a:srgbClr val="DDDBD6"/>
                </a:solidFill>
                <a:latin typeface="Arial"/>
                <a:cs typeface="Arial"/>
              </a:rPr>
              <a:t>):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735"/>
              </a:spcBef>
            </a:pPr>
            <a:r>
              <a:rPr dirty="0" sz="1200" spc="355">
                <a:solidFill>
                  <a:srgbClr val="56D3E2"/>
                </a:solidFill>
                <a:latin typeface="Arial"/>
                <a:cs typeface="Arial"/>
              </a:rPr>
              <a:t>if </a:t>
            </a:r>
            <a:r>
              <a:rPr dirty="0" sz="1200" spc="100">
                <a:solidFill>
                  <a:srgbClr val="56D3E2"/>
                </a:solidFill>
                <a:latin typeface="Arial"/>
                <a:cs typeface="Arial"/>
              </a:rPr>
              <a:t>not</a:t>
            </a:r>
            <a:r>
              <a:rPr dirty="0" sz="1200" spc="290">
                <a:solidFill>
                  <a:srgbClr val="56D3E2"/>
                </a:solidFill>
                <a:latin typeface="Arial"/>
                <a:cs typeface="Arial"/>
              </a:rPr>
              <a:t> </a:t>
            </a:r>
            <a:r>
              <a:rPr dirty="0" sz="1200" spc="95">
                <a:solidFill>
                  <a:srgbClr val="DDDBD6"/>
                </a:solidFill>
                <a:latin typeface="Arial"/>
                <a:cs typeface="Arial"/>
              </a:rPr>
              <a:t>output_data:</a:t>
            </a:r>
            <a:endParaRPr sz="1200">
              <a:latin typeface="Arial"/>
              <a:cs typeface="Arial"/>
            </a:endParaRPr>
          </a:p>
          <a:p>
            <a:pPr marL="514350" marR="1579245">
              <a:lnSpc>
                <a:spcPct val="151000"/>
              </a:lnSpc>
            </a:pPr>
            <a:r>
              <a:rPr dirty="0" sz="1200" spc="100">
                <a:solidFill>
                  <a:srgbClr val="DDDBD6"/>
                </a:solidFill>
                <a:latin typeface="Arial"/>
                <a:cs typeface="Arial"/>
              </a:rPr>
              <a:t>examples_artifact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 </a:t>
            </a:r>
            <a:r>
              <a:rPr dirty="0" sz="1200" spc="105">
                <a:solidFill>
                  <a:srgbClr val="DDDBD6"/>
                </a:solidFill>
                <a:latin typeface="Arial"/>
                <a:cs typeface="Arial"/>
              </a:rPr>
              <a:t>standard_artifacts.Examples()  </a:t>
            </a:r>
            <a:r>
              <a:rPr dirty="0" sz="1200" spc="95">
                <a:solidFill>
                  <a:srgbClr val="DDDBD6"/>
                </a:solidFill>
                <a:latin typeface="Arial"/>
                <a:cs typeface="Arial"/>
              </a:rPr>
              <a:t>examples_artifact.split_names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 </a:t>
            </a:r>
            <a:r>
              <a:rPr dirty="0" sz="1200" spc="125">
                <a:solidFill>
                  <a:srgbClr val="DDDBD6"/>
                </a:solidFill>
                <a:latin typeface="Arial"/>
                <a:cs typeface="Arial"/>
              </a:rPr>
              <a:t>input_data.get()[</a:t>
            </a:r>
            <a:r>
              <a:rPr dirty="0" sz="1200" spc="125">
                <a:solidFill>
                  <a:srgbClr val="FBC33A"/>
                </a:solidFill>
                <a:latin typeface="Arial"/>
                <a:cs typeface="Arial"/>
              </a:rPr>
              <a:t>0</a:t>
            </a:r>
            <a:r>
              <a:rPr dirty="0" sz="1200" spc="125">
                <a:solidFill>
                  <a:srgbClr val="DDDBD6"/>
                </a:solidFill>
                <a:latin typeface="Arial"/>
                <a:cs typeface="Arial"/>
              </a:rPr>
              <a:t>].split_names  </a:t>
            </a:r>
            <a:r>
              <a:rPr dirty="0" sz="1200" spc="75">
                <a:solidFill>
                  <a:srgbClr val="DDDBD6"/>
                </a:solidFill>
                <a:latin typeface="Arial"/>
                <a:cs typeface="Arial"/>
              </a:rPr>
              <a:t>output_data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</a:t>
            </a:r>
            <a:r>
              <a:rPr dirty="0" sz="1200" spc="195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110">
                <a:solidFill>
                  <a:srgbClr val="DDDBD6"/>
                </a:solidFill>
                <a:latin typeface="Arial"/>
                <a:cs typeface="Arial"/>
              </a:rPr>
              <a:t>channel_utils.as_channel([examples_artifact])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 marL="347345" marR="5080" indent="-635">
              <a:lnSpc>
                <a:spcPct val="151000"/>
              </a:lnSpc>
              <a:spcBef>
                <a:spcPts val="795"/>
              </a:spcBef>
              <a:tabLst>
                <a:tab pos="2856230" algn="l"/>
                <a:tab pos="3357879" algn="l"/>
              </a:tabLst>
            </a:pPr>
            <a:r>
              <a:rPr dirty="0" sz="1200" spc="20">
                <a:solidFill>
                  <a:srgbClr val="DDDBD6"/>
                </a:solidFill>
                <a:latin typeface="Arial"/>
                <a:cs typeface="Arial"/>
              </a:rPr>
              <a:t>spec </a:t>
            </a:r>
            <a:r>
              <a:rPr dirty="0" sz="1200" spc="-45">
                <a:solidFill>
                  <a:srgbClr val="DDDBD6"/>
                </a:solidFill>
                <a:latin typeface="Arial"/>
                <a:cs typeface="Arial"/>
              </a:rPr>
              <a:t>= </a:t>
            </a:r>
            <a:r>
              <a:rPr dirty="0" sz="1200" spc="60">
                <a:solidFill>
                  <a:srgbClr val="DDDBD6"/>
                </a:solidFill>
                <a:latin typeface="Arial"/>
                <a:cs typeface="Arial"/>
              </a:rPr>
              <a:t>HelloComponentSpec(input_data=input_data, </a:t>
            </a:r>
            <a:r>
              <a:rPr dirty="0" sz="1200" spc="80">
                <a:solidFill>
                  <a:srgbClr val="DDDBD6"/>
                </a:solidFill>
                <a:latin typeface="Arial"/>
                <a:cs typeface="Arial"/>
              </a:rPr>
              <a:t>output_data=output_data, </a:t>
            </a:r>
            <a:r>
              <a:rPr dirty="0" sz="1200" spc="-60">
                <a:solidFill>
                  <a:srgbClr val="DDDBD6"/>
                </a:solidFill>
                <a:latin typeface="Arial"/>
                <a:cs typeface="Arial"/>
              </a:rPr>
              <a:t>name=name)  </a:t>
            </a:r>
            <a:r>
              <a:rPr dirty="0" sz="1200" spc="50">
                <a:solidFill>
                  <a:srgbClr val="CC8ED6"/>
                </a:solidFill>
                <a:latin typeface="Arial"/>
                <a:cs typeface="Arial"/>
              </a:rPr>
              <a:t>super</a:t>
            </a:r>
            <a:r>
              <a:rPr dirty="0" sz="1200" spc="50">
                <a:solidFill>
                  <a:srgbClr val="DDDBD6"/>
                </a:solidFill>
                <a:latin typeface="Arial"/>
                <a:cs typeface="Arial"/>
              </a:rPr>
              <a:t>(HelloComponent,</a:t>
            </a:r>
            <a:r>
              <a:rPr dirty="0" sz="1200" spc="345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220">
                <a:solidFill>
                  <a:srgbClr val="DDDBD6"/>
                </a:solidFill>
                <a:latin typeface="Arial"/>
                <a:cs typeface="Arial"/>
              </a:rPr>
              <a:t>self).</a:t>
            </a:r>
            <a:r>
              <a:rPr dirty="0" u="sng" sz="1200" spc="220">
                <a:solidFill>
                  <a:srgbClr val="DDDBD6"/>
                </a:solidFill>
                <a:uFill>
                  <a:solidFill>
                    <a:srgbClr val="DCDAD5"/>
                  </a:solidFill>
                </a:uFill>
                <a:latin typeface="Arial"/>
                <a:cs typeface="Arial"/>
              </a:rPr>
              <a:t> 	</a:t>
            </a:r>
            <a:r>
              <a:rPr dirty="0" sz="1200" spc="270">
                <a:solidFill>
                  <a:srgbClr val="DDDBD6"/>
                </a:solidFill>
                <a:latin typeface="Arial"/>
                <a:cs typeface="Arial"/>
              </a:rPr>
              <a:t>init</a:t>
            </a:r>
            <a:r>
              <a:rPr dirty="0" u="sng" sz="1200" spc="270">
                <a:solidFill>
                  <a:srgbClr val="DDDBD6"/>
                </a:solidFill>
                <a:uFill>
                  <a:solidFill>
                    <a:srgbClr val="DCDAD5"/>
                  </a:solidFill>
                </a:uFill>
                <a:latin typeface="Arial"/>
                <a:cs typeface="Arial"/>
              </a:rPr>
              <a:t> 	</a:t>
            </a:r>
            <a:r>
              <a:rPr dirty="0" sz="1200" spc="55">
                <a:solidFill>
                  <a:srgbClr val="DDDBD6"/>
                </a:solidFill>
                <a:latin typeface="Arial"/>
                <a:cs typeface="Arial"/>
              </a:rPr>
              <a:t>(spec=spec)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456438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15"/>
              <a:t>Completing</a:t>
            </a:r>
            <a:r>
              <a:rPr dirty="0" sz="2500" spc="-170"/>
              <a:t> </a:t>
            </a:r>
            <a:r>
              <a:rPr dirty="0" sz="2500" spc="15"/>
              <a:t>the</a:t>
            </a:r>
            <a:r>
              <a:rPr dirty="0" sz="2500" spc="-165"/>
              <a:t> </a:t>
            </a:r>
            <a:r>
              <a:rPr dirty="0" sz="2500"/>
              <a:t>component</a:t>
            </a:r>
            <a:r>
              <a:rPr dirty="0" sz="2500" spc="-165"/>
              <a:t> </a:t>
            </a:r>
            <a:r>
              <a:rPr dirty="0" sz="2500" spc="15"/>
              <a:t>class</a:t>
            </a:r>
            <a:endParaRPr sz="25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19" y="664148"/>
            <a:ext cx="8686800" cy="3630929"/>
          </a:xfrm>
          <a:custGeom>
            <a:avLst/>
            <a:gdLst/>
            <a:ahLst/>
            <a:cxnLst/>
            <a:rect l="l" t="t" r="r" b="b"/>
            <a:pathLst>
              <a:path w="8686800" h="3630929">
                <a:moveTo>
                  <a:pt x="8686787" y="3630892"/>
                </a:moveTo>
                <a:lnTo>
                  <a:pt x="0" y="3630892"/>
                </a:lnTo>
                <a:lnTo>
                  <a:pt x="0" y="0"/>
                </a:lnTo>
                <a:lnTo>
                  <a:pt x="8686787" y="0"/>
                </a:lnTo>
                <a:lnTo>
                  <a:pt x="8686787" y="3630892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563265"/>
            <a:ext cx="9144000" cy="580390"/>
            <a:chOff x="0" y="4563265"/>
            <a:chExt cx="9144000" cy="580390"/>
          </a:xfrm>
        </p:grpSpPr>
        <p:sp>
          <p:nvSpPr>
            <p:cNvPr id="4" name="object 4"/>
            <p:cNvSpPr/>
            <p:nvPr/>
          </p:nvSpPr>
          <p:spPr>
            <a:xfrm>
              <a:off x="0" y="4563265"/>
              <a:ext cx="9143981" cy="5802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1699" y="4694790"/>
              <a:ext cx="1471899" cy="3304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82098" y="857562"/>
            <a:ext cx="42075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0">
                <a:solidFill>
                  <a:srgbClr val="56D3E2"/>
                </a:solidFill>
                <a:latin typeface="Arial"/>
                <a:cs typeface="Arial"/>
              </a:rPr>
              <a:t>def</a:t>
            </a:r>
            <a:r>
              <a:rPr dirty="0" sz="1200" spc="320">
                <a:solidFill>
                  <a:srgbClr val="56D3E2"/>
                </a:solidFill>
                <a:latin typeface="Arial"/>
                <a:cs typeface="Arial"/>
              </a:rPr>
              <a:t> </a:t>
            </a:r>
            <a:r>
              <a:rPr dirty="0" sz="1200" spc="130">
                <a:solidFill>
                  <a:srgbClr val="CCCCCC"/>
                </a:solidFill>
                <a:latin typeface="Arial"/>
                <a:cs typeface="Arial"/>
              </a:rPr>
              <a:t>_create_pipeline():</a:t>
            </a:r>
            <a:endParaRPr sz="1200">
              <a:latin typeface="Arial"/>
              <a:cs typeface="Arial"/>
            </a:endParaRPr>
          </a:p>
          <a:p>
            <a:pPr marL="179705">
              <a:lnSpc>
                <a:spcPct val="100000"/>
              </a:lnSpc>
            </a:pPr>
            <a:r>
              <a:rPr dirty="0" sz="1200" spc="320">
                <a:solidFill>
                  <a:srgbClr val="CCCCCC"/>
                </a:solidFill>
                <a:latin typeface="Arial"/>
                <a:cs typeface="Arial"/>
              </a:rPr>
              <a:t>...</a:t>
            </a:r>
            <a:endParaRPr sz="1200">
              <a:latin typeface="Arial"/>
              <a:cs typeface="Arial"/>
            </a:endParaRPr>
          </a:p>
          <a:p>
            <a:pPr marL="179705">
              <a:lnSpc>
                <a:spcPct val="100000"/>
              </a:lnSpc>
            </a:pPr>
            <a:r>
              <a:rPr dirty="0" sz="1200">
                <a:solidFill>
                  <a:srgbClr val="CCCCCC"/>
                </a:solidFill>
                <a:latin typeface="Arial"/>
                <a:cs typeface="Arial"/>
              </a:rPr>
              <a:t>example_gen </a:t>
            </a:r>
            <a:r>
              <a:rPr dirty="0" sz="1200" spc="-45">
                <a:solidFill>
                  <a:srgbClr val="CCCCCC"/>
                </a:solidFill>
                <a:latin typeface="Arial"/>
                <a:cs typeface="Arial"/>
              </a:rPr>
              <a:t>=</a:t>
            </a:r>
            <a:r>
              <a:rPr dirty="0" sz="1200" spc="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1200" spc="20">
                <a:solidFill>
                  <a:srgbClr val="CCCCCC"/>
                </a:solidFill>
                <a:latin typeface="Arial"/>
                <a:cs typeface="Arial"/>
              </a:rPr>
              <a:t>CsvExampleGen(input_base=examples)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5149" y="1506347"/>
            <a:ext cx="4367530" cy="775970"/>
          </a:xfrm>
          <a:prstGeom prst="rect">
            <a:avLst/>
          </a:prstGeom>
          <a:ln w="28574">
            <a:solidFill>
              <a:srgbClr val="FBC33A"/>
            </a:solidFill>
          </a:ln>
        </p:spPr>
        <p:txBody>
          <a:bodyPr wrap="square" lIns="0" tIns="95250" rIns="0" bIns="0" rtlCol="0" vert="horz">
            <a:spAutoFit/>
          </a:bodyPr>
          <a:lstStyle/>
          <a:p>
            <a:pPr marL="546735" marR="164465" indent="-290195">
              <a:lnSpc>
                <a:spcPct val="100000"/>
              </a:lnSpc>
              <a:spcBef>
                <a:spcPts val="750"/>
              </a:spcBef>
            </a:pPr>
            <a:r>
              <a:rPr dirty="0" sz="1200" spc="95" b="1">
                <a:solidFill>
                  <a:srgbClr val="FFFFFF"/>
                </a:solidFill>
                <a:latin typeface="Arial"/>
                <a:cs typeface="Arial"/>
              </a:rPr>
              <a:t>hello </a:t>
            </a:r>
            <a:r>
              <a:rPr dirty="0" sz="1200" spc="-45" b="1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component.HelloComponent(  </a:t>
            </a:r>
            <a:r>
              <a:rPr dirty="0" sz="1200" spc="40" b="1">
                <a:solidFill>
                  <a:srgbClr val="FFFFFF"/>
                </a:solidFill>
                <a:latin typeface="Arial"/>
                <a:cs typeface="Arial"/>
              </a:rPr>
              <a:t>input_data=example_gen.outputs[</a:t>
            </a:r>
            <a:r>
              <a:rPr dirty="0" sz="1200" spc="40" b="1">
                <a:solidFill>
                  <a:srgbClr val="A1CF6D"/>
                </a:solidFill>
                <a:latin typeface="Arial"/>
                <a:cs typeface="Arial"/>
              </a:rPr>
              <a:t>'examples'</a:t>
            </a:r>
            <a:r>
              <a:rPr dirty="0" sz="1200" spc="40" b="1">
                <a:solidFill>
                  <a:srgbClr val="FFFFFF"/>
                </a:solidFill>
                <a:latin typeface="Arial"/>
                <a:cs typeface="Arial"/>
              </a:rPr>
              <a:t>],  </a:t>
            </a:r>
            <a:r>
              <a:rPr dirty="0" sz="1200" spc="35" b="1">
                <a:solidFill>
                  <a:srgbClr val="FFFFFF"/>
                </a:solidFill>
                <a:latin typeface="Arial"/>
                <a:cs typeface="Arial"/>
              </a:rPr>
              <a:t>name=</a:t>
            </a:r>
            <a:r>
              <a:rPr dirty="0" sz="1200" spc="35" b="1">
                <a:solidFill>
                  <a:srgbClr val="A1CF6D"/>
                </a:solidFill>
                <a:latin typeface="Arial"/>
                <a:cs typeface="Arial"/>
              </a:rPr>
              <a:t>'HelloWorld'</a:t>
            </a:r>
            <a:r>
              <a:rPr dirty="0" sz="1200" spc="35" b="1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678" y="2320603"/>
            <a:ext cx="26174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35">
                <a:solidFill>
                  <a:srgbClr val="CCCCCC"/>
                </a:solidFill>
                <a:latin typeface="Arial"/>
                <a:cs typeface="Arial"/>
              </a:rPr>
              <a:t>statistics_gen </a:t>
            </a:r>
            <a:r>
              <a:rPr dirty="0" sz="1200" spc="-45">
                <a:solidFill>
                  <a:srgbClr val="CCCCCC"/>
                </a:solidFill>
                <a:latin typeface="Arial"/>
                <a:cs typeface="Arial"/>
              </a:rPr>
              <a:t>=</a:t>
            </a:r>
            <a:r>
              <a:rPr dirty="0" sz="1200" spc="165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1200" spc="120">
                <a:solidFill>
                  <a:srgbClr val="CCCCCC"/>
                </a:solidFill>
                <a:latin typeface="Arial"/>
                <a:cs typeface="Arial"/>
              </a:rPr>
              <a:t>StatisticsGen(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0923" y="2520619"/>
            <a:ext cx="3313429" cy="278130"/>
          </a:xfrm>
          <a:prstGeom prst="rect">
            <a:avLst/>
          </a:prstGeom>
          <a:solidFill>
            <a:srgbClr val="424242"/>
          </a:solidFill>
          <a:ln w="28574">
            <a:solidFill>
              <a:srgbClr val="FBC33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0800">
              <a:lnSpc>
                <a:spcPts val="1405"/>
              </a:lnSpc>
            </a:pPr>
            <a:r>
              <a:rPr dirty="0" sz="1200" spc="114">
                <a:solidFill>
                  <a:srgbClr val="CCCCCC"/>
                </a:solidFill>
                <a:latin typeface="Arial"/>
                <a:cs typeface="Arial"/>
              </a:rPr>
              <a:t>examples=hello.outputs['</a:t>
            </a:r>
            <a:r>
              <a:rPr dirty="0" sz="1200" spc="114">
                <a:solidFill>
                  <a:srgbClr val="A1CF6D"/>
                </a:solidFill>
                <a:latin typeface="Arial"/>
                <a:cs typeface="Arial"/>
              </a:rPr>
              <a:t>output_data</a:t>
            </a:r>
            <a:r>
              <a:rPr dirty="0" sz="1200" spc="114">
                <a:solidFill>
                  <a:srgbClr val="CCCCCC"/>
                </a:solidFill>
                <a:latin typeface="Arial"/>
                <a:cs typeface="Arial"/>
              </a:rPr>
              <a:t>'])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9433" y="2686362"/>
            <a:ext cx="2768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20">
                <a:solidFill>
                  <a:srgbClr val="CCCCCC"/>
                </a:solidFill>
                <a:latin typeface="Arial"/>
                <a:cs typeface="Arial"/>
              </a:rPr>
              <a:t>...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433" y="2869242"/>
            <a:ext cx="479742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30">
                <a:solidFill>
                  <a:srgbClr val="56D3E2"/>
                </a:solidFill>
                <a:latin typeface="Arial"/>
                <a:cs typeface="Arial"/>
              </a:rPr>
              <a:t>return</a:t>
            </a:r>
            <a:r>
              <a:rPr dirty="0" sz="1200" spc="325">
                <a:solidFill>
                  <a:srgbClr val="56D3E2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CCCCCC"/>
                </a:solidFill>
                <a:latin typeface="Arial"/>
                <a:cs typeface="Arial"/>
              </a:rPr>
              <a:t>pipeline.Pipeline(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</a:pPr>
            <a:r>
              <a:rPr dirty="0" sz="1200" spc="320">
                <a:solidFill>
                  <a:srgbClr val="CCCCCC"/>
                </a:solidFill>
                <a:latin typeface="Arial"/>
                <a:cs typeface="Arial"/>
              </a:rPr>
              <a:t>...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</a:pPr>
            <a:r>
              <a:rPr dirty="0" sz="1200" spc="25">
                <a:solidFill>
                  <a:srgbClr val="CCCCCC"/>
                </a:solidFill>
                <a:latin typeface="Arial"/>
                <a:cs typeface="Arial"/>
              </a:rPr>
              <a:t>components=[example_gen, </a:t>
            </a:r>
            <a:r>
              <a:rPr dirty="0" sz="1200" spc="130" b="1">
                <a:solidFill>
                  <a:srgbClr val="FFFFFF"/>
                </a:solidFill>
                <a:latin typeface="Arial"/>
                <a:cs typeface="Arial"/>
              </a:rPr>
              <a:t>hello, </a:t>
            </a:r>
            <a:r>
              <a:rPr dirty="0" sz="1200" spc="145">
                <a:solidFill>
                  <a:srgbClr val="CCCCCC"/>
                </a:solidFill>
                <a:latin typeface="Arial"/>
                <a:cs typeface="Arial"/>
              </a:rPr>
              <a:t>statistics_gen,</a:t>
            </a:r>
            <a:r>
              <a:rPr dirty="0" sz="1200" spc="3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dirty="0" sz="1200" spc="320">
                <a:solidFill>
                  <a:srgbClr val="CCCCCC"/>
                </a:solidFill>
                <a:latin typeface="Arial"/>
                <a:cs typeface="Arial"/>
              </a:rPr>
              <a:t>...],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</a:pPr>
            <a:r>
              <a:rPr dirty="0" sz="1200" spc="320">
                <a:solidFill>
                  <a:srgbClr val="CCCCCC"/>
                </a:solidFill>
                <a:latin typeface="Arial"/>
                <a:cs typeface="Arial"/>
              </a:rPr>
              <a:t>...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260">
                <a:solidFill>
                  <a:srgbClr val="CCCCCC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403479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15"/>
              <a:t>Assemble</a:t>
            </a:r>
            <a:r>
              <a:rPr dirty="0" sz="2500" spc="-170"/>
              <a:t> </a:t>
            </a:r>
            <a:r>
              <a:rPr dirty="0" sz="2500" spc="15"/>
              <a:t>into</a:t>
            </a:r>
            <a:r>
              <a:rPr dirty="0" sz="2500" spc="-170"/>
              <a:t> </a:t>
            </a:r>
            <a:r>
              <a:rPr dirty="0" sz="2500" spc="35"/>
              <a:t>a</a:t>
            </a:r>
            <a:r>
              <a:rPr dirty="0" sz="2500" spc="-170"/>
              <a:t> </a:t>
            </a:r>
            <a:r>
              <a:rPr dirty="0" sz="2500" spc="5"/>
              <a:t>TFX</a:t>
            </a:r>
            <a:r>
              <a:rPr dirty="0" sz="2500" spc="-170"/>
              <a:t> </a:t>
            </a:r>
            <a:r>
              <a:rPr dirty="0" sz="2500" spc="15"/>
              <a:t>pipeline</a:t>
            </a:r>
            <a:endParaRPr sz="2500"/>
          </a:p>
        </p:txBody>
      </p:sp>
      <p:sp>
        <p:nvSpPr>
          <p:cNvPr id="13" name="object 13"/>
          <p:cNvSpPr/>
          <p:nvPr/>
        </p:nvSpPr>
        <p:spPr>
          <a:xfrm>
            <a:off x="2942069" y="3200243"/>
            <a:ext cx="637540" cy="278130"/>
          </a:xfrm>
          <a:custGeom>
            <a:avLst/>
            <a:gdLst/>
            <a:ahLst/>
            <a:cxnLst/>
            <a:rect l="l" t="t" r="r" b="b"/>
            <a:pathLst>
              <a:path w="637539" h="278129">
                <a:moveTo>
                  <a:pt x="0" y="0"/>
                </a:moveTo>
                <a:lnTo>
                  <a:pt x="637498" y="0"/>
                </a:lnTo>
                <a:lnTo>
                  <a:pt x="637498" y="278099"/>
                </a:lnTo>
                <a:lnTo>
                  <a:pt x="0" y="2780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BC3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88671" y="1810021"/>
            <a:ext cx="2801620" cy="217170"/>
          </a:xfrm>
          <a:custGeom>
            <a:avLst/>
            <a:gdLst/>
            <a:ahLst/>
            <a:cxnLst/>
            <a:rect l="l" t="t" r="r" b="b"/>
            <a:pathLst>
              <a:path w="2801620" h="217169">
                <a:moveTo>
                  <a:pt x="0" y="0"/>
                </a:moveTo>
                <a:lnTo>
                  <a:pt x="2801094" y="0"/>
                </a:lnTo>
                <a:lnTo>
                  <a:pt x="2801094" y="216599"/>
                </a:lnTo>
                <a:lnTo>
                  <a:pt x="0" y="216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BC33A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509333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10"/>
              <a:t>Simple</a:t>
            </a:r>
            <a:r>
              <a:rPr dirty="0" sz="2500" spc="-165"/>
              <a:t> </a:t>
            </a:r>
            <a:r>
              <a:rPr dirty="0" sz="2500" spc="20"/>
              <a:t>Experiments</a:t>
            </a:r>
            <a:r>
              <a:rPr dirty="0" sz="2500" spc="-160"/>
              <a:t> </a:t>
            </a:r>
            <a:r>
              <a:rPr dirty="0" sz="2500" spc="15"/>
              <a:t>with</a:t>
            </a:r>
            <a:r>
              <a:rPr dirty="0" sz="2500" spc="-160"/>
              <a:t> </a:t>
            </a:r>
            <a:r>
              <a:rPr dirty="0" sz="2500" spc="5"/>
              <a:t>Notebooks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550998" y="735023"/>
            <a:ext cx="4551045" cy="3585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Lato"/>
                <a:cs typeface="Lato"/>
              </a:rPr>
              <a:t>Notebooks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25">
                <a:latin typeface="Lato"/>
                <a:cs typeface="Lato"/>
              </a:rPr>
              <a:t>are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great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tools</a:t>
            </a:r>
            <a:endParaRPr sz="1800">
              <a:latin typeface="Lato"/>
              <a:cs typeface="Lato"/>
            </a:endParaRPr>
          </a:p>
          <a:p>
            <a:pPr marL="379095" marR="5080" indent="-36703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Lato"/>
                <a:cs typeface="Lato"/>
              </a:rPr>
              <a:t>Notebook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15">
                <a:latin typeface="Lato"/>
                <a:cs typeface="Lato"/>
              </a:rPr>
              <a:t>code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is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usually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not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promoted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to  production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40">
                <a:latin typeface="Lato"/>
                <a:cs typeface="Lato"/>
              </a:rPr>
              <a:t>Tools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for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managing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notebook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5">
                <a:latin typeface="Lato"/>
                <a:cs typeface="Lato"/>
              </a:rPr>
              <a:t>code</a:t>
            </a:r>
            <a:endParaRPr sz="1800">
              <a:latin typeface="Lato"/>
              <a:cs typeface="Lato"/>
            </a:endParaRPr>
          </a:p>
          <a:p>
            <a:pPr lvl="1" marL="836294" indent="-367665">
              <a:lnSpc>
                <a:spcPct val="100000"/>
              </a:lnSpc>
              <a:spcBef>
                <a:spcPts val="132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dirty="0" sz="1800" spc="-5">
                <a:latin typeface="Lato"/>
                <a:cs typeface="Lato"/>
              </a:rPr>
              <a:t>nbconvert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(.ipynb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5">
                <a:latin typeface="Lato"/>
                <a:cs typeface="Lato"/>
              </a:rPr>
              <a:t>-&gt;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30">
                <a:latin typeface="Lato"/>
                <a:cs typeface="Lato"/>
              </a:rPr>
              <a:t>.py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conversion)</a:t>
            </a:r>
            <a:endParaRPr sz="1800">
              <a:latin typeface="Lato"/>
              <a:cs typeface="Lato"/>
            </a:endParaRPr>
          </a:p>
          <a:p>
            <a:pPr lvl="1" marL="836294" indent="-367665">
              <a:lnSpc>
                <a:spcPct val="100000"/>
              </a:lnSpc>
              <a:spcBef>
                <a:spcPts val="132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dirty="0" sz="1800">
                <a:latin typeface="Lato"/>
                <a:cs typeface="Lato"/>
              </a:rPr>
              <a:t>nbdime</a:t>
            </a:r>
            <a:r>
              <a:rPr dirty="0" sz="1800" spc="-18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(difﬁng)</a:t>
            </a:r>
            <a:endParaRPr sz="1800">
              <a:latin typeface="Lato"/>
              <a:cs typeface="Lato"/>
            </a:endParaRPr>
          </a:p>
          <a:p>
            <a:pPr lvl="1" marL="836294" indent="-367665">
              <a:lnSpc>
                <a:spcPct val="100000"/>
              </a:lnSpc>
              <a:spcBef>
                <a:spcPts val="132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dirty="0" sz="1800" spc="-5">
                <a:latin typeface="Lato"/>
                <a:cs typeface="Lato"/>
              </a:rPr>
              <a:t>jupytext</a:t>
            </a:r>
            <a:r>
              <a:rPr dirty="0" sz="1800" spc="-10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(conversion+versioning)</a:t>
            </a:r>
            <a:endParaRPr sz="1800">
              <a:latin typeface="Lato"/>
              <a:cs typeface="Lato"/>
            </a:endParaRPr>
          </a:p>
          <a:p>
            <a:pPr lvl="1" marL="836294" marR="889000" indent="-367030">
              <a:lnSpc>
                <a:spcPct val="114999"/>
              </a:lnSpc>
              <a:spcBef>
                <a:spcPts val="100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dirty="0" sz="1800" spc="-5">
                <a:latin typeface="Lato"/>
                <a:cs typeface="Lato"/>
              </a:rPr>
              <a:t>neptune-notebooks  </a:t>
            </a:r>
            <a:r>
              <a:rPr dirty="0" sz="1800" spc="5">
                <a:latin typeface="Lato"/>
                <a:cs typeface="Lato"/>
              </a:rPr>
              <a:t>(versioning+difﬁng+sharing)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74162" y="680923"/>
            <a:ext cx="2870200" cy="3390900"/>
            <a:chOff x="6074162" y="680923"/>
            <a:chExt cx="2870200" cy="3390900"/>
          </a:xfrm>
        </p:grpSpPr>
        <p:sp>
          <p:nvSpPr>
            <p:cNvPr id="5" name="object 5"/>
            <p:cNvSpPr/>
            <p:nvPr/>
          </p:nvSpPr>
          <p:spPr>
            <a:xfrm>
              <a:off x="6074162" y="680923"/>
              <a:ext cx="2869894" cy="33907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134287" y="747398"/>
              <a:ext cx="2622244" cy="31430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29537" y="742636"/>
              <a:ext cx="2632075" cy="3152775"/>
            </a:xfrm>
            <a:custGeom>
              <a:avLst/>
              <a:gdLst/>
              <a:ahLst/>
              <a:cxnLst/>
              <a:rect l="l" t="t" r="r" b="b"/>
              <a:pathLst>
                <a:path w="2632075" h="3152775">
                  <a:moveTo>
                    <a:pt x="0" y="0"/>
                  </a:moveTo>
                  <a:lnTo>
                    <a:pt x="2631744" y="0"/>
                  </a:lnTo>
                  <a:lnTo>
                    <a:pt x="2631744" y="3152606"/>
                  </a:lnTo>
                  <a:lnTo>
                    <a:pt x="0" y="315260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87345" marR="5080" indent="22161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Model </a:t>
            </a:r>
            <a:r>
              <a:rPr dirty="0"/>
              <a:t>Management </a:t>
            </a:r>
            <a:r>
              <a:rPr dirty="0" spc="5"/>
              <a:t>and  </a:t>
            </a:r>
            <a:r>
              <a:rPr dirty="0" spc="-10"/>
              <a:t>Deployment</a:t>
            </a:r>
            <a:r>
              <a:rPr dirty="0" spc="-204"/>
              <a:t> </a:t>
            </a:r>
            <a:r>
              <a:rPr dirty="0" spc="25"/>
              <a:t>Infrastructure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86035" y="3346570"/>
            <a:ext cx="51968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Lato"/>
                <a:cs typeface="Lato"/>
              </a:rPr>
              <a:t>Managing </a:t>
            </a:r>
            <a:r>
              <a:rPr dirty="0" sz="3600" spc="-5">
                <a:latin typeface="Lato"/>
                <a:cs typeface="Lato"/>
              </a:rPr>
              <a:t>Model</a:t>
            </a:r>
            <a:r>
              <a:rPr dirty="0" sz="3600" spc="-505">
                <a:latin typeface="Lato"/>
                <a:cs typeface="Lato"/>
              </a:rPr>
              <a:t> </a:t>
            </a:r>
            <a:r>
              <a:rPr dirty="0" sz="3600" spc="-10">
                <a:latin typeface="Lato"/>
                <a:cs typeface="Lato"/>
              </a:rPr>
              <a:t>Versions</a:t>
            </a:r>
            <a:endParaRPr sz="36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439293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40"/>
              <a:t>Why </a:t>
            </a:r>
            <a:r>
              <a:rPr dirty="0" sz="2800" spc="5"/>
              <a:t>versioning </a:t>
            </a:r>
            <a:r>
              <a:rPr dirty="0" sz="2800" spc="-15"/>
              <a:t>ML</a:t>
            </a:r>
            <a:r>
              <a:rPr dirty="0" sz="2800" spc="-535"/>
              <a:t> </a:t>
            </a:r>
            <a:r>
              <a:rPr dirty="0" sz="2800" spc="-25"/>
              <a:t>Models?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865748" y="685363"/>
            <a:ext cx="6828790" cy="1567180"/>
            <a:chOff x="865748" y="685363"/>
            <a:chExt cx="6828790" cy="1567180"/>
          </a:xfrm>
        </p:grpSpPr>
        <p:sp>
          <p:nvSpPr>
            <p:cNvPr id="4" name="object 4"/>
            <p:cNvSpPr/>
            <p:nvPr/>
          </p:nvSpPr>
          <p:spPr>
            <a:xfrm>
              <a:off x="6779711" y="964493"/>
              <a:ext cx="914398" cy="9143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168964" y="964493"/>
              <a:ext cx="914398" cy="9143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37318" y="685363"/>
              <a:ext cx="731518" cy="7315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05566" y="1421692"/>
              <a:ext cx="3355340" cy="0"/>
            </a:xfrm>
            <a:custGeom>
              <a:avLst/>
              <a:gdLst/>
              <a:ahLst/>
              <a:cxnLst/>
              <a:rect l="l" t="t" r="r" b="b"/>
              <a:pathLst>
                <a:path w="3355340" h="0">
                  <a:moveTo>
                    <a:pt x="0" y="0"/>
                  </a:moveTo>
                  <a:lnTo>
                    <a:pt x="3355198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65748" y="1055932"/>
              <a:ext cx="731518" cy="7315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97266" y="1360397"/>
              <a:ext cx="122587" cy="1225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46477" y="1360397"/>
              <a:ext cx="122574" cy="1225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191662" y="1421692"/>
              <a:ext cx="480059" cy="0"/>
            </a:xfrm>
            <a:custGeom>
              <a:avLst/>
              <a:gdLst/>
              <a:ahLst/>
              <a:cxnLst/>
              <a:rect l="l" t="t" r="r" b="b"/>
              <a:pathLst>
                <a:path w="480059" h="0">
                  <a:moveTo>
                    <a:pt x="0" y="0"/>
                  </a:moveTo>
                  <a:lnTo>
                    <a:pt x="47969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083350" y="1360397"/>
              <a:ext cx="122599" cy="12258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657074" y="1360397"/>
              <a:ext cx="122574" cy="1225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077141" y="1051122"/>
              <a:ext cx="217804" cy="389255"/>
            </a:xfrm>
            <a:custGeom>
              <a:avLst/>
              <a:gdLst/>
              <a:ahLst/>
              <a:cxnLst/>
              <a:rect l="l" t="t" r="r" b="b"/>
              <a:pathLst>
                <a:path w="217804" h="389255">
                  <a:moveTo>
                    <a:pt x="0" y="0"/>
                  </a:moveTo>
                  <a:lnTo>
                    <a:pt x="217499" y="0"/>
                  </a:lnTo>
                  <a:lnTo>
                    <a:pt x="217499" y="3890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968829" y="989830"/>
              <a:ext cx="122599" cy="1225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749519" y="1440172"/>
              <a:ext cx="247650" cy="446405"/>
            </a:xfrm>
            <a:custGeom>
              <a:avLst/>
              <a:gdLst/>
              <a:ahLst/>
              <a:cxnLst/>
              <a:rect l="l" t="t" r="r" b="b"/>
              <a:pathLst>
                <a:path w="247650" h="446405">
                  <a:moveTo>
                    <a:pt x="0" y="446099"/>
                  </a:moveTo>
                  <a:lnTo>
                    <a:pt x="247499" y="446099"/>
                  </a:lnTo>
                  <a:lnTo>
                    <a:pt x="24749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909691" y="1520511"/>
              <a:ext cx="731518" cy="73151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641207" y="1824978"/>
              <a:ext cx="122599" cy="1225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05374" y="1287500"/>
            <a:ext cx="5791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>
                <a:latin typeface="Lato"/>
                <a:cs typeface="Lato"/>
              </a:rPr>
              <a:t>Team</a:t>
            </a:r>
            <a:r>
              <a:rPr dirty="0" sz="1400" spc="-150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1</a:t>
            </a:r>
            <a:endParaRPr sz="14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15165" y="906498"/>
            <a:ext cx="5791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>
                <a:latin typeface="Lato"/>
                <a:cs typeface="Lato"/>
              </a:rPr>
              <a:t>Team</a:t>
            </a:r>
            <a:r>
              <a:rPr dirty="0" sz="1400" spc="-150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3</a:t>
            </a:r>
            <a:endParaRPr sz="14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76788" y="535923"/>
            <a:ext cx="62738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85">
                <a:latin typeface="Lato"/>
                <a:cs typeface="Lato"/>
              </a:rPr>
              <a:t>V</a:t>
            </a:r>
            <a:r>
              <a:rPr dirty="0" sz="1400" spc="5">
                <a:latin typeface="Lato"/>
                <a:cs typeface="Lato"/>
              </a:rPr>
              <a:t>ersion  </a:t>
            </a:r>
            <a:r>
              <a:rPr dirty="0" sz="1400" spc="10">
                <a:latin typeface="Lato"/>
                <a:cs typeface="Lato"/>
              </a:rPr>
              <a:t>Control</a:t>
            </a:r>
            <a:endParaRPr sz="1400"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67806" y="1287481"/>
            <a:ext cx="5384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Ser</a:t>
            </a:r>
            <a:r>
              <a:rPr dirty="0" sz="1400" spc="-15">
                <a:latin typeface="Lato"/>
                <a:cs typeface="Lato"/>
              </a:rPr>
              <a:t>v</a:t>
            </a:r>
            <a:r>
              <a:rPr dirty="0" sz="1400" spc="20">
                <a:latin typeface="Lato"/>
                <a:cs typeface="Lato"/>
              </a:rPr>
              <a:t>er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32563" y="2128355"/>
            <a:ext cx="4163695" cy="2252345"/>
            <a:chOff x="932563" y="2128355"/>
            <a:chExt cx="4163695" cy="2252345"/>
          </a:xfrm>
        </p:grpSpPr>
        <p:sp>
          <p:nvSpPr>
            <p:cNvPr id="24" name="object 24"/>
            <p:cNvSpPr/>
            <p:nvPr/>
          </p:nvSpPr>
          <p:spPr>
            <a:xfrm>
              <a:off x="932563" y="2128355"/>
              <a:ext cx="731518" cy="73151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32563" y="2888599"/>
              <a:ext cx="731518" cy="73151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32563" y="3648847"/>
              <a:ext cx="731518" cy="73151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64191" y="2888624"/>
              <a:ext cx="731498" cy="73151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28444" y="2797169"/>
              <a:ext cx="914398" cy="91439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64081" y="2494115"/>
              <a:ext cx="1184910" cy="762000"/>
            </a:xfrm>
            <a:custGeom>
              <a:avLst/>
              <a:gdLst/>
              <a:ahLst/>
              <a:cxnLst/>
              <a:rect l="l" t="t" r="r" b="b"/>
              <a:pathLst>
                <a:path w="1184910" h="762000">
                  <a:moveTo>
                    <a:pt x="0" y="0"/>
                  </a:moveTo>
                  <a:lnTo>
                    <a:pt x="56321" y="2477"/>
                  </a:lnTo>
                  <a:lnTo>
                    <a:pt x="109019" y="9685"/>
                  </a:lnTo>
                  <a:lnTo>
                    <a:pt x="158354" y="21286"/>
                  </a:lnTo>
                  <a:lnTo>
                    <a:pt x="204585" y="36940"/>
                  </a:lnTo>
                  <a:lnTo>
                    <a:pt x="247969" y="56312"/>
                  </a:lnTo>
                  <a:lnTo>
                    <a:pt x="288765" y="79062"/>
                  </a:lnTo>
                  <a:lnTo>
                    <a:pt x="327233" y="104853"/>
                  </a:lnTo>
                  <a:lnTo>
                    <a:pt x="363631" y="133347"/>
                  </a:lnTo>
                  <a:lnTo>
                    <a:pt x="398217" y="164206"/>
                  </a:lnTo>
                  <a:lnTo>
                    <a:pt x="431251" y="197092"/>
                  </a:lnTo>
                  <a:lnTo>
                    <a:pt x="462990" y="231667"/>
                  </a:lnTo>
                  <a:lnTo>
                    <a:pt x="493695" y="267594"/>
                  </a:lnTo>
                  <a:lnTo>
                    <a:pt x="523623" y="304534"/>
                  </a:lnTo>
                  <a:lnTo>
                    <a:pt x="553033" y="342150"/>
                  </a:lnTo>
                  <a:lnTo>
                    <a:pt x="582183" y="380104"/>
                  </a:lnTo>
                  <a:lnTo>
                    <a:pt x="611334" y="418057"/>
                  </a:lnTo>
                  <a:lnTo>
                    <a:pt x="640742" y="455673"/>
                  </a:lnTo>
                  <a:lnTo>
                    <a:pt x="670668" y="492613"/>
                  </a:lnTo>
                  <a:lnTo>
                    <a:pt x="701369" y="528540"/>
                  </a:lnTo>
                  <a:lnTo>
                    <a:pt x="733105" y="563114"/>
                  </a:lnTo>
                  <a:lnTo>
                    <a:pt x="766134" y="596000"/>
                  </a:lnTo>
                  <a:lnTo>
                    <a:pt x="800715" y="626859"/>
                  </a:lnTo>
                  <a:lnTo>
                    <a:pt x="837107" y="655352"/>
                  </a:lnTo>
                  <a:lnTo>
                    <a:pt x="875568" y="681142"/>
                  </a:lnTo>
                  <a:lnTo>
                    <a:pt x="916358" y="703892"/>
                  </a:lnTo>
                  <a:lnTo>
                    <a:pt x="959734" y="723263"/>
                  </a:lnTo>
                  <a:lnTo>
                    <a:pt x="1005957" y="738917"/>
                  </a:lnTo>
                  <a:lnTo>
                    <a:pt x="1055284" y="750517"/>
                  </a:lnTo>
                  <a:lnTo>
                    <a:pt x="1107975" y="757725"/>
                  </a:lnTo>
                  <a:lnTo>
                    <a:pt x="1164287" y="760203"/>
                  </a:lnTo>
                </a:path>
                <a:path w="1184910" h="762000">
                  <a:moveTo>
                    <a:pt x="0" y="760253"/>
                  </a:moveTo>
                  <a:lnTo>
                    <a:pt x="71217" y="760258"/>
                  </a:lnTo>
                  <a:lnTo>
                    <a:pt x="137181" y="760273"/>
                  </a:lnTo>
                  <a:lnTo>
                    <a:pt x="198328" y="760297"/>
                  </a:lnTo>
                  <a:lnTo>
                    <a:pt x="255098" y="760329"/>
                  </a:lnTo>
                  <a:lnTo>
                    <a:pt x="307927" y="760369"/>
                  </a:lnTo>
                  <a:lnTo>
                    <a:pt x="357254" y="760415"/>
                  </a:lnTo>
                  <a:lnTo>
                    <a:pt x="403516" y="760467"/>
                  </a:lnTo>
                  <a:lnTo>
                    <a:pt x="447152" y="760524"/>
                  </a:lnTo>
                  <a:lnTo>
                    <a:pt x="488598" y="760585"/>
                  </a:lnTo>
                  <a:lnTo>
                    <a:pt x="528293" y="760649"/>
                  </a:lnTo>
                  <a:lnTo>
                    <a:pt x="566674" y="760716"/>
                  </a:lnTo>
                  <a:lnTo>
                    <a:pt x="641248" y="760853"/>
                  </a:lnTo>
                  <a:lnTo>
                    <a:pt x="689503" y="760943"/>
                  </a:lnTo>
                  <a:lnTo>
                    <a:pt x="738719" y="761030"/>
                  </a:lnTo>
                  <a:lnTo>
                    <a:pt x="789860" y="761112"/>
                  </a:lnTo>
                  <a:lnTo>
                    <a:pt x="843887" y="761187"/>
                  </a:lnTo>
                  <a:lnTo>
                    <a:pt x="901763" y="761253"/>
                  </a:lnTo>
                  <a:lnTo>
                    <a:pt x="940315" y="761301"/>
                  </a:lnTo>
                  <a:lnTo>
                    <a:pt x="980978" y="761337"/>
                  </a:lnTo>
                  <a:lnTo>
                    <a:pt x="1023990" y="761369"/>
                  </a:lnTo>
                  <a:lnTo>
                    <a:pt x="1069587" y="761403"/>
                  </a:lnTo>
                  <a:lnTo>
                    <a:pt x="1184562" y="761428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02231" y="3209106"/>
              <a:ext cx="116849" cy="9284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64081" y="3254368"/>
              <a:ext cx="2602230" cy="760730"/>
            </a:xfrm>
            <a:custGeom>
              <a:avLst/>
              <a:gdLst/>
              <a:ahLst/>
              <a:cxnLst/>
              <a:rect l="l" t="t" r="r" b="b"/>
              <a:pathLst>
                <a:path w="2602229" h="760729">
                  <a:moveTo>
                    <a:pt x="0" y="760248"/>
                  </a:moveTo>
                  <a:lnTo>
                    <a:pt x="56321" y="757770"/>
                  </a:lnTo>
                  <a:lnTo>
                    <a:pt x="109019" y="750562"/>
                  </a:lnTo>
                  <a:lnTo>
                    <a:pt x="158354" y="738962"/>
                  </a:lnTo>
                  <a:lnTo>
                    <a:pt x="204585" y="723308"/>
                  </a:lnTo>
                  <a:lnTo>
                    <a:pt x="247969" y="703937"/>
                  </a:lnTo>
                  <a:lnTo>
                    <a:pt x="288765" y="681187"/>
                  </a:lnTo>
                  <a:lnTo>
                    <a:pt x="327233" y="655397"/>
                  </a:lnTo>
                  <a:lnTo>
                    <a:pt x="363631" y="626904"/>
                  </a:lnTo>
                  <a:lnTo>
                    <a:pt x="398217" y="596045"/>
                  </a:lnTo>
                  <a:lnTo>
                    <a:pt x="431251" y="563159"/>
                  </a:lnTo>
                  <a:lnTo>
                    <a:pt x="462990" y="528585"/>
                  </a:lnTo>
                  <a:lnTo>
                    <a:pt x="493695" y="492658"/>
                  </a:lnTo>
                  <a:lnTo>
                    <a:pt x="523623" y="455718"/>
                  </a:lnTo>
                  <a:lnTo>
                    <a:pt x="553033" y="418102"/>
                  </a:lnTo>
                  <a:lnTo>
                    <a:pt x="582183" y="380149"/>
                  </a:lnTo>
                  <a:lnTo>
                    <a:pt x="611334" y="342195"/>
                  </a:lnTo>
                  <a:lnTo>
                    <a:pt x="640742" y="304579"/>
                  </a:lnTo>
                  <a:lnTo>
                    <a:pt x="670668" y="267639"/>
                  </a:lnTo>
                  <a:lnTo>
                    <a:pt x="701369" y="231713"/>
                  </a:lnTo>
                  <a:lnTo>
                    <a:pt x="733105" y="197138"/>
                  </a:lnTo>
                  <a:lnTo>
                    <a:pt x="766134" y="164252"/>
                  </a:lnTo>
                  <a:lnTo>
                    <a:pt x="800715" y="133394"/>
                  </a:lnTo>
                  <a:lnTo>
                    <a:pt x="837107" y="104901"/>
                  </a:lnTo>
                  <a:lnTo>
                    <a:pt x="875568" y="79110"/>
                  </a:lnTo>
                  <a:lnTo>
                    <a:pt x="916358" y="56360"/>
                  </a:lnTo>
                  <a:lnTo>
                    <a:pt x="959734" y="36990"/>
                  </a:lnTo>
                  <a:lnTo>
                    <a:pt x="1005957" y="21335"/>
                  </a:lnTo>
                  <a:lnTo>
                    <a:pt x="1055284" y="9735"/>
                  </a:lnTo>
                  <a:lnTo>
                    <a:pt x="1107975" y="2527"/>
                  </a:lnTo>
                  <a:lnTo>
                    <a:pt x="1164287" y="49"/>
                  </a:lnTo>
                </a:path>
                <a:path w="2602229" h="760729">
                  <a:moveTo>
                    <a:pt x="2078760" y="0"/>
                  </a:moveTo>
                  <a:lnTo>
                    <a:pt x="2602134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219803" y="3207931"/>
              <a:ext cx="116849" cy="9284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405374" y="1859047"/>
            <a:ext cx="1616075" cy="739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49655">
              <a:lnSpc>
                <a:spcPct val="100000"/>
              </a:lnSpc>
              <a:spcBef>
                <a:spcPts val="100"/>
              </a:spcBef>
            </a:pPr>
            <a:r>
              <a:rPr dirty="0" sz="1400" spc="-40">
                <a:latin typeface="Lato"/>
                <a:cs typeface="Lato"/>
              </a:rPr>
              <a:t>Team</a:t>
            </a:r>
            <a:r>
              <a:rPr dirty="0" sz="1400" spc="-150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2</a:t>
            </a:r>
            <a:endParaRPr sz="14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Lato"/>
              <a:cs typeface="Lato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Lato"/>
                <a:cs typeface="Lato"/>
              </a:rPr>
              <a:t>Code</a:t>
            </a:r>
            <a:endParaRPr sz="1400">
              <a:latin typeface="Lato"/>
              <a:cs typeface="La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5374" y="3120164"/>
            <a:ext cx="4064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Data</a:t>
            </a:r>
            <a:endParaRPr sz="1400">
              <a:latin typeface="Lato"/>
              <a:cs typeface="La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5374" y="3808496"/>
            <a:ext cx="537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Lato"/>
                <a:cs typeface="Lato"/>
              </a:rPr>
              <a:t>Conﬁg</a:t>
            </a:r>
            <a:endParaRPr sz="1400">
              <a:latin typeface="Lato"/>
              <a:cs typeface="La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25537" y="3120783"/>
            <a:ext cx="12585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Lato"/>
                <a:cs typeface="Lato"/>
              </a:rPr>
              <a:t>Model </a:t>
            </a:r>
            <a:r>
              <a:rPr dirty="0" sz="1400">
                <a:latin typeface="Lato"/>
                <a:cs typeface="Lato"/>
              </a:rPr>
              <a:t>version</a:t>
            </a:r>
            <a:r>
              <a:rPr dirty="0" sz="1400" spc="-220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x</a:t>
            </a:r>
            <a:endParaRPr sz="14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48888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40"/>
              <a:t>How</a:t>
            </a:r>
            <a:r>
              <a:rPr dirty="0" sz="2800" spc="-195"/>
              <a:t> </a:t>
            </a:r>
            <a:r>
              <a:rPr dirty="0" sz="2800" spc="-15"/>
              <a:t>ML</a:t>
            </a:r>
            <a:r>
              <a:rPr dirty="0" sz="2800" spc="-190"/>
              <a:t> </a:t>
            </a:r>
            <a:r>
              <a:rPr dirty="0" sz="2800" spc="-5"/>
              <a:t>Models</a:t>
            </a:r>
            <a:r>
              <a:rPr dirty="0" sz="2800" spc="-190"/>
              <a:t> </a:t>
            </a:r>
            <a:r>
              <a:rPr dirty="0" sz="2800" spc="40"/>
              <a:t>are</a:t>
            </a:r>
            <a:r>
              <a:rPr dirty="0" sz="2800" spc="-190"/>
              <a:t> </a:t>
            </a:r>
            <a:r>
              <a:rPr dirty="0" sz="2800" spc="-10"/>
              <a:t>versioned?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794473" y="1015861"/>
            <a:ext cx="6212840" cy="317754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dirty="0" sz="1600" spc="-20" b="1">
                <a:latin typeface="Lato"/>
                <a:cs typeface="Lato"/>
              </a:rPr>
              <a:t>How </a:t>
            </a:r>
            <a:r>
              <a:rPr dirty="0" sz="1600" spc="5" b="1">
                <a:latin typeface="Lato"/>
                <a:cs typeface="Lato"/>
              </a:rPr>
              <a:t>software </a:t>
            </a:r>
            <a:r>
              <a:rPr dirty="0" sz="1600" spc="10" b="1">
                <a:latin typeface="Lato"/>
                <a:cs typeface="Lato"/>
              </a:rPr>
              <a:t>is</a:t>
            </a:r>
            <a:r>
              <a:rPr dirty="0" sz="1600" spc="-229" b="1">
                <a:latin typeface="Lato"/>
                <a:cs typeface="Lato"/>
              </a:rPr>
              <a:t> </a:t>
            </a:r>
            <a:r>
              <a:rPr dirty="0" sz="1600" spc="-5" b="1">
                <a:latin typeface="Lato"/>
                <a:cs typeface="Lato"/>
              </a:rPr>
              <a:t>versioned?</a:t>
            </a:r>
            <a:endParaRPr sz="16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 spc="-5">
                <a:latin typeface="Lato"/>
                <a:cs typeface="Lato"/>
              </a:rPr>
              <a:t>Version:</a:t>
            </a:r>
            <a:r>
              <a:rPr dirty="0" sz="1600" spc="105">
                <a:latin typeface="Lato"/>
                <a:cs typeface="Lato"/>
              </a:rPr>
              <a:t> </a:t>
            </a:r>
            <a:r>
              <a:rPr dirty="0" sz="1600" spc="-15">
                <a:latin typeface="Lato"/>
                <a:cs typeface="Lato"/>
              </a:rPr>
              <a:t>MAJOR.MINOR.PATCH</a:t>
            </a:r>
            <a:endParaRPr sz="1600">
              <a:latin typeface="Lato"/>
              <a:cs typeface="Lato"/>
            </a:endParaRPr>
          </a:p>
          <a:p>
            <a:pPr marL="469900" indent="-351790">
              <a:lnSpc>
                <a:spcPct val="100000"/>
              </a:lnSpc>
              <a:spcBef>
                <a:spcPts val="96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600" spc="15">
                <a:latin typeface="Lato"/>
                <a:cs typeface="Lato"/>
              </a:rPr>
              <a:t>MAJOR: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Contains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incompatible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20">
                <a:latin typeface="Lato"/>
                <a:cs typeface="Lato"/>
              </a:rPr>
              <a:t>API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changes</a:t>
            </a:r>
            <a:endParaRPr sz="1600">
              <a:latin typeface="Lato"/>
              <a:cs typeface="Lato"/>
            </a:endParaRPr>
          </a:p>
          <a:p>
            <a:pPr marL="469900" indent="-351790">
              <a:lnSpc>
                <a:spcPct val="100000"/>
              </a:lnSpc>
              <a:spcBef>
                <a:spcPts val="96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600" spc="5">
                <a:latin typeface="Lato"/>
                <a:cs typeface="Lato"/>
              </a:rPr>
              <a:t>MINOR: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Adds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functionality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in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a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backwards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compatible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manner</a:t>
            </a:r>
            <a:endParaRPr sz="1600">
              <a:latin typeface="Lato"/>
              <a:cs typeface="Lato"/>
            </a:endParaRPr>
          </a:p>
          <a:p>
            <a:pPr marL="469900" indent="-351790">
              <a:lnSpc>
                <a:spcPct val="100000"/>
              </a:lnSpc>
              <a:spcBef>
                <a:spcPts val="96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600" spc="-45">
                <a:latin typeface="Lato"/>
                <a:cs typeface="Lato"/>
              </a:rPr>
              <a:t>PATCH: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Makes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backwards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compatible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bug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15">
                <a:latin typeface="Lato"/>
                <a:cs typeface="Lato"/>
              </a:rPr>
              <a:t>ﬁxes</a:t>
            </a:r>
            <a:endParaRPr sz="16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●"/>
            </a:pPr>
            <a:endParaRPr sz="2250">
              <a:latin typeface="Lato"/>
              <a:cs typeface="Lato"/>
            </a:endParaRPr>
          </a:p>
          <a:p>
            <a:pPr marL="12700">
              <a:lnSpc>
                <a:spcPct val="100000"/>
              </a:lnSpc>
            </a:pPr>
            <a:r>
              <a:rPr dirty="0" sz="1600" spc="-15" b="1">
                <a:latin typeface="Lato"/>
                <a:cs typeface="Lato"/>
              </a:rPr>
              <a:t>ML </a:t>
            </a:r>
            <a:r>
              <a:rPr dirty="0" sz="1600" b="1">
                <a:latin typeface="Lato"/>
                <a:cs typeface="Lato"/>
              </a:rPr>
              <a:t>Models</a:t>
            </a:r>
            <a:r>
              <a:rPr dirty="0" sz="1600" spc="-150" b="1">
                <a:latin typeface="Lato"/>
                <a:cs typeface="Lato"/>
              </a:rPr>
              <a:t> </a:t>
            </a:r>
            <a:r>
              <a:rPr dirty="0" sz="1600" b="1">
                <a:latin typeface="Lato"/>
                <a:cs typeface="Lato"/>
              </a:rPr>
              <a:t>versioning</a:t>
            </a:r>
            <a:endParaRPr sz="1600">
              <a:latin typeface="Lato"/>
              <a:cs typeface="Lato"/>
            </a:endParaRPr>
          </a:p>
          <a:p>
            <a:pPr marL="469900" indent="-351790">
              <a:lnSpc>
                <a:spcPct val="100000"/>
              </a:lnSpc>
              <a:spcBef>
                <a:spcPts val="96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600" spc="-15">
                <a:latin typeface="Lato"/>
                <a:cs typeface="Lato"/>
              </a:rPr>
              <a:t>No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uniform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standard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accepted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yet</a:t>
            </a:r>
            <a:endParaRPr sz="1600">
              <a:latin typeface="Lato"/>
              <a:cs typeface="Lato"/>
            </a:endParaRPr>
          </a:p>
          <a:p>
            <a:pPr marL="469900" indent="-351790">
              <a:lnSpc>
                <a:spcPct val="100000"/>
              </a:lnSpc>
              <a:spcBef>
                <a:spcPts val="96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600">
                <a:latin typeface="Lato"/>
                <a:cs typeface="Lato"/>
              </a:rPr>
              <a:t>Different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organizations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15">
                <a:latin typeface="Lato"/>
                <a:cs typeface="Lato"/>
              </a:rPr>
              <a:t>have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different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meanings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and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conventions</a:t>
            </a:r>
            <a:endParaRPr sz="16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9722" y="1515040"/>
            <a:ext cx="5388610" cy="1671320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  <a:tabLst>
                <a:tab pos="968375" algn="l"/>
              </a:tabLst>
            </a:pPr>
            <a:r>
              <a:rPr dirty="0" sz="1800" spc="-5">
                <a:latin typeface="Lato"/>
                <a:cs typeface="Lato"/>
              </a:rPr>
              <a:t>Version:	</a:t>
            </a:r>
            <a:r>
              <a:rPr dirty="0" sz="1800" spc="5">
                <a:latin typeface="Lato"/>
                <a:cs typeface="Lato"/>
              </a:rPr>
              <a:t>MAJOR.MINOR.PIPELINE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08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15">
                <a:latin typeface="Lato"/>
                <a:cs typeface="Lato"/>
              </a:rPr>
              <a:t>MAJOR: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Incompatibility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in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data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25">
                <a:latin typeface="Lato"/>
                <a:cs typeface="Lato"/>
              </a:rPr>
              <a:t>or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target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variable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08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5">
                <a:latin typeface="Lato"/>
                <a:cs typeface="Lato"/>
              </a:rPr>
              <a:t>MINOR: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Model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performance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is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improved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08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15">
                <a:latin typeface="Lato"/>
                <a:cs typeface="Lato"/>
              </a:rPr>
              <a:t>PIPELINE: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Pipeline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5">
                <a:latin typeface="Lato"/>
                <a:cs typeface="Lato"/>
              </a:rPr>
              <a:t>of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model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training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is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changed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45148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5"/>
              <a:t>A</a:t>
            </a:r>
            <a:r>
              <a:rPr dirty="0" sz="2800" spc="-195"/>
              <a:t> </a:t>
            </a:r>
            <a:r>
              <a:rPr dirty="0" sz="2800" spc="-5"/>
              <a:t>Model</a:t>
            </a:r>
            <a:r>
              <a:rPr dirty="0" sz="2800" spc="-195"/>
              <a:t> </a:t>
            </a:r>
            <a:r>
              <a:rPr dirty="0" sz="2800" spc="-5"/>
              <a:t>Versioning</a:t>
            </a:r>
            <a:r>
              <a:rPr dirty="0" sz="2800" spc="-190"/>
              <a:t> </a:t>
            </a:r>
            <a:r>
              <a:rPr dirty="0" sz="2800" spc="15"/>
              <a:t>Proposal</a:t>
            </a:r>
            <a:endParaRPr sz="2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048" y="1648286"/>
            <a:ext cx="7428865" cy="742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5">
                <a:latin typeface="Lato"/>
                <a:cs typeface="Lato"/>
              </a:rPr>
              <a:t>Can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ML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framework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be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leveraged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to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retrieve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previously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trained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15">
                <a:latin typeface="Lato"/>
                <a:cs typeface="Lato"/>
              </a:rPr>
              <a:t>models?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10">
                <a:latin typeface="Lato"/>
                <a:cs typeface="Lato"/>
              </a:rPr>
              <a:t>ML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framework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may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internally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be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versioning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models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37852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65935" algn="l"/>
              </a:tabLst>
            </a:pPr>
            <a:r>
              <a:rPr dirty="0" sz="2800" spc="15"/>
              <a:t>Retrieving	</a:t>
            </a:r>
            <a:r>
              <a:rPr dirty="0" sz="2800" spc="20"/>
              <a:t>older</a:t>
            </a:r>
            <a:r>
              <a:rPr dirty="0" sz="2800" spc="-240"/>
              <a:t> </a:t>
            </a:r>
            <a:r>
              <a:rPr dirty="0" sz="2800"/>
              <a:t>models</a:t>
            </a:r>
            <a:endParaRPr sz="2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35718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What</a:t>
            </a:r>
            <a:r>
              <a:rPr dirty="0" sz="2800" spc="-200"/>
              <a:t> </a:t>
            </a:r>
            <a:r>
              <a:rPr dirty="0" sz="2800" spc="20"/>
              <a:t>is</a:t>
            </a:r>
            <a:r>
              <a:rPr dirty="0" sz="2800" spc="-195"/>
              <a:t> </a:t>
            </a:r>
            <a:r>
              <a:rPr dirty="0" sz="2800"/>
              <a:t>model</a:t>
            </a:r>
            <a:r>
              <a:rPr dirty="0" sz="2800" spc="-195"/>
              <a:t> </a:t>
            </a:r>
            <a:r>
              <a:rPr dirty="0" sz="2800" spc="-10"/>
              <a:t>lineage?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1153647" y="604368"/>
            <a:ext cx="4111625" cy="2113280"/>
            <a:chOff x="1153647" y="604368"/>
            <a:chExt cx="4111625" cy="2113280"/>
          </a:xfrm>
        </p:grpSpPr>
        <p:sp>
          <p:nvSpPr>
            <p:cNvPr id="4" name="object 4"/>
            <p:cNvSpPr/>
            <p:nvPr/>
          </p:nvSpPr>
          <p:spPr>
            <a:xfrm>
              <a:off x="1153647" y="604368"/>
              <a:ext cx="722373" cy="6863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53647" y="1317634"/>
              <a:ext cx="722373" cy="6863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53647" y="2030908"/>
              <a:ext cx="722373" cy="6863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025843" y="1231847"/>
              <a:ext cx="902968" cy="857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76021" y="947523"/>
              <a:ext cx="1169035" cy="714375"/>
            </a:xfrm>
            <a:custGeom>
              <a:avLst/>
              <a:gdLst/>
              <a:ahLst/>
              <a:cxnLst/>
              <a:rect l="l" t="t" r="r" b="b"/>
              <a:pathLst>
                <a:path w="1169035" h="714375">
                  <a:moveTo>
                    <a:pt x="0" y="0"/>
                  </a:moveTo>
                  <a:lnTo>
                    <a:pt x="55617" y="2324"/>
                  </a:lnTo>
                  <a:lnTo>
                    <a:pt x="107657" y="9086"/>
                  </a:lnTo>
                  <a:lnTo>
                    <a:pt x="156375" y="19970"/>
                  </a:lnTo>
                  <a:lnTo>
                    <a:pt x="202028" y="34657"/>
                  </a:lnTo>
                  <a:lnTo>
                    <a:pt x="244870" y="52831"/>
                  </a:lnTo>
                  <a:lnTo>
                    <a:pt x="285156" y="74174"/>
                  </a:lnTo>
                  <a:lnTo>
                    <a:pt x="323143" y="98371"/>
                  </a:lnTo>
                  <a:lnTo>
                    <a:pt x="359086" y="125103"/>
                  </a:lnTo>
                  <a:lnTo>
                    <a:pt x="393240" y="154055"/>
                  </a:lnTo>
                  <a:lnTo>
                    <a:pt x="425861" y="184908"/>
                  </a:lnTo>
                  <a:lnTo>
                    <a:pt x="457204" y="217346"/>
                  </a:lnTo>
                  <a:lnTo>
                    <a:pt x="487525" y="251052"/>
                  </a:lnTo>
                  <a:lnTo>
                    <a:pt x="517079" y="285710"/>
                  </a:lnTo>
                  <a:lnTo>
                    <a:pt x="546122" y="321001"/>
                  </a:lnTo>
                  <a:lnTo>
                    <a:pt x="574908" y="356609"/>
                  </a:lnTo>
                  <a:lnTo>
                    <a:pt x="603694" y="392217"/>
                  </a:lnTo>
                  <a:lnTo>
                    <a:pt x="632734" y="427508"/>
                  </a:lnTo>
                  <a:lnTo>
                    <a:pt x="662285" y="462165"/>
                  </a:lnTo>
                  <a:lnTo>
                    <a:pt x="692603" y="495871"/>
                  </a:lnTo>
                  <a:lnTo>
                    <a:pt x="723942" y="528310"/>
                  </a:lnTo>
                  <a:lnTo>
                    <a:pt x="756558" y="559163"/>
                  </a:lnTo>
                  <a:lnTo>
                    <a:pt x="790707" y="588114"/>
                  </a:lnTo>
                  <a:lnTo>
                    <a:pt x="826645" y="614847"/>
                  </a:lnTo>
                  <a:lnTo>
                    <a:pt x="864626" y="639043"/>
                  </a:lnTo>
                  <a:lnTo>
                    <a:pt x="904907" y="660387"/>
                  </a:lnTo>
                  <a:lnTo>
                    <a:pt x="947743" y="678561"/>
                  </a:lnTo>
                  <a:lnTo>
                    <a:pt x="993390" y="693248"/>
                  </a:lnTo>
                  <a:lnTo>
                    <a:pt x="1042102" y="704131"/>
                  </a:lnTo>
                  <a:lnTo>
                    <a:pt x="1094136" y="710893"/>
                  </a:lnTo>
                  <a:lnTo>
                    <a:pt x="1149747" y="713218"/>
                  </a:lnTo>
                </a:path>
                <a:path w="1169035" h="714375">
                  <a:moveTo>
                    <a:pt x="0" y="713266"/>
                  </a:moveTo>
                  <a:lnTo>
                    <a:pt x="75947" y="713271"/>
                  </a:lnTo>
                  <a:lnTo>
                    <a:pt x="145849" y="713288"/>
                  </a:lnTo>
                  <a:lnTo>
                    <a:pt x="210253" y="713314"/>
                  </a:lnTo>
                  <a:lnTo>
                    <a:pt x="269710" y="713349"/>
                  </a:lnTo>
                  <a:lnTo>
                    <a:pt x="324770" y="713391"/>
                  </a:lnTo>
                  <a:lnTo>
                    <a:pt x="375981" y="713441"/>
                  </a:lnTo>
                  <a:lnTo>
                    <a:pt x="423895" y="713496"/>
                  </a:lnTo>
                  <a:lnTo>
                    <a:pt x="469059" y="713557"/>
                  </a:lnTo>
                  <a:lnTo>
                    <a:pt x="512025" y="713621"/>
                  </a:lnTo>
                  <a:lnTo>
                    <a:pt x="553341" y="713688"/>
                  </a:lnTo>
                  <a:lnTo>
                    <a:pt x="593557" y="713758"/>
                  </a:lnTo>
                  <a:lnTo>
                    <a:pt x="633223" y="713828"/>
                  </a:lnTo>
                  <a:lnTo>
                    <a:pt x="680884" y="713912"/>
                  </a:lnTo>
                  <a:lnTo>
                    <a:pt x="729488" y="713995"/>
                  </a:lnTo>
                  <a:lnTo>
                    <a:pt x="779988" y="714074"/>
                  </a:lnTo>
                  <a:lnTo>
                    <a:pt x="833332" y="714148"/>
                  </a:lnTo>
                  <a:lnTo>
                    <a:pt x="890473" y="714216"/>
                  </a:lnTo>
                  <a:lnTo>
                    <a:pt x="968707" y="714288"/>
                  </a:lnTo>
                  <a:lnTo>
                    <a:pt x="1011188" y="714318"/>
                  </a:lnTo>
                  <a:lnTo>
                    <a:pt x="1056222" y="714343"/>
                  </a:lnTo>
                  <a:lnTo>
                    <a:pt x="1168547" y="714368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998131" y="1615461"/>
              <a:ext cx="116874" cy="928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76021" y="1660791"/>
              <a:ext cx="2568575" cy="713740"/>
            </a:xfrm>
            <a:custGeom>
              <a:avLst/>
              <a:gdLst/>
              <a:ahLst/>
              <a:cxnLst/>
              <a:rect l="l" t="t" r="r" b="b"/>
              <a:pathLst>
                <a:path w="2568575" h="713739">
                  <a:moveTo>
                    <a:pt x="0" y="713263"/>
                  </a:moveTo>
                  <a:lnTo>
                    <a:pt x="55617" y="710938"/>
                  </a:lnTo>
                  <a:lnTo>
                    <a:pt x="107657" y="704176"/>
                  </a:lnTo>
                  <a:lnTo>
                    <a:pt x="156375" y="693293"/>
                  </a:lnTo>
                  <a:lnTo>
                    <a:pt x="202028" y="678606"/>
                  </a:lnTo>
                  <a:lnTo>
                    <a:pt x="244870" y="660432"/>
                  </a:lnTo>
                  <a:lnTo>
                    <a:pt x="285156" y="639088"/>
                  </a:lnTo>
                  <a:lnTo>
                    <a:pt x="323143" y="614892"/>
                  </a:lnTo>
                  <a:lnTo>
                    <a:pt x="359086" y="588159"/>
                  </a:lnTo>
                  <a:lnTo>
                    <a:pt x="393240" y="559208"/>
                  </a:lnTo>
                  <a:lnTo>
                    <a:pt x="425861" y="528355"/>
                  </a:lnTo>
                  <a:lnTo>
                    <a:pt x="457204" y="495916"/>
                  </a:lnTo>
                  <a:lnTo>
                    <a:pt x="487525" y="462210"/>
                  </a:lnTo>
                  <a:lnTo>
                    <a:pt x="517079" y="427553"/>
                  </a:lnTo>
                  <a:lnTo>
                    <a:pt x="546122" y="392262"/>
                  </a:lnTo>
                  <a:lnTo>
                    <a:pt x="574908" y="356654"/>
                  </a:lnTo>
                  <a:lnTo>
                    <a:pt x="603694" y="321046"/>
                  </a:lnTo>
                  <a:lnTo>
                    <a:pt x="632734" y="285755"/>
                  </a:lnTo>
                  <a:lnTo>
                    <a:pt x="662285" y="251097"/>
                  </a:lnTo>
                  <a:lnTo>
                    <a:pt x="692603" y="217391"/>
                  </a:lnTo>
                  <a:lnTo>
                    <a:pt x="723942" y="184953"/>
                  </a:lnTo>
                  <a:lnTo>
                    <a:pt x="756558" y="154100"/>
                  </a:lnTo>
                  <a:lnTo>
                    <a:pt x="790707" y="125148"/>
                  </a:lnTo>
                  <a:lnTo>
                    <a:pt x="826645" y="98416"/>
                  </a:lnTo>
                  <a:lnTo>
                    <a:pt x="864626" y="74219"/>
                  </a:lnTo>
                  <a:lnTo>
                    <a:pt x="904907" y="52876"/>
                  </a:lnTo>
                  <a:lnTo>
                    <a:pt x="947743" y="34702"/>
                  </a:lnTo>
                  <a:lnTo>
                    <a:pt x="993390" y="20015"/>
                  </a:lnTo>
                  <a:lnTo>
                    <a:pt x="1042102" y="9131"/>
                  </a:lnTo>
                  <a:lnTo>
                    <a:pt x="1094136" y="2369"/>
                  </a:lnTo>
                  <a:lnTo>
                    <a:pt x="1149747" y="44"/>
                  </a:lnTo>
                </a:path>
                <a:path w="2568575" h="713739">
                  <a:moveTo>
                    <a:pt x="2052795" y="0"/>
                  </a:moveTo>
                  <a:lnTo>
                    <a:pt x="2568394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42366" y="1317644"/>
              <a:ext cx="722373" cy="68631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397978" y="1614369"/>
              <a:ext cx="116874" cy="928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33961" y="2184754"/>
            <a:ext cx="7662545" cy="2172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Lato"/>
                <a:cs typeface="Lato"/>
              </a:rPr>
              <a:t>Conﬁg</a:t>
            </a:r>
            <a:endParaRPr sz="14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Lato"/>
              <a:cs typeface="Lato"/>
            </a:endParaRPr>
          </a:p>
          <a:p>
            <a:pPr marL="484505" marR="346710" indent="-367030">
              <a:lnSpc>
                <a:spcPct val="114999"/>
              </a:lnSpc>
              <a:buFont typeface="Arial"/>
              <a:buChar char="●"/>
              <a:tabLst>
                <a:tab pos="484505" algn="l"/>
                <a:tab pos="485140" algn="l"/>
              </a:tabLst>
            </a:pPr>
            <a:r>
              <a:rPr dirty="0" sz="1800" spc="10">
                <a:latin typeface="Lato"/>
                <a:cs typeface="Lato"/>
              </a:rPr>
              <a:t>Artifacts: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information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needed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to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preprocess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data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generate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20">
                <a:latin typeface="Lato"/>
                <a:cs typeface="Lato"/>
              </a:rPr>
              <a:t>result  </a:t>
            </a:r>
            <a:r>
              <a:rPr dirty="0" sz="1800" spc="-10">
                <a:latin typeface="Lato"/>
                <a:cs typeface="Lato"/>
              </a:rPr>
              <a:t>(code, </a:t>
            </a:r>
            <a:r>
              <a:rPr dirty="0" sz="1800" spc="5">
                <a:latin typeface="Lato"/>
                <a:cs typeface="Lato"/>
              </a:rPr>
              <a:t>data, </a:t>
            </a:r>
            <a:r>
              <a:rPr dirty="0" sz="1800" spc="-15">
                <a:latin typeface="Lato"/>
                <a:cs typeface="Lato"/>
              </a:rPr>
              <a:t>conﬁg,</a:t>
            </a:r>
            <a:r>
              <a:rPr dirty="0" sz="1800" spc="-345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model)</a:t>
            </a:r>
            <a:endParaRPr sz="1800">
              <a:latin typeface="Lato"/>
              <a:cs typeface="Lato"/>
            </a:endParaRPr>
          </a:p>
          <a:p>
            <a:pPr marL="484505" marR="5080" indent="-367030">
              <a:lnSpc>
                <a:spcPct val="114999"/>
              </a:lnSpc>
              <a:buFont typeface="Arial"/>
              <a:buChar char="●"/>
              <a:tabLst>
                <a:tab pos="484505" algn="l"/>
                <a:tab pos="485140" algn="l"/>
              </a:tabLst>
            </a:pPr>
            <a:r>
              <a:rPr dirty="0" sz="1800" spc="-10">
                <a:latin typeface="Lato"/>
                <a:cs typeface="Lato"/>
              </a:rPr>
              <a:t>ML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orchestration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frameworks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may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store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operations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data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artifacts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to  </a:t>
            </a:r>
            <a:r>
              <a:rPr dirty="0" sz="1800" spc="15">
                <a:latin typeface="Lato"/>
                <a:cs typeface="Lato"/>
              </a:rPr>
              <a:t>recreate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model</a:t>
            </a:r>
            <a:endParaRPr sz="1800">
              <a:latin typeface="Lato"/>
              <a:cs typeface="Lato"/>
            </a:endParaRPr>
          </a:p>
          <a:p>
            <a:pPr marL="484505" indent="-367030">
              <a:lnSpc>
                <a:spcPct val="100000"/>
              </a:lnSpc>
              <a:spcBef>
                <a:spcPts val="325"/>
              </a:spcBef>
              <a:buFont typeface="Arial"/>
              <a:buChar char="●"/>
              <a:tabLst>
                <a:tab pos="484505" algn="l"/>
                <a:tab pos="485140" algn="l"/>
              </a:tabLst>
            </a:pPr>
            <a:r>
              <a:rPr dirty="0" sz="1800" spc="-5">
                <a:latin typeface="Lato"/>
                <a:cs typeface="Lato"/>
              </a:rPr>
              <a:t>Post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training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artifacts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operations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25">
                <a:latin typeface="Lato"/>
                <a:cs typeface="Lato"/>
              </a:rPr>
              <a:t>are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usually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not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20">
                <a:latin typeface="Lato"/>
                <a:cs typeface="Lato"/>
              </a:rPr>
              <a:t>part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25">
                <a:latin typeface="Lato"/>
                <a:cs typeface="Lato"/>
              </a:rPr>
              <a:t>of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lineage</a:t>
            </a:r>
            <a:endParaRPr sz="18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3961" y="825687"/>
            <a:ext cx="43878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Code</a:t>
            </a:r>
            <a:endParaRPr sz="14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3961" y="1538950"/>
            <a:ext cx="4064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Data</a:t>
            </a:r>
            <a:endParaRPr sz="14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92624" y="1539531"/>
            <a:ext cx="12585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Lato"/>
                <a:cs typeface="Lato"/>
              </a:rPr>
              <a:t>Model </a:t>
            </a:r>
            <a:r>
              <a:rPr dirty="0" sz="1400">
                <a:latin typeface="Lato"/>
                <a:cs typeface="Lato"/>
              </a:rPr>
              <a:t>version</a:t>
            </a:r>
            <a:r>
              <a:rPr dirty="0" sz="1400" spc="-220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x</a:t>
            </a:r>
            <a:endParaRPr sz="14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048" y="2719466"/>
            <a:ext cx="6964045" cy="1627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5">
                <a:latin typeface="Lato"/>
                <a:cs typeface="Lato"/>
              </a:rPr>
              <a:t>Central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repository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for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storing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trained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ML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models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5">
                <a:latin typeface="Lato"/>
                <a:cs typeface="Lato"/>
              </a:rPr>
              <a:t>Provides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various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operations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25">
                <a:latin typeface="Lato"/>
                <a:cs typeface="Lato"/>
              </a:rPr>
              <a:t>of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ML</a:t>
            </a:r>
            <a:r>
              <a:rPr dirty="0" sz="1800" spc="-105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model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development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lifecycle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5">
                <a:latin typeface="Lato"/>
                <a:cs typeface="Lato"/>
              </a:rPr>
              <a:t>Promotes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model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0">
                <a:latin typeface="Lato"/>
                <a:cs typeface="Lato"/>
              </a:rPr>
              <a:t>discovery,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model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understanding,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model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reuse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0">
                <a:latin typeface="Lato"/>
                <a:cs typeface="Lato"/>
              </a:rPr>
              <a:t>Integrated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into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0">
                <a:latin typeface="Lato"/>
                <a:cs typeface="Lato"/>
              </a:rPr>
              <a:t>OSS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commercial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ML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platforms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80090"/>
            <a:ext cx="3921125" cy="753110"/>
          </a:xfrm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2800"/>
              <a:t>What</a:t>
            </a:r>
            <a:r>
              <a:rPr dirty="0" sz="2800" spc="-190"/>
              <a:t> </a:t>
            </a:r>
            <a:r>
              <a:rPr dirty="0" sz="2800" spc="20"/>
              <a:t>is</a:t>
            </a:r>
            <a:r>
              <a:rPr dirty="0" sz="2800" spc="-190"/>
              <a:t> </a:t>
            </a:r>
            <a:r>
              <a:rPr dirty="0" sz="2800" spc="25"/>
              <a:t>a</a:t>
            </a:r>
            <a:r>
              <a:rPr dirty="0" sz="2800" spc="-185"/>
              <a:t> </a:t>
            </a:r>
            <a:r>
              <a:rPr dirty="0" sz="2800"/>
              <a:t>model</a:t>
            </a:r>
            <a:r>
              <a:rPr dirty="0" sz="2800" spc="-190"/>
              <a:t> </a:t>
            </a:r>
            <a:r>
              <a:rPr dirty="0" sz="2800" spc="10"/>
              <a:t>registry?</a:t>
            </a:r>
            <a:endParaRPr sz="2800"/>
          </a:p>
          <a:p>
            <a:pPr marL="894715">
              <a:lnSpc>
                <a:spcPct val="100000"/>
              </a:lnSpc>
              <a:spcBef>
                <a:spcPts val="165"/>
              </a:spcBef>
            </a:pPr>
            <a:r>
              <a:rPr dirty="0" sz="1600" spc="-15"/>
              <a:t>Trained</a:t>
            </a:r>
            <a:r>
              <a:rPr dirty="0" sz="1600" spc="-110"/>
              <a:t> </a:t>
            </a:r>
            <a:r>
              <a:rPr dirty="0" sz="1600" spc="-5"/>
              <a:t>Model</a:t>
            </a:r>
            <a:endParaRPr sz="1600"/>
          </a:p>
        </p:txBody>
      </p:sp>
      <p:grpSp>
        <p:nvGrpSpPr>
          <p:cNvPr id="4" name="object 4"/>
          <p:cNvGrpSpPr/>
          <p:nvPr/>
        </p:nvGrpSpPr>
        <p:grpSpPr>
          <a:xfrm>
            <a:off x="150924" y="848448"/>
            <a:ext cx="3583304" cy="1698625"/>
            <a:chOff x="150924" y="848448"/>
            <a:chExt cx="3583304" cy="1698625"/>
          </a:xfrm>
        </p:grpSpPr>
        <p:sp>
          <p:nvSpPr>
            <p:cNvPr id="5" name="object 5"/>
            <p:cNvSpPr/>
            <p:nvPr/>
          </p:nvSpPr>
          <p:spPr>
            <a:xfrm>
              <a:off x="169974" y="867498"/>
              <a:ext cx="3545204" cy="1660525"/>
            </a:xfrm>
            <a:custGeom>
              <a:avLst/>
              <a:gdLst/>
              <a:ahLst/>
              <a:cxnLst/>
              <a:rect l="l" t="t" r="r" b="b"/>
              <a:pathLst>
                <a:path w="3545204" h="1660525">
                  <a:moveTo>
                    <a:pt x="0" y="276754"/>
                  </a:moveTo>
                  <a:lnTo>
                    <a:pt x="4458" y="227007"/>
                  </a:lnTo>
                  <a:lnTo>
                    <a:pt x="17314" y="180185"/>
                  </a:lnTo>
                  <a:lnTo>
                    <a:pt x="37785" y="137071"/>
                  </a:lnTo>
                  <a:lnTo>
                    <a:pt x="65089" y="98445"/>
                  </a:lnTo>
                  <a:lnTo>
                    <a:pt x="98445" y="65089"/>
                  </a:lnTo>
                  <a:lnTo>
                    <a:pt x="137071" y="37785"/>
                  </a:lnTo>
                  <a:lnTo>
                    <a:pt x="180185" y="17314"/>
                  </a:lnTo>
                  <a:lnTo>
                    <a:pt x="227007" y="4458"/>
                  </a:lnTo>
                  <a:lnTo>
                    <a:pt x="276754" y="0"/>
                  </a:lnTo>
                  <a:lnTo>
                    <a:pt x="3268343" y="0"/>
                  </a:lnTo>
                  <a:lnTo>
                    <a:pt x="3322588" y="5366"/>
                  </a:lnTo>
                  <a:lnTo>
                    <a:pt x="3374255" y="21066"/>
                  </a:lnTo>
                  <a:lnTo>
                    <a:pt x="3421891" y="46497"/>
                  </a:lnTo>
                  <a:lnTo>
                    <a:pt x="3464043" y="81059"/>
                  </a:lnTo>
                  <a:lnTo>
                    <a:pt x="3498602" y="123211"/>
                  </a:lnTo>
                  <a:lnTo>
                    <a:pt x="3524030" y="170845"/>
                  </a:lnTo>
                  <a:lnTo>
                    <a:pt x="3539727" y="222510"/>
                  </a:lnTo>
                  <a:lnTo>
                    <a:pt x="3545092" y="276754"/>
                  </a:lnTo>
                  <a:lnTo>
                    <a:pt x="3545092" y="1383742"/>
                  </a:lnTo>
                  <a:lnTo>
                    <a:pt x="3540634" y="1433489"/>
                  </a:lnTo>
                  <a:lnTo>
                    <a:pt x="3527779" y="1480310"/>
                  </a:lnTo>
                  <a:lnTo>
                    <a:pt x="3507309" y="1523425"/>
                  </a:lnTo>
                  <a:lnTo>
                    <a:pt x="3480006" y="1562051"/>
                  </a:lnTo>
                  <a:lnTo>
                    <a:pt x="3446651" y="1595407"/>
                  </a:lnTo>
                  <a:lnTo>
                    <a:pt x="3408026" y="1622711"/>
                  </a:lnTo>
                  <a:lnTo>
                    <a:pt x="3364912" y="1643182"/>
                  </a:lnTo>
                  <a:lnTo>
                    <a:pt x="3318090" y="1656037"/>
                  </a:lnTo>
                  <a:lnTo>
                    <a:pt x="3268343" y="1660496"/>
                  </a:lnTo>
                  <a:lnTo>
                    <a:pt x="276754" y="1660496"/>
                  </a:lnTo>
                  <a:lnTo>
                    <a:pt x="227007" y="1656037"/>
                  </a:lnTo>
                  <a:lnTo>
                    <a:pt x="180185" y="1643182"/>
                  </a:lnTo>
                  <a:lnTo>
                    <a:pt x="137071" y="1622711"/>
                  </a:lnTo>
                  <a:lnTo>
                    <a:pt x="98445" y="1595407"/>
                  </a:lnTo>
                  <a:lnTo>
                    <a:pt x="65089" y="1562051"/>
                  </a:lnTo>
                  <a:lnTo>
                    <a:pt x="37785" y="1523425"/>
                  </a:lnTo>
                  <a:lnTo>
                    <a:pt x="17314" y="1480310"/>
                  </a:lnTo>
                  <a:lnTo>
                    <a:pt x="4458" y="1433489"/>
                  </a:lnTo>
                  <a:lnTo>
                    <a:pt x="0" y="1383742"/>
                  </a:lnTo>
                  <a:lnTo>
                    <a:pt x="0" y="276754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71573" y="1637861"/>
              <a:ext cx="640071" cy="6400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55204" y="892713"/>
              <a:ext cx="640078" cy="6400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55196" y="1637861"/>
              <a:ext cx="640078" cy="6400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71573" y="892713"/>
              <a:ext cx="640071" cy="64007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968072" y="1843712"/>
            <a:ext cx="5264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8072" y="1081713"/>
            <a:ext cx="22466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1940" algn="l"/>
              </a:tabLst>
            </a:pPr>
            <a:r>
              <a:rPr dirty="0" sz="1400" spc="5">
                <a:latin typeface="Lato"/>
                <a:cs typeface="Lato"/>
              </a:rPr>
              <a:t>Metadata</a:t>
            </a:r>
            <a:r>
              <a:rPr dirty="0" sz="1400" spc="5">
                <a:latin typeface="Lato"/>
                <a:cs typeface="Lato"/>
              </a:rPr>
              <a:t>	</a:t>
            </a:r>
            <a:r>
              <a:rPr dirty="0" sz="1400" spc="10">
                <a:latin typeface="Lato"/>
                <a:cs typeface="Lato"/>
              </a:rPr>
              <a:t>Artifacts</a:t>
            </a:r>
            <a:endParaRPr sz="14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07895" y="1843712"/>
            <a:ext cx="9264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Parameters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613528" y="1115960"/>
            <a:ext cx="1207770" cy="1167130"/>
            <a:chOff x="4613528" y="1115960"/>
            <a:chExt cx="1207770" cy="1167130"/>
          </a:xfrm>
        </p:grpSpPr>
        <p:sp>
          <p:nvSpPr>
            <p:cNvPr id="14" name="object 14"/>
            <p:cNvSpPr/>
            <p:nvPr/>
          </p:nvSpPr>
          <p:spPr>
            <a:xfrm>
              <a:off x="4618290" y="1120722"/>
              <a:ext cx="1198245" cy="1157605"/>
            </a:xfrm>
            <a:custGeom>
              <a:avLst/>
              <a:gdLst/>
              <a:ahLst/>
              <a:cxnLst/>
              <a:rect l="l" t="t" r="r" b="b"/>
              <a:pathLst>
                <a:path w="1198245" h="1157605">
                  <a:moveTo>
                    <a:pt x="1005048" y="1157097"/>
                  </a:moveTo>
                  <a:lnTo>
                    <a:pt x="192849" y="1157097"/>
                  </a:lnTo>
                  <a:lnTo>
                    <a:pt x="148633" y="1152004"/>
                  </a:lnTo>
                  <a:lnTo>
                    <a:pt x="108042" y="1137496"/>
                  </a:lnTo>
                  <a:lnTo>
                    <a:pt x="72235" y="1114730"/>
                  </a:lnTo>
                  <a:lnTo>
                    <a:pt x="42369" y="1084864"/>
                  </a:lnTo>
                  <a:lnTo>
                    <a:pt x="19602" y="1049056"/>
                  </a:lnTo>
                  <a:lnTo>
                    <a:pt x="5093" y="1008463"/>
                  </a:lnTo>
                  <a:lnTo>
                    <a:pt x="0" y="964243"/>
                  </a:lnTo>
                  <a:lnTo>
                    <a:pt x="0" y="192854"/>
                  </a:lnTo>
                  <a:lnTo>
                    <a:pt x="5093" y="148634"/>
                  </a:lnTo>
                  <a:lnTo>
                    <a:pt x="19602" y="108041"/>
                  </a:lnTo>
                  <a:lnTo>
                    <a:pt x="42369" y="72233"/>
                  </a:lnTo>
                  <a:lnTo>
                    <a:pt x="72235" y="42367"/>
                  </a:lnTo>
                  <a:lnTo>
                    <a:pt x="108042" y="19601"/>
                  </a:lnTo>
                  <a:lnTo>
                    <a:pt x="148633" y="5093"/>
                  </a:lnTo>
                  <a:lnTo>
                    <a:pt x="192849" y="0"/>
                  </a:lnTo>
                  <a:lnTo>
                    <a:pt x="1005048" y="0"/>
                  </a:lnTo>
                  <a:lnTo>
                    <a:pt x="1078847" y="14679"/>
                  </a:lnTo>
                  <a:lnTo>
                    <a:pt x="1141397" y="56484"/>
                  </a:lnTo>
                  <a:lnTo>
                    <a:pt x="1183213" y="119051"/>
                  </a:lnTo>
                  <a:lnTo>
                    <a:pt x="1197897" y="192854"/>
                  </a:lnTo>
                  <a:lnTo>
                    <a:pt x="1197897" y="964243"/>
                  </a:lnTo>
                  <a:lnTo>
                    <a:pt x="1192803" y="1008463"/>
                  </a:lnTo>
                  <a:lnTo>
                    <a:pt x="1178294" y="1049056"/>
                  </a:lnTo>
                  <a:lnTo>
                    <a:pt x="1155528" y="1084864"/>
                  </a:lnTo>
                  <a:lnTo>
                    <a:pt x="1125662" y="1114730"/>
                  </a:lnTo>
                  <a:lnTo>
                    <a:pt x="1089854" y="1137496"/>
                  </a:lnTo>
                  <a:lnTo>
                    <a:pt x="1049264" y="1152004"/>
                  </a:lnTo>
                  <a:lnTo>
                    <a:pt x="1005048" y="11570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618290" y="1120722"/>
              <a:ext cx="1198245" cy="1157605"/>
            </a:xfrm>
            <a:custGeom>
              <a:avLst/>
              <a:gdLst/>
              <a:ahLst/>
              <a:cxnLst/>
              <a:rect l="l" t="t" r="r" b="b"/>
              <a:pathLst>
                <a:path w="1198245" h="1157605">
                  <a:moveTo>
                    <a:pt x="0" y="192854"/>
                  </a:moveTo>
                  <a:lnTo>
                    <a:pt x="5093" y="148634"/>
                  </a:lnTo>
                  <a:lnTo>
                    <a:pt x="19602" y="108041"/>
                  </a:lnTo>
                  <a:lnTo>
                    <a:pt x="42369" y="72233"/>
                  </a:lnTo>
                  <a:lnTo>
                    <a:pt x="72235" y="42367"/>
                  </a:lnTo>
                  <a:lnTo>
                    <a:pt x="108042" y="19601"/>
                  </a:lnTo>
                  <a:lnTo>
                    <a:pt x="148633" y="5093"/>
                  </a:lnTo>
                  <a:lnTo>
                    <a:pt x="192849" y="0"/>
                  </a:lnTo>
                  <a:lnTo>
                    <a:pt x="1005047" y="0"/>
                  </a:lnTo>
                  <a:lnTo>
                    <a:pt x="1078847" y="14679"/>
                  </a:lnTo>
                  <a:lnTo>
                    <a:pt x="1141397" y="56484"/>
                  </a:lnTo>
                  <a:lnTo>
                    <a:pt x="1183213" y="119051"/>
                  </a:lnTo>
                  <a:lnTo>
                    <a:pt x="1197897" y="192854"/>
                  </a:lnTo>
                  <a:lnTo>
                    <a:pt x="1197897" y="964243"/>
                  </a:lnTo>
                  <a:lnTo>
                    <a:pt x="1192803" y="1008463"/>
                  </a:lnTo>
                  <a:lnTo>
                    <a:pt x="1178294" y="1049056"/>
                  </a:lnTo>
                  <a:lnTo>
                    <a:pt x="1155528" y="1084864"/>
                  </a:lnTo>
                  <a:lnTo>
                    <a:pt x="1125662" y="1114730"/>
                  </a:lnTo>
                  <a:lnTo>
                    <a:pt x="1089854" y="1137495"/>
                  </a:lnTo>
                  <a:lnTo>
                    <a:pt x="1049264" y="1152004"/>
                  </a:lnTo>
                  <a:lnTo>
                    <a:pt x="1005047" y="1157097"/>
                  </a:lnTo>
                  <a:lnTo>
                    <a:pt x="192849" y="1157097"/>
                  </a:lnTo>
                  <a:lnTo>
                    <a:pt x="148633" y="1152004"/>
                  </a:lnTo>
                  <a:lnTo>
                    <a:pt x="108042" y="1137495"/>
                  </a:lnTo>
                  <a:lnTo>
                    <a:pt x="72235" y="1114730"/>
                  </a:lnTo>
                  <a:lnTo>
                    <a:pt x="42369" y="1084864"/>
                  </a:lnTo>
                  <a:lnTo>
                    <a:pt x="19602" y="1049056"/>
                  </a:lnTo>
                  <a:lnTo>
                    <a:pt x="5093" y="1008463"/>
                  </a:lnTo>
                  <a:lnTo>
                    <a:pt x="0" y="964243"/>
                  </a:lnTo>
                  <a:lnTo>
                    <a:pt x="0" y="19285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6125200" y="1115960"/>
            <a:ext cx="1209040" cy="1167130"/>
            <a:chOff x="6125200" y="1115960"/>
            <a:chExt cx="1209040" cy="1167130"/>
          </a:xfrm>
        </p:grpSpPr>
        <p:sp>
          <p:nvSpPr>
            <p:cNvPr id="17" name="object 17"/>
            <p:cNvSpPr/>
            <p:nvPr/>
          </p:nvSpPr>
          <p:spPr>
            <a:xfrm>
              <a:off x="6129962" y="1120722"/>
              <a:ext cx="1199515" cy="1157605"/>
            </a:xfrm>
            <a:custGeom>
              <a:avLst/>
              <a:gdLst/>
              <a:ahLst/>
              <a:cxnLst/>
              <a:rect l="l" t="t" r="r" b="b"/>
              <a:pathLst>
                <a:path w="1199515" h="1157605">
                  <a:moveTo>
                    <a:pt x="1006248" y="1157097"/>
                  </a:moveTo>
                  <a:lnTo>
                    <a:pt x="192849" y="1157097"/>
                  </a:lnTo>
                  <a:lnTo>
                    <a:pt x="148633" y="1152004"/>
                  </a:lnTo>
                  <a:lnTo>
                    <a:pt x="108042" y="1137496"/>
                  </a:lnTo>
                  <a:lnTo>
                    <a:pt x="72235" y="1114730"/>
                  </a:lnTo>
                  <a:lnTo>
                    <a:pt x="42369" y="1084864"/>
                  </a:lnTo>
                  <a:lnTo>
                    <a:pt x="19602" y="1049056"/>
                  </a:lnTo>
                  <a:lnTo>
                    <a:pt x="5093" y="1008463"/>
                  </a:lnTo>
                  <a:lnTo>
                    <a:pt x="0" y="964243"/>
                  </a:lnTo>
                  <a:lnTo>
                    <a:pt x="0" y="192854"/>
                  </a:lnTo>
                  <a:lnTo>
                    <a:pt x="5093" y="148634"/>
                  </a:lnTo>
                  <a:lnTo>
                    <a:pt x="19602" y="108041"/>
                  </a:lnTo>
                  <a:lnTo>
                    <a:pt x="42369" y="72233"/>
                  </a:lnTo>
                  <a:lnTo>
                    <a:pt x="72235" y="42367"/>
                  </a:lnTo>
                  <a:lnTo>
                    <a:pt x="108042" y="19601"/>
                  </a:lnTo>
                  <a:lnTo>
                    <a:pt x="148633" y="5093"/>
                  </a:lnTo>
                  <a:lnTo>
                    <a:pt x="192849" y="0"/>
                  </a:lnTo>
                  <a:lnTo>
                    <a:pt x="1006248" y="0"/>
                  </a:lnTo>
                  <a:lnTo>
                    <a:pt x="1080047" y="14679"/>
                  </a:lnTo>
                  <a:lnTo>
                    <a:pt x="1142597" y="56484"/>
                  </a:lnTo>
                  <a:lnTo>
                    <a:pt x="1184413" y="119051"/>
                  </a:lnTo>
                  <a:lnTo>
                    <a:pt x="1199097" y="192854"/>
                  </a:lnTo>
                  <a:lnTo>
                    <a:pt x="1199097" y="964243"/>
                  </a:lnTo>
                  <a:lnTo>
                    <a:pt x="1194003" y="1008463"/>
                  </a:lnTo>
                  <a:lnTo>
                    <a:pt x="1179494" y="1049056"/>
                  </a:lnTo>
                  <a:lnTo>
                    <a:pt x="1156728" y="1084864"/>
                  </a:lnTo>
                  <a:lnTo>
                    <a:pt x="1126862" y="1114730"/>
                  </a:lnTo>
                  <a:lnTo>
                    <a:pt x="1091054" y="1137496"/>
                  </a:lnTo>
                  <a:lnTo>
                    <a:pt x="1050464" y="1152004"/>
                  </a:lnTo>
                  <a:lnTo>
                    <a:pt x="1006248" y="11570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129962" y="1120722"/>
              <a:ext cx="1199515" cy="1157605"/>
            </a:xfrm>
            <a:custGeom>
              <a:avLst/>
              <a:gdLst/>
              <a:ahLst/>
              <a:cxnLst/>
              <a:rect l="l" t="t" r="r" b="b"/>
              <a:pathLst>
                <a:path w="1199515" h="1157605">
                  <a:moveTo>
                    <a:pt x="0" y="192854"/>
                  </a:moveTo>
                  <a:lnTo>
                    <a:pt x="5093" y="148634"/>
                  </a:lnTo>
                  <a:lnTo>
                    <a:pt x="19602" y="108041"/>
                  </a:lnTo>
                  <a:lnTo>
                    <a:pt x="42369" y="72233"/>
                  </a:lnTo>
                  <a:lnTo>
                    <a:pt x="72235" y="42367"/>
                  </a:lnTo>
                  <a:lnTo>
                    <a:pt x="108042" y="19601"/>
                  </a:lnTo>
                  <a:lnTo>
                    <a:pt x="148633" y="5093"/>
                  </a:lnTo>
                  <a:lnTo>
                    <a:pt x="192849" y="0"/>
                  </a:lnTo>
                  <a:lnTo>
                    <a:pt x="1006247" y="0"/>
                  </a:lnTo>
                  <a:lnTo>
                    <a:pt x="1080047" y="14679"/>
                  </a:lnTo>
                  <a:lnTo>
                    <a:pt x="1142597" y="56484"/>
                  </a:lnTo>
                  <a:lnTo>
                    <a:pt x="1184413" y="119051"/>
                  </a:lnTo>
                  <a:lnTo>
                    <a:pt x="1199097" y="192854"/>
                  </a:lnTo>
                  <a:lnTo>
                    <a:pt x="1199097" y="964243"/>
                  </a:lnTo>
                  <a:lnTo>
                    <a:pt x="1194003" y="1008463"/>
                  </a:lnTo>
                  <a:lnTo>
                    <a:pt x="1179494" y="1049056"/>
                  </a:lnTo>
                  <a:lnTo>
                    <a:pt x="1156728" y="1084864"/>
                  </a:lnTo>
                  <a:lnTo>
                    <a:pt x="1126862" y="1114730"/>
                  </a:lnTo>
                  <a:lnTo>
                    <a:pt x="1091054" y="1137495"/>
                  </a:lnTo>
                  <a:lnTo>
                    <a:pt x="1050464" y="1152004"/>
                  </a:lnTo>
                  <a:lnTo>
                    <a:pt x="1006247" y="1157097"/>
                  </a:lnTo>
                  <a:lnTo>
                    <a:pt x="192849" y="1157097"/>
                  </a:lnTo>
                  <a:lnTo>
                    <a:pt x="148633" y="1152004"/>
                  </a:lnTo>
                  <a:lnTo>
                    <a:pt x="108042" y="1137495"/>
                  </a:lnTo>
                  <a:lnTo>
                    <a:pt x="72235" y="1114730"/>
                  </a:lnTo>
                  <a:lnTo>
                    <a:pt x="42369" y="1084864"/>
                  </a:lnTo>
                  <a:lnTo>
                    <a:pt x="19602" y="1049056"/>
                  </a:lnTo>
                  <a:lnTo>
                    <a:pt x="5093" y="1008463"/>
                  </a:lnTo>
                  <a:lnTo>
                    <a:pt x="0" y="964243"/>
                  </a:lnTo>
                  <a:lnTo>
                    <a:pt x="0" y="19285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7638071" y="1115960"/>
            <a:ext cx="1207770" cy="1167130"/>
            <a:chOff x="7638071" y="1115960"/>
            <a:chExt cx="1207770" cy="1167130"/>
          </a:xfrm>
        </p:grpSpPr>
        <p:sp>
          <p:nvSpPr>
            <p:cNvPr id="20" name="object 20"/>
            <p:cNvSpPr/>
            <p:nvPr/>
          </p:nvSpPr>
          <p:spPr>
            <a:xfrm>
              <a:off x="7642834" y="1120722"/>
              <a:ext cx="1198245" cy="1157605"/>
            </a:xfrm>
            <a:custGeom>
              <a:avLst/>
              <a:gdLst/>
              <a:ahLst/>
              <a:cxnLst/>
              <a:rect l="l" t="t" r="r" b="b"/>
              <a:pathLst>
                <a:path w="1198245" h="1157605">
                  <a:moveTo>
                    <a:pt x="1005048" y="1157097"/>
                  </a:moveTo>
                  <a:lnTo>
                    <a:pt x="192849" y="1157097"/>
                  </a:lnTo>
                  <a:lnTo>
                    <a:pt x="148633" y="1152004"/>
                  </a:lnTo>
                  <a:lnTo>
                    <a:pt x="108042" y="1137496"/>
                  </a:lnTo>
                  <a:lnTo>
                    <a:pt x="72235" y="1114730"/>
                  </a:lnTo>
                  <a:lnTo>
                    <a:pt x="42369" y="1084864"/>
                  </a:lnTo>
                  <a:lnTo>
                    <a:pt x="19602" y="1049056"/>
                  </a:lnTo>
                  <a:lnTo>
                    <a:pt x="5093" y="1008463"/>
                  </a:lnTo>
                  <a:lnTo>
                    <a:pt x="0" y="964243"/>
                  </a:lnTo>
                  <a:lnTo>
                    <a:pt x="0" y="192854"/>
                  </a:lnTo>
                  <a:lnTo>
                    <a:pt x="5093" y="148634"/>
                  </a:lnTo>
                  <a:lnTo>
                    <a:pt x="19602" y="108041"/>
                  </a:lnTo>
                  <a:lnTo>
                    <a:pt x="42369" y="72233"/>
                  </a:lnTo>
                  <a:lnTo>
                    <a:pt x="72235" y="42367"/>
                  </a:lnTo>
                  <a:lnTo>
                    <a:pt x="108042" y="19601"/>
                  </a:lnTo>
                  <a:lnTo>
                    <a:pt x="148633" y="5093"/>
                  </a:lnTo>
                  <a:lnTo>
                    <a:pt x="192849" y="0"/>
                  </a:lnTo>
                  <a:lnTo>
                    <a:pt x="1005048" y="0"/>
                  </a:lnTo>
                  <a:lnTo>
                    <a:pt x="1078850" y="14679"/>
                  </a:lnTo>
                  <a:lnTo>
                    <a:pt x="1141422" y="56484"/>
                  </a:lnTo>
                  <a:lnTo>
                    <a:pt x="1183216" y="119051"/>
                  </a:lnTo>
                  <a:lnTo>
                    <a:pt x="1197897" y="192854"/>
                  </a:lnTo>
                  <a:lnTo>
                    <a:pt x="1197897" y="964243"/>
                  </a:lnTo>
                  <a:lnTo>
                    <a:pt x="1192803" y="1008463"/>
                  </a:lnTo>
                  <a:lnTo>
                    <a:pt x="1178294" y="1049056"/>
                  </a:lnTo>
                  <a:lnTo>
                    <a:pt x="1155528" y="1084864"/>
                  </a:lnTo>
                  <a:lnTo>
                    <a:pt x="1125662" y="1114730"/>
                  </a:lnTo>
                  <a:lnTo>
                    <a:pt x="1089854" y="1137496"/>
                  </a:lnTo>
                  <a:lnTo>
                    <a:pt x="1049264" y="1152004"/>
                  </a:lnTo>
                  <a:lnTo>
                    <a:pt x="1005048" y="11570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642834" y="1120722"/>
              <a:ext cx="1198245" cy="1157605"/>
            </a:xfrm>
            <a:custGeom>
              <a:avLst/>
              <a:gdLst/>
              <a:ahLst/>
              <a:cxnLst/>
              <a:rect l="l" t="t" r="r" b="b"/>
              <a:pathLst>
                <a:path w="1198245" h="1157605">
                  <a:moveTo>
                    <a:pt x="0" y="192854"/>
                  </a:moveTo>
                  <a:lnTo>
                    <a:pt x="5093" y="148634"/>
                  </a:lnTo>
                  <a:lnTo>
                    <a:pt x="19602" y="108041"/>
                  </a:lnTo>
                  <a:lnTo>
                    <a:pt x="42369" y="72233"/>
                  </a:lnTo>
                  <a:lnTo>
                    <a:pt x="72235" y="42367"/>
                  </a:lnTo>
                  <a:lnTo>
                    <a:pt x="108042" y="19601"/>
                  </a:lnTo>
                  <a:lnTo>
                    <a:pt x="148633" y="5093"/>
                  </a:lnTo>
                  <a:lnTo>
                    <a:pt x="192849" y="0"/>
                  </a:lnTo>
                  <a:lnTo>
                    <a:pt x="1005047" y="0"/>
                  </a:lnTo>
                  <a:lnTo>
                    <a:pt x="1078850" y="14679"/>
                  </a:lnTo>
                  <a:lnTo>
                    <a:pt x="1141422" y="56484"/>
                  </a:lnTo>
                  <a:lnTo>
                    <a:pt x="1183216" y="119051"/>
                  </a:lnTo>
                  <a:lnTo>
                    <a:pt x="1197897" y="192854"/>
                  </a:lnTo>
                  <a:lnTo>
                    <a:pt x="1197897" y="964243"/>
                  </a:lnTo>
                  <a:lnTo>
                    <a:pt x="1192803" y="1008463"/>
                  </a:lnTo>
                  <a:lnTo>
                    <a:pt x="1178294" y="1049056"/>
                  </a:lnTo>
                  <a:lnTo>
                    <a:pt x="1155528" y="1084864"/>
                  </a:lnTo>
                  <a:lnTo>
                    <a:pt x="1125662" y="1114730"/>
                  </a:lnTo>
                  <a:lnTo>
                    <a:pt x="1089854" y="1137495"/>
                  </a:lnTo>
                  <a:lnTo>
                    <a:pt x="1049264" y="1152004"/>
                  </a:lnTo>
                  <a:lnTo>
                    <a:pt x="1005047" y="1157097"/>
                  </a:lnTo>
                  <a:lnTo>
                    <a:pt x="192849" y="1157097"/>
                  </a:lnTo>
                  <a:lnTo>
                    <a:pt x="148633" y="1152004"/>
                  </a:lnTo>
                  <a:lnTo>
                    <a:pt x="108042" y="1137495"/>
                  </a:lnTo>
                  <a:lnTo>
                    <a:pt x="72235" y="1114730"/>
                  </a:lnTo>
                  <a:lnTo>
                    <a:pt x="42369" y="1084864"/>
                  </a:lnTo>
                  <a:lnTo>
                    <a:pt x="19602" y="1049056"/>
                  </a:lnTo>
                  <a:lnTo>
                    <a:pt x="5093" y="1008463"/>
                  </a:lnTo>
                  <a:lnTo>
                    <a:pt x="0" y="964243"/>
                  </a:lnTo>
                  <a:lnTo>
                    <a:pt x="0" y="19285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482891" y="883323"/>
            <a:ext cx="4460240" cy="1660525"/>
          </a:xfrm>
          <a:prstGeom prst="rect">
            <a:avLst/>
          </a:prstGeom>
          <a:ln w="38099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L="445770">
              <a:lnSpc>
                <a:spcPct val="100000"/>
              </a:lnSpc>
              <a:spcBef>
                <a:spcPts val="5"/>
              </a:spcBef>
              <a:tabLst>
                <a:tab pos="1811655" algn="l"/>
                <a:tab pos="3408045" algn="l"/>
              </a:tabLst>
            </a:pPr>
            <a:r>
              <a:rPr dirty="0" sz="1400">
                <a:latin typeface="Lato"/>
                <a:cs typeface="Lato"/>
              </a:rPr>
              <a:t>Staging	</a:t>
            </a:r>
            <a:r>
              <a:rPr dirty="0" sz="1400" spc="5">
                <a:latin typeface="Lato"/>
                <a:cs typeface="Lato"/>
              </a:rPr>
              <a:t>Production	</a:t>
            </a:r>
            <a:r>
              <a:rPr dirty="0" sz="1400">
                <a:latin typeface="Lato"/>
                <a:cs typeface="Lato"/>
              </a:rPr>
              <a:t>Archived</a:t>
            </a:r>
            <a:endParaRPr sz="1400"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54062" y="563401"/>
            <a:ext cx="137985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Lato"/>
                <a:cs typeface="Lato"/>
              </a:rPr>
              <a:t>Model</a:t>
            </a:r>
            <a:r>
              <a:rPr dirty="0" sz="1600" spc="-14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Registry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896354" y="1478296"/>
            <a:ext cx="405765" cy="348615"/>
            <a:chOff x="3896354" y="1478296"/>
            <a:chExt cx="405765" cy="348615"/>
          </a:xfrm>
        </p:grpSpPr>
        <p:sp>
          <p:nvSpPr>
            <p:cNvPr id="25" name="object 25"/>
            <p:cNvSpPr/>
            <p:nvPr/>
          </p:nvSpPr>
          <p:spPr>
            <a:xfrm>
              <a:off x="3901117" y="1483059"/>
              <a:ext cx="396240" cy="339090"/>
            </a:xfrm>
            <a:custGeom>
              <a:avLst/>
              <a:gdLst/>
              <a:ahLst/>
              <a:cxnLst/>
              <a:rect l="l" t="t" r="r" b="b"/>
              <a:pathLst>
                <a:path w="396239" h="339089">
                  <a:moveTo>
                    <a:pt x="226224" y="338999"/>
                  </a:moveTo>
                  <a:lnTo>
                    <a:pt x="226224" y="254249"/>
                  </a:lnTo>
                  <a:lnTo>
                    <a:pt x="0" y="254249"/>
                  </a:lnTo>
                  <a:lnTo>
                    <a:pt x="0" y="84749"/>
                  </a:lnTo>
                  <a:lnTo>
                    <a:pt x="226224" y="84749"/>
                  </a:lnTo>
                  <a:lnTo>
                    <a:pt x="226224" y="0"/>
                  </a:lnTo>
                  <a:lnTo>
                    <a:pt x="395699" y="169499"/>
                  </a:lnTo>
                  <a:lnTo>
                    <a:pt x="226224" y="33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901117" y="1483059"/>
              <a:ext cx="396240" cy="339090"/>
            </a:xfrm>
            <a:custGeom>
              <a:avLst/>
              <a:gdLst/>
              <a:ahLst/>
              <a:cxnLst/>
              <a:rect l="l" t="t" r="r" b="b"/>
              <a:pathLst>
                <a:path w="396239" h="339089">
                  <a:moveTo>
                    <a:pt x="0" y="84749"/>
                  </a:moveTo>
                  <a:lnTo>
                    <a:pt x="226224" y="84749"/>
                  </a:lnTo>
                  <a:lnTo>
                    <a:pt x="226224" y="0"/>
                  </a:lnTo>
                  <a:lnTo>
                    <a:pt x="395699" y="169499"/>
                  </a:lnTo>
                  <a:lnTo>
                    <a:pt x="226224" y="338999"/>
                  </a:lnTo>
                  <a:lnTo>
                    <a:pt x="226224" y="254249"/>
                  </a:lnTo>
                  <a:lnTo>
                    <a:pt x="0" y="254249"/>
                  </a:lnTo>
                  <a:lnTo>
                    <a:pt x="0" y="847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447" y="2871866"/>
            <a:ext cx="5140960" cy="1627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Lato"/>
                <a:cs typeface="Lato"/>
              </a:rPr>
              <a:t>Model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versions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Lato"/>
                <a:cs typeface="Lato"/>
              </a:rPr>
              <a:t>Model </a:t>
            </a:r>
            <a:r>
              <a:rPr dirty="0" sz="1800" spc="15">
                <a:latin typeface="Lato"/>
                <a:cs typeface="Lato"/>
              </a:rPr>
              <a:t>serialized</a:t>
            </a:r>
            <a:r>
              <a:rPr dirty="0" sz="1800" spc="-229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artifacts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Lato"/>
                <a:cs typeface="Lato"/>
              </a:rPr>
              <a:t>Free</a:t>
            </a:r>
            <a:r>
              <a:rPr dirty="0" sz="1800" spc="-125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text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annotations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structured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properties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0">
                <a:latin typeface="Lato"/>
                <a:cs typeface="Lato"/>
              </a:rPr>
              <a:t>Links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to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other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ML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artifact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metadata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stores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53886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5"/>
              <a:t>Metadata</a:t>
            </a:r>
            <a:r>
              <a:rPr dirty="0" sz="2800" spc="-195"/>
              <a:t> </a:t>
            </a:r>
            <a:r>
              <a:rPr dirty="0" sz="2800" spc="15"/>
              <a:t>stored</a:t>
            </a:r>
            <a:r>
              <a:rPr dirty="0" sz="2800" spc="-190"/>
              <a:t> </a:t>
            </a:r>
            <a:r>
              <a:rPr dirty="0" sz="2800" spc="-25"/>
              <a:t>by</a:t>
            </a:r>
            <a:r>
              <a:rPr dirty="0" sz="2800" spc="-190"/>
              <a:t> </a:t>
            </a:r>
            <a:r>
              <a:rPr dirty="0" sz="2800"/>
              <a:t>model</a:t>
            </a:r>
            <a:r>
              <a:rPr dirty="0" sz="2800" spc="-190"/>
              <a:t> </a:t>
            </a:r>
            <a:r>
              <a:rPr dirty="0" sz="2800" spc="30"/>
              <a:t>registry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150924" y="1000848"/>
            <a:ext cx="3583304" cy="1698625"/>
            <a:chOff x="150924" y="1000848"/>
            <a:chExt cx="3583304" cy="1698625"/>
          </a:xfrm>
        </p:grpSpPr>
        <p:sp>
          <p:nvSpPr>
            <p:cNvPr id="5" name="object 5"/>
            <p:cNvSpPr/>
            <p:nvPr/>
          </p:nvSpPr>
          <p:spPr>
            <a:xfrm>
              <a:off x="169974" y="1019897"/>
              <a:ext cx="3545204" cy="1660525"/>
            </a:xfrm>
            <a:custGeom>
              <a:avLst/>
              <a:gdLst/>
              <a:ahLst/>
              <a:cxnLst/>
              <a:rect l="l" t="t" r="r" b="b"/>
              <a:pathLst>
                <a:path w="3545204" h="1660525">
                  <a:moveTo>
                    <a:pt x="0" y="276754"/>
                  </a:moveTo>
                  <a:lnTo>
                    <a:pt x="4458" y="227007"/>
                  </a:lnTo>
                  <a:lnTo>
                    <a:pt x="17314" y="180185"/>
                  </a:lnTo>
                  <a:lnTo>
                    <a:pt x="37785" y="137071"/>
                  </a:lnTo>
                  <a:lnTo>
                    <a:pt x="65089" y="98445"/>
                  </a:lnTo>
                  <a:lnTo>
                    <a:pt x="98445" y="65089"/>
                  </a:lnTo>
                  <a:lnTo>
                    <a:pt x="137071" y="37785"/>
                  </a:lnTo>
                  <a:lnTo>
                    <a:pt x="180185" y="17314"/>
                  </a:lnTo>
                  <a:lnTo>
                    <a:pt x="227007" y="4458"/>
                  </a:lnTo>
                  <a:lnTo>
                    <a:pt x="276754" y="0"/>
                  </a:lnTo>
                  <a:lnTo>
                    <a:pt x="3268343" y="0"/>
                  </a:lnTo>
                  <a:lnTo>
                    <a:pt x="3322588" y="5366"/>
                  </a:lnTo>
                  <a:lnTo>
                    <a:pt x="3374255" y="21066"/>
                  </a:lnTo>
                  <a:lnTo>
                    <a:pt x="3421891" y="46497"/>
                  </a:lnTo>
                  <a:lnTo>
                    <a:pt x="3464043" y="81059"/>
                  </a:lnTo>
                  <a:lnTo>
                    <a:pt x="3498602" y="123211"/>
                  </a:lnTo>
                  <a:lnTo>
                    <a:pt x="3524030" y="170845"/>
                  </a:lnTo>
                  <a:lnTo>
                    <a:pt x="3539727" y="222510"/>
                  </a:lnTo>
                  <a:lnTo>
                    <a:pt x="3545092" y="276754"/>
                  </a:lnTo>
                  <a:lnTo>
                    <a:pt x="3545092" y="1383742"/>
                  </a:lnTo>
                  <a:lnTo>
                    <a:pt x="3540634" y="1433491"/>
                  </a:lnTo>
                  <a:lnTo>
                    <a:pt x="3527779" y="1480313"/>
                  </a:lnTo>
                  <a:lnTo>
                    <a:pt x="3507309" y="1523428"/>
                  </a:lnTo>
                  <a:lnTo>
                    <a:pt x="3480006" y="1562054"/>
                  </a:lnTo>
                  <a:lnTo>
                    <a:pt x="3446651" y="1595409"/>
                  </a:lnTo>
                  <a:lnTo>
                    <a:pt x="3408026" y="1622713"/>
                  </a:lnTo>
                  <a:lnTo>
                    <a:pt x="3364912" y="1643183"/>
                  </a:lnTo>
                  <a:lnTo>
                    <a:pt x="3318090" y="1656038"/>
                  </a:lnTo>
                  <a:lnTo>
                    <a:pt x="3268343" y="1660496"/>
                  </a:lnTo>
                  <a:lnTo>
                    <a:pt x="276754" y="1660496"/>
                  </a:lnTo>
                  <a:lnTo>
                    <a:pt x="227007" y="1656038"/>
                  </a:lnTo>
                  <a:lnTo>
                    <a:pt x="180185" y="1643183"/>
                  </a:lnTo>
                  <a:lnTo>
                    <a:pt x="137071" y="1622713"/>
                  </a:lnTo>
                  <a:lnTo>
                    <a:pt x="98445" y="1595409"/>
                  </a:lnTo>
                  <a:lnTo>
                    <a:pt x="65089" y="1562054"/>
                  </a:lnTo>
                  <a:lnTo>
                    <a:pt x="37785" y="1523428"/>
                  </a:lnTo>
                  <a:lnTo>
                    <a:pt x="17314" y="1480313"/>
                  </a:lnTo>
                  <a:lnTo>
                    <a:pt x="4458" y="1433491"/>
                  </a:lnTo>
                  <a:lnTo>
                    <a:pt x="0" y="1383742"/>
                  </a:lnTo>
                  <a:lnTo>
                    <a:pt x="0" y="276754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71573" y="1790261"/>
              <a:ext cx="640071" cy="6400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55204" y="1045112"/>
              <a:ext cx="640078" cy="6400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55196" y="1790261"/>
              <a:ext cx="640078" cy="6400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71573" y="1045112"/>
              <a:ext cx="640071" cy="64007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968072" y="1996111"/>
            <a:ext cx="5264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8072" y="1234113"/>
            <a:ext cx="22466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1940" algn="l"/>
              </a:tabLst>
            </a:pPr>
            <a:r>
              <a:rPr dirty="0" sz="1400" spc="5">
                <a:latin typeface="Lato"/>
                <a:cs typeface="Lato"/>
              </a:rPr>
              <a:t>Metadata</a:t>
            </a:r>
            <a:r>
              <a:rPr dirty="0" sz="1400" spc="5">
                <a:latin typeface="Lato"/>
                <a:cs typeface="Lato"/>
              </a:rPr>
              <a:t>	</a:t>
            </a:r>
            <a:r>
              <a:rPr dirty="0" sz="1400" spc="10">
                <a:latin typeface="Lato"/>
                <a:cs typeface="Lato"/>
              </a:rPr>
              <a:t>Artifacts</a:t>
            </a:r>
            <a:endParaRPr sz="14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07895" y="1996111"/>
            <a:ext cx="9264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Parameters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613528" y="1268359"/>
            <a:ext cx="1207770" cy="1167130"/>
            <a:chOff x="4613528" y="1268359"/>
            <a:chExt cx="1207770" cy="1167130"/>
          </a:xfrm>
        </p:grpSpPr>
        <p:sp>
          <p:nvSpPr>
            <p:cNvPr id="14" name="object 14"/>
            <p:cNvSpPr/>
            <p:nvPr/>
          </p:nvSpPr>
          <p:spPr>
            <a:xfrm>
              <a:off x="4618290" y="1273122"/>
              <a:ext cx="1198245" cy="1157605"/>
            </a:xfrm>
            <a:custGeom>
              <a:avLst/>
              <a:gdLst/>
              <a:ahLst/>
              <a:cxnLst/>
              <a:rect l="l" t="t" r="r" b="b"/>
              <a:pathLst>
                <a:path w="1198245" h="1157605">
                  <a:moveTo>
                    <a:pt x="1005048" y="1157097"/>
                  </a:moveTo>
                  <a:lnTo>
                    <a:pt x="192849" y="1157097"/>
                  </a:lnTo>
                  <a:lnTo>
                    <a:pt x="148633" y="1152004"/>
                  </a:lnTo>
                  <a:lnTo>
                    <a:pt x="108042" y="1137496"/>
                  </a:lnTo>
                  <a:lnTo>
                    <a:pt x="72235" y="1114730"/>
                  </a:lnTo>
                  <a:lnTo>
                    <a:pt x="42369" y="1084864"/>
                  </a:lnTo>
                  <a:lnTo>
                    <a:pt x="19602" y="1049056"/>
                  </a:lnTo>
                  <a:lnTo>
                    <a:pt x="5093" y="1008463"/>
                  </a:lnTo>
                  <a:lnTo>
                    <a:pt x="0" y="964243"/>
                  </a:lnTo>
                  <a:lnTo>
                    <a:pt x="0" y="192854"/>
                  </a:lnTo>
                  <a:lnTo>
                    <a:pt x="5093" y="148634"/>
                  </a:lnTo>
                  <a:lnTo>
                    <a:pt x="19602" y="108041"/>
                  </a:lnTo>
                  <a:lnTo>
                    <a:pt x="42369" y="72233"/>
                  </a:lnTo>
                  <a:lnTo>
                    <a:pt x="72235" y="42367"/>
                  </a:lnTo>
                  <a:lnTo>
                    <a:pt x="108042" y="19601"/>
                  </a:lnTo>
                  <a:lnTo>
                    <a:pt x="148633" y="5093"/>
                  </a:lnTo>
                  <a:lnTo>
                    <a:pt x="192849" y="0"/>
                  </a:lnTo>
                  <a:lnTo>
                    <a:pt x="1005048" y="0"/>
                  </a:lnTo>
                  <a:lnTo>
                    <a:pt x="1078847" y="14679"/>
                  </a:lnTo>
                  <a:lnTo>
                    <a:pt x="1141397" y="56484"/>
                  </a:lnTo>
                  <a:lnTo>
                    <a:pt x="1183213" y="119051"/>
                  </a:lnTo>
                  <a:lnTo>
                    <a:pt x="1197897" y="192854"/>
                  </a:lnTo>
                  <a:lnTo>
                    <a:pt x="1197897" y="964243"/>
                  </a:lnTo>
                  <a:lnTo>
                    <a:pt x="1192803" y="1008463"/>
                  </a:lnTo>
                  <a:lnTo>
                    <a:pt x="1178294" y="1049056"/>
                  </a:lnTo>
                  <a:lnTo>
                    <a:pt x="1155528" y="1084864"/>
                  </a:lnTo>
                  <a:lnTo>
                    <a:pt x="1125662" y="1114730"/>
                  </a:lnTo>
                  <a:lnTo>
                    <a:pt x="1089854" y="1137496"/>
                  </a:lnTo>
                  <a:lnTo>
                    <a:pt x="1049264" y="1152004"/>
                  </a:lnTo>
                  <a:lnTo>
                    <a:pt x="1005048" y="11570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618290" y="1273122"/>
              <a:ext cx="1198245" cy="1157605"/>
            </a:xfrm>
            <a:custGeom>
              <a:avLst/>
              <a:gdLst/>
              <a:ahLst/>
              <a:cxnLst/>
              <a:rect l="l" t="t" r="r" b="b"/>
              <a:pathLst>
                <a:path w="1198245" h="1157605">
                  <a:moveTo>
                    <a:pt x="0" y="192854"/>
                  </a:moveTo>
                  <a:lnTo>
                    <a:pt x="5093" y="148634"/>
                  </a:lnTo>
                  <a:lnTo>
                    <a:pt x="19602" y="108041"/>
                  </a:lnTo>
                  <a:lnTo>
                    <a:pt x="42369" y="72233"/>
                  </a:lnTo>
                  <a:lnTo>
                    <a:pt x="72235" y="42367"/>
                  </a:lnTo>
                  <a:lnTo>
                    <a:pt x="108042" y="19601"/>
                  </a:lnTo>
                  <a:lnTo>
                    <a:pt x="148633" y="5093"/>
                  </a:lnTo>
                  <a:lnTo>
                    <a:pt x="192849" y="0"/>
                  </a:lnTo>
                  <a:lnTo>
                    <a:pt x="1005047" y="0"/>
                  </a:lnTo>
                  <a:lnTo>
                    <a:pt x="1078847" y="14679"/>
                  </a:lnTo>
                  <a:lnTo>
                    <a:pt x="1141397" y="56484"/>
                  </a:lnTo>
                  <a:lnTo>
                    <a:pt x="1183213" y="119051"/>
                  </a:lnTo>
                  <a:lnTo>
                    <a:pt x="1197897" y="192854"/>
                  </a:lnTo>
                  <a:lnTo>
                    <a:pt x="1197897" y="964243"/>
                  </a:lnTo>
                  <a:lnTo>
                    <a:pt x="1192803" y="1008463"/>
                  </a:lnTo>
                  <a:lnTo>
                    <a:pt x="1178294" y="1049056"/>
                  </a:lnTo>
                  <a:lnTo>
                    <a:pt x="1155528" y="1084864"/>
                  </a:lnTo>
                  <a:lnTo>
                    <a:pt x="1125662" y="1114730"/>
                  </a:lnTo>
                  <a:lnTo>
                    <a:pt x="1089854" y="1137495"/>
                  </a:lnTo>
                  <a:lnTo>
                    <a:pt x="1049264" y="1152004"/>
                  </a:lnTo>
                  <a:lnTo>
                    <a:pt x="1005047" y="1157097"/>
                  </a:lnTo>
                  <a:lnTo>
                    <a:pt x="192849" y="1157097"/>
                  </a:lnTo>
                  <a:lnTo>
                    <a:pt x="148633" y="1152004"/>
                  </a:lnTo>
                  <a:lnTo>
                    <a:pt x="108042" y="1137495"/>
                  </a:lnTo>
                  <a:lnTo>
                    <a:pt x="72235" y="1114730"/>
                  </a:lnTo>
                  <a:lnTo>
                    <a:pt x="42369" y="1084864"/>
                  </a:lnTo>
                  <a:lnTo>
                    <a:pt x="19602" y="1049056"/>
                  </a:lnTo>
                  <a:lnTo>
                    <a:pt x="5093" y="1008463"/>
                  </a:lnTo>
                  <a:lnTo>
                    <a:pt x="0" y="964243"/>
                  </a:lnTo>
                  <a:lnTo>
                    <a:pt x="0" y="19285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6125200" y="1268359"/>
            <a:ext cx="1209040" cy="1167130"/>
            <a:chOff x="6125200" y="1268359"/>
            <a:chExt cx="1209040" cy="1167130"/>
          </a:xfrm>
        </p:grpSpPr>
        <p:sp>
          <p:nvSpPr>
            <p:cNvPr id="17" name="object 17"/>
            <p:cNvSpPr/>
            <p:nvPr/>
          </p:nvSpPr>
          <p:spPr>
            <a:xfrm>
              <a:off x="6129962" y="1273122"/>
              <a:ext cx="1199515" cy="1157605"/>
            </a:xfrm>
            <a:custGeom>
              <a:avLst/>
              <a:gdLst/>
              <a:ahLst/>
              <a:cxnLst/>
              <a:rect l="l" t="t" r="r" b="b"/>
              <a:pathLst>
                <a:path w="1199515" h="1157605">
                  <a:moveTo>
                    <a:pt x="1006248" y="1157097"/>
                  </a:moveTo>
                  <a:lnTo>
                    <a:pt x="192849" y="1157097"/>
                  </a:lnTo>
                  <a:lnTo>
                    <a:pt x="148633" y="1152004"/>
                  </a:lnTo>
                  <a:lnTo>
                    <a:pt x="108042" y="1137496"/>
                  </a:lnTo>
                  <a:lnTo>
                    <a:pt x="72235" y="1114730"/>
                  </a:lnTo>
                  <a:lnTo>
                    <a:pt x="42369" y="1084864"/>
                  </a:lnTo>
                  <a:lnTo>
                    <a:pt x="19602" y="1049056"/>
                  </a:lnTo>
                  <a:lnTo>
                    <a:pt x="5093" y="1008463"/>
                  </a:lnTo>
                  <a:lnTo>
                    <a:pt x="0" y="964243"/>
                  </a:lnTo>
                  <a:lnTo>
                    <a:pt x="0" y="192854"/>
                  </a:lnTo>
                  <a:lnTo>
                    <a:pt x="5093" y="148634"/>
                  </a:lnTo>
                  <a:lnTo>
                    <a:pt x="19602" y="108041"/>
                  </a:lnTo>
                  <a:lnTo>
                    <a:pt x="42369" y="72233"/>
                  </a:lnTo>
                  <a:lnTo>
                    <a:pt x="72235" y="42367"/>
                  </a:lnTo>
                  <a:lnTo>
                    <a:pt x="108042" y="19601"/>
                  </a:lnTo>
                  <a:lnTo>
                    <a:pt x="148633" y="5093"/>
                  </a:lnTo>
                  <a:lnTo>
                    <a:pt x="192849" y="0"/>
                  </a:lnTo>
                  <a:lnTo>
                    <a:pt x="1006248" y="0"/>
                  </a:lnTo>
                  <a:lnTo>
                    <a:pt x="1080047" y="14679"/>
                  </a:lnTo>
                  <a:lnTo>
                    <a:pt x="1142597" y="56484"/>
                  </a:lnTo>
                  <a:lnTo>
                    <a:pt x="1184413" y="119051"/>
                  </a:lnTo>
                  <a:lnTo>
                    <a:pt x="1199097" y="192854"/>
                  </a:lnTo>
                  <a:lnTo>
                    <a:pt x="1199097" y="964243"/>
                  </a:lnTo>
                  <a:lnTo>
                    <a:pt x="1194003" y="1008463"/>
                  </a:lnTo>
                  <a:lnTo>
                    <a:pt x="1179494" y="1049056"/>
                  </a:lnTo>
                  <a:lnTo>
                    <a:pt x="1156728" y="1084864"/>
                  </a:lnTo>
                  <a:lnTo>
                    <a:pt x="1126862" y="1114730"/>
                  </a:lnTo>
                  <a:lnTo>
                    <a:pt x="1091054" y="1137496"/>
                  </a:lnTo>
                  <a:lnTo>
                    <a:pt x="1050464" y="1152004"/>
                  </a:lnTo>
                  <a:lnTo>
                    <a:pt x="1006248" y="11570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129962" y="1273122"/>
              <a:ext cx="1199515" cy="1157605"/>
            </a:xfrm>
            <a:custGeom>
              <a:avLst/>
              <a:gdLst/>
              <a:ahLst/>
              <a:cxnLst/>
              <a:rect l="l" t="t" r="r" b="b"/>
              <a:pathLst>
                <a:path w="1199515" h="1157605">
                  <a:moveTo>
                    <a:pt x="0" y="192854"/>
                  </a:moveTo>
                  <a:lnTo>
                    <a:pt x="5093" y="148634"/>
                  </a:lnTo>
                  <a:lnTo>
                    <a:pt x="19602" y="108041"/>
                  </a:lnTo>
                  <a:lnTo>
                    <a:pt x="42369" y="72233"/>
                  </a:lnTo>
                  <a:lnTo>
                    <a:pt x="72235" y="42367"/>
                  </a:lnTo>
                  <a:lnTo>
                    <a:pt x="108042" y="19601"/>
                  </a:lnTo>
                  <a:lnTo>
                    <a:pt x="148633" y="5093"/>
                  </a:lnTo>
                  <a:lnTo>
                    <a:pt x="192849" y="0"/>
                  </a:lnTo>
                  <a:lnTo>
                    <a:pt x="1006247" y="0"/>
                  </a:lnTo>
                  <a:lnTo>
                    <a:pt x="1080047" y="14679"/>
                  </a:lnTo>
                  <a:lnTo>
                    <a:pt x="1142597" y="56484"/>
                  </a:lnTo>
                  <a:lnTo>
                    <a:pt x="1184413" y="119051"/>
                  </a:lnTo>
                  <a:lnTo>
                    <a:pt x="1199097" y="192854"/>
                  </a:lnTo>
                  <a:lnTo>
                    <a:pt x="1199097" y="964243"/>
                  </a:lnTo>
                  <a:lnTo>
                    <a:pt x="1194003" y="1008463"/>
                  </a:lnTo>
                  <a:lnTo>
                    <a:pt x="1179494" y="1049056"/>
                  </a:lnTo>
                  <a:lnTo>
                    <a:pt x="1156728" y="1084864"/>
                  </a:lnTo>
                  <a:lnTo>
                    <a:pt x="1126862" y="1114730"/>
                  </a:lnTo>
                  <a:lnTo>
                    <a:pt x="1091054" y="1137495"/>
                  </a:lnTo>
                  <a:lnTo>
                    <a:pt x="1050464" y="1152004"/>
                  </a:lnTo>
                  <a:lnTo>
                    <a:pt x="1006247" y="1157097"/>
                  </a:lnTo>
                  <a:lnTo>
                    <a:pt x="192849" y="1157097"/>
                  </a:lnTo>
                  <a:lnTo>
                    <a:pt x="148633" y="1152004"/>
                  </a:lnTo>
                  <a:lnTo>
                    <a:pt x="108042" y="1137495"/>
                  </a:lnTo>
                  <a:lnTo>
                    <a:pt x="72235" y="1114730"/>
                  </a:lnTo>
                  <a:lnTo>
                    <a:pt x="42369" y="1084864"/>
                  </a:lnTo>
                  <a:lnTo>
                    <a:pt x="19602" y="1049056"/>
                  </a:lnTo>
                  <a:lnTo>
                    <a:pt x="5093" y="1008463"/>
                  </a:lnTo>
                  <a:lnTo>
                    <a:pt x="0" y="964243"/>
                  </a:lnTo>
                  <a:lnTo>
                    <a:pt x="0" y="19285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7638071" y="1268359"/>
            <a:ext cx="1207770" cy="1167130"/>
            <a:chOff x="7638071" y="1268359"/>
            <a:chExt cx="1207770" cy="1167130"/>
          </a:xfrm>
        </p:grpSpPr>
        <p:sp>
          <p:nvSpPr>
            <p:cNvPr id="20" name="object 20"/>
            <p:cNvSpPr/>
            <p:nvPr/>
          </p:nvSpPr>
          <p:spPr>
            <a:xfrm>
              <a:off x="7642834" y="1273122"/>
              <a:ext cx="1198245" cy="1157605"/>
            </a:xfrm>
            <a:custGeom>
              <a:avLst/>
              <a:gdLst/>
              <a:ahLst/>
              <a:cxnLst/>
              <a:rect l="l" t="t" r="r" b="b"/>
              <a:pathLst>
                <a:path w="1198245" h="1157605">
                  <a:moveTo>
                    <a:pt x="1005048" y="1157097"/>
                  </a:moveTo>
                  <a:lnTo>
                    <a:pt x="192849" y="1157097"/>
                  </a:lnTo>
                  <a:lnTo>
                    <a:pt x="148633" y="1152004"/>
                  </a:lnTo>
                  <a:lnTo>
                    <a:pt x="108042" y="1137496"/>
                  </a:lnTo>
                  <a:lnTo>
                    <a:pt x="72235" y="1114730"/>
                  </a:lnTo>
                  <a:lnTo>
                    <a:pt x="42369" y="1084864"/>
                  </a:lnTo>
                  <a:lnTo>
                    <a:pt x="19602" y="1049056"/>
                  </a:lnTo>
                  <a:lnTo>
                    <a:pt x="5093" y="1008463"/>
                  </a:lnTo>
                  <a:lnTo>
                    <a:pt x="0" y="964243"/>
                  </a:lnTo>
                  <a:lnTo>
                    <a:pt x="0" y="192854"/>
                  </a:lnTo>
                  <a:lnTo>
                    <a:pt x="5093" y="148634"/>
                  </a:lnTo>
                  <a:lnTo>
                    <a:pt x="19602" y="108041"/>
                  </a:lnTo>
                  <a:lnTo>
                    <a:pt x="42369" y="72233"/>
                  </a:lnTo>
                  <a:lnTo>
                    <a:pt x="72235" y="42367"/>
                  </a:lnTo>
                  <a:lnTo>
                    <a:pt x="108042" y="19601"/>
                  </a:lnTo>
                  <a:lnTo>
                    <a:pt x="148633" y="5093"/>
                  </a:lnTo>
                  <a:lnTo>
                    <a:pt x="192849" y="0"/>
                  </a:lnTo>
                  <a:lnTo>
                    <a:pt x="1005048" y="0"/>
                  </a:lnTo>
                  <a:lnTo>
                    <a:pt x="1078850" y="14679"/>
                  </a:lnTo>
                  <a:lnTo>
                    <a:pt x="1141422" y="56484"/>
                  </a:lnTo>
                  <a:lnTo>
                    <a:pt x="1183216" y="119051"/>
                  </a:lnTo>
                  <a:lnTo>
                    <a:pt x="1197897" y="192854"/>
                  </a:lnTo>
                  <a:lnTo>
                    <a:pt x="1197897" y="964243"/>
                  </a:lnTo>
                  <a:lnTo>
                    <a:pt x="1192803" y="1008463"/>
                  </a:lnTo>
                  <a:lnTo>
                    <a:pt x="1178294" y="1049056"/>
                  </a:lnTo>
                  <a:lnTo>
                    <a:pt x="1155528" y="1084864"/>
                  </a:lnTo>
                  <a:lnTo>
                    <a:pt x="1125662" y="1114730"/>
                  </a:lnTo>
                  <a:lnTo>
                    <a:pt x="1089854" y="1137496"/>
                  </a:lnTo>
                  <a:lnTo>
                    <a:pt x="1049264" y="1152004"/>
                  </a:lnTo>
                  <a:lnTo>
                    <a:pt x="1005048" y="11570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642834" y="1273122"/>
              <a:ext cx="1198245" cy="1157605"/>
            </a:xfrm>
            <a:custGeom>
              <a:avLst/>
              <a:gdLst/>
              <a:ahLst/>
              <a:cxnLst/>
              <a:rect l="l" t="t" r="r" b="b"/>
              <a:pathLst>
                <a:path w="1198245" h="1157605">
                  <a:moveTo>
                    <a:pt x="0" y="192854"/>
                  </a:moveTo>
                  <a:lnTo>
                    <a:pt x="5093" y="148634"/>
                  </a:lnTo>
                  <a:lnTo>
                    <a:pt x="19602" y="108041"/>
                  </a:lnTo>
                  <a:lnTo>
                    <a:pt x="42369" y="72233"/>
                  </a:lnTo>
                  <a:lnTo>
                    <a:pt x="72235" y="42367"/>
                  </a:lnTo>
                  <a:lnTo>
                    <a:pt x="108042" y="19601"/>
                  </a:lnTo>
                  <a:lnTo>
                    <a:pt x="148633" y="5093"/>
                  </a:lnTo>
                  <a:lnTo>
                    <a:pt x="192849" y="0"/>
                  </a:lnTo>
                  <a:lnTo>
                    <a:pt x="1005047" y="0"/>
                  </a:lnTo>
                  <a:lnTo>
                    <a:pt x="1078850" y="14679"/>
                  </a:lnTo>
                  <a:lnTo>
                    <a:pt x="1141422" y="56484"/>
                  </a:lnTo>
                  <a:lnTo>
                    <a:pt x="1183216" y="119051"/>
                  </a:lnTo>
                  <a:lnTo>
                    <a:pt x="1197897" y="192854"/>
                  </a:lnTo>
                  <a:lnTo>
                    <a:pt x="1197897" y="964243"/>
                  </a:lnTo>
                  <a:lnTo>
                    <a:pt x="1192803" y="1008463"/>
                  </a:lnTo>
                  <a:lnTo>
                    <a:pt x="1178294" y="1049056"/>
                  </a:lnTo>
                  <a:lnTo>
                    <a:pt x="1155528" y="1084864"/>
                  </a:lnTo>
                  <a:lnTo>
                    <a:pt x="1125662" y="1114730"/>
                  </a:lnTo>
                  <a:lnTo>
                    <a:pt x="1089854" y="1137495"/>
                  </a:lnTo>
                  <a:lnTo>
                    <a:pt x="1049264" y="1152004"/>
                  </a:lnTo>
                  <a:lnTo>
                    <a:pt x="1005047" y="1157097"/>
                  </a:lnTo>
                  <a:lnTo>
                    <a:pt x="192849" y="1157097"/>
                  </a:lnTo>
                  <a:lnTo>
                    <a:pt x="148633" y="1152004"/>
                  </a:lnTo>
                  <a:lnTo>
                    <a:pt x="108042" y="1137495"/>
                  </a:lnTo>
                  <a:lnTo>
                    <a:pt x="72235" y="1114730"/>
                  </a:lnTo>
                  <a:lnTo>
                    <a:pt x="42369" y="1084864"/>
                  </a:lnTo>
                  <a:lnTo>
                    <a:pt x="19602" y="1049056"/>
                  </a:lnTo>
                  <a:lnTo>
                    <a:pt x="5093" y="1008463"/>
                  </a:lnTo>
                  <a:lnTo>
                    <a:pt x="0" y="964243"/>
                  </a:lnTo>
                  <a:lnTo>
                    <a:pt x="0" y="19285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482891" y="1035722"/>
            <a:ext cx="4460240" cy="1660525"/>
          </a:xfrm>
          <a:prstGeom prst="rect">
            <a:avLst/>
          </a:prstGeom>
          <a:ln w="38099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L="445770">
              <a:lnSpc>
                <a:spcPct val="100000"/>
              </a:lnSpc>
              <a:spcBef>
                <a:spcPts val="5"/>
              </a:spcBef>
              <a:tabLst>
                <a:tab pos="1811655" algn="l"/>
                <a:tab pos="3408045" algn="l"/>
              </a:tabLst>
            </a:pPr>
            <a:r>
              <a:rPr dirty="0" sz="1400">
                <a:latin typeface="Lato"/>
                <a:cs typeface="Lato"/>
              </a:rPr>
              <a:t>Staging	</a:t>
            </a:r>
            <a:r>
              <a:rPr dirty="0" sz="1400" spc="5">
                <a:latin typeface="Lato"/>
                <a:cs typeface="Lato"/>
              </a:rPr>
              <a:t>Production	</a:t>
            </a:r>
            <a:r>
              <a:rPr dirty="0" sz="1400">
                <a:latin typeface="Lato"/>
                <a:cs typeface="Lato"/>
              </a:rPr>
              <a:t>Archived</a:t>
            </a:r>
            <a:endParaRPr sz="1400"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54062" y="715800"/>
            <a:ext cx="137985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Lato"/>
                <a:cs typeface="Lato"/>
              </a:rPr>
              <a:t>Model</a:t>
            </a:r>
            <a:r>
              <a:rPr dirty="0" sz="1600" spc="-14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Registry</a:t>
            </a:r>
            <a:endParaRPr sz="16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29671" y="715800"/>
            <a:ext cx="13068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5">
                <a:latin typeface="Lato"/>
                <a:cs typeface="Lato"/>
              </a:rPr>
              <a:t>Trained</a:t>
            </a:r>
            <a:r>
              <a:rPr dirty="0" sz="1600" spc="-14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Model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896354" y="1630696"/>
            <a:ext cx="405765" cy="348615"/>
            <a:chOff x="3896354" y="1630696"/>
            <a:chExt cx="405765" cy="348615"/>
          </a:xfrm>
        </p:grpSpPr>
        <p:sp>
          <p:nvSpPr>
            <p:cNvPr id="26" name="object 26"/>
            <p:cNvSpPr/>
            <p:nvPr/>
          </p:nvSpPr>
          <p:spPr>
            <a:xfrm>
              <a:off x="3901117" y="1635459"/>
              <a:ext cx="396240" cy="339090"/>
            </a:xfrm>
            <a:custGeom>
              <a:avLst/>
              <a:gdLst/>
              <a:ahLst/>
              <a:cxnLst/>
              <a:rect l="l" t="t" r="r" b="b"/>
              <a:pathLst>
                <a:path w="396239" h="339089">
                  <a:moveTo>
                    <a:pt x="226224" y="338999"/>
                  </a:moveTo>
                  <a:lnTo>
                    <a:pt x="226224" y="254249"/>
                  </a:lnTo>
                  <a:lnTo>
                    <a:pt x="0" y="254249"/>
                  </a:lnTo>
                  <a:lnTo>
                    <a:pt x="0" y="84749"/>
                  </a:lnTo>
                  <a:lnTo>
                    <a:pt x="226224" y="84749"/>
                  </a:lnTo>
                  <a:lnTo>
                    <a:pt x="226224" y="0"/>
                  </a:lnTo>
                  <a:lnTo>
                    <a:pt x="395699" y="169499"/>
                  </a:lnTo>
                  <a:lnTo>
                    <a:pt x="226224" y="33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901117" y="1635459"/>
              <a:ext cx="396240" cy="339090"/>
            </a:xfrm>
            <a:custGeom>
              <a:avLst/>
              <a:gdLst/>
              <a:ahLst/>
              <a:cxnLst/>
              <a:rect l="l" t="t" r="r" b="b"/>
              <a:pathLst>
                <a:path w="396239" h="339089">
                  <a:moveTo>
                    <a:pt x="0" y="84749"/>
                  </a:moveTo>
                  <a:lnTo>
                    <a:pt x="226224" y="84749"/>
                  </a:lnTo>
                  <a:lnTo>
                    <a:pt x="226224" y="0"/>
                  </a:lnTo>
                  <a:lnTo>
                    <a:pt x="395699" y="169499"/>
                  </a:lnTo>
                  <a:lnTo>
                    <a:pt x="226224" y="338999"/>
                  </a:lnTo>
                  <a:lnTo>
                    <a:pt x="226224" y="254249"/>
                  </a:lnTo>
                  <a:lnTo>
                    <a:pt x="0" y="254249"/>
                  </a:lnTo>
                  <a:lnTo>
                    <a:pt x="0" y="847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447" y="1123651"/>
            <a:ext cx="4683760" cy="2512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Lato"/>
                <a:cs typeface="Lato"/>
              </a:rPr>
              <a:t>Model </a:t>
            </a:r>
            <a:r>
              <a:rPr dirty="0" sz="1800" spc="-15">
                <a:latin typeface="Lato"/>
                <a:cs typeface="Lato"/>
              </a:rPr>
              <a:t>search/discovery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315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understanding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10">
                <a:latin typeface="Lato"/>
                <a:cs typeface="Lato"/>
              </a:rPr>
              <a:t>Approval/Governance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Lato"/>
                <a:cs typeface="Lato"/>
              </a:rPr>
              <a:t>Collaboration/Discussion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0">
                <a:latin typeface="Lato"/>
                <a:cs typeface="Lato"/>
              </a:rPr>
              <a:t>Streamlined</a:t>
            </a:r>
            <a:r>
              <a:rPr dirty="0" sz="1800" spc="-165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deployments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Lato"/>
                <a:cs typeface="Lato"/>
              </a:rPr>
              <a:t>Continuous </a:t>
            </a:r>
            <a:r>
              <a:rPr dirty="0" sz="1800" spc="5">
                <a:latin typeface="Lato"/>
                <a:cs typeface="Lato"/>
              </a:rPr>
              <a:t>evaluation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355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monitoring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Lato"/>
                <a:cs typeface="Lato"/>
              </a:rPr>
              <a:t>Staging and</a:t>
            </a:r>
            <a:r>
              <a:rPr dirty="0" sz="1800" spc="-235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promotions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63239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5"/>
              <a:t>Capabilities</a:t>
            </a:r>
            <a:r>
              <a:rPr dirty="0" sz="2800" spc="-190"/>
              <a:t> </a:t>
            </a:r>
            <a:r>
              <a:rPr dirty="0" sz="2800" spc="10"/>
              <a:t>Enabled</a:t>
            </a:r>
            <a:r>
              <a:rPr dirty="0" sz="2800" spc="-190"/>
              <a:t> </a:t>
            </a:r>
            <a:r>
              <a:rPr dirty="0" sz="2800" spc="-25"/>
              <a:t>by</a:t>
            </a:r>
            <a:r>
              <a:rPr dirty="0" sz="2800" spc="-190"/>
              <a:t> </a:t>
            </a:r>
            <a:r>
              <a:rPr dirty="0" sz="2800" spc="-5"/>
              <a:t>Model</a:t>
            </a:r>
            <a:r>
              <a:rPr dirty="0" sz="2800" spc="-190"/>
              <a:t> </a:t>
            </a:r>
            <a:r>
              <a:rPr dirty="0" sz="2800" spc="20"/>
              <a:t>Registries</a:t>
            </a:r>
            <a:endParaRPr sz="28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9248" y="1350135"/>
            <a:ext cx="2932430" cy="2070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5">
                <a:latin typeface="Lato"/>
                <a:cs typeface="Lato"/>
              </a:rPr>
              <a:t>Azure</a:t>
            </a:r>
            <a:r>
              <a:rPr dirty="0" sz="1800" spc="-135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ML</a:t>
            </a:r>
            <a:r>
              <a:rPr dirty="0" sz="1800" spc="-135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Model</a:t>
            </a:r>
            <a:r>
              <a:rPr dirty="0" sz="1800" spc="-130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Registry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15">
                <a:latin typeface="Lato"/>
                <a:cs typeface="Lato"/>
              </a:rPr>
              <a:t>SAS </a:t>
            </a:r>
            <a:r>
              <a:rPr dirty="0" sz="1800" spc="-5">
                <a:latin typeface="Lato"/>
                <a:cs typeface="Lato"/>
              </a:rPr>
              <a:t>Model</a:t>
            </a:r>
            <a:r>
              <a:rPr dirty="0" sz="1800" spc="-225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Manager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15">
                <a:latin typeface="Lato"/>
                <a:cs typeface="Lato"/>
              </a:rPr>
              <a:t>MLﬂow </a:t>
            </a:r>
            <a:r>
              <a:rPr dirty="0" sz="1800" spc="-5">
                <a:latin typeface="Lato"/>
                <a:cs typeface="Lato"/>
              </a:rPr>
              <a:t>Model</a:t>
            </a:r>
            <a:r>
              <a:rPr dirty="0" sz="1800" spc="-235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Registry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Lato"/>
                <a:cs typeface="Lato"/>
              </a:rPr>
              <a:t>Google </a:t>
            </a:r>
            <a:r>
              <a:rPr dirty="0" sz="1800" spc="25">
                <a:latin typeface="Lato"/>
                <a:cs typeface="Lato"/>
              </a:rPr>
              <a:t>AI</a:t>
            </a:r>
            <a:r>
              <a:rPr dirty="0" sz="1800" spc="-240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Platform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5">
                <a:latin typeface="Lato"/>
                <a:cs typeface="Lato"/>
              </a:rPr>
              <a:t>Algorithmia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45859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5"/>
              <a:t>Examples </a:t>
            </a:r>
            <a:r>
              <a:rPr dirty="0" sz="2800" spc="-35"/>
              <a:t>of </a:t>
            </a:r>
            <a:r>
              <a:rPr dirty="0" sz="2800" spc="-5"/>
              <a:t>Model</a:t>
            </a:r>
            <a:r>
              <a:rPr dirty="0" sz="2800" spc="-520"/>
              <a:t> </a:t>
            </a:r>
            <a:r>
              <a:rPr dirty="0" sz="2800" spc="20"/>
              <a:t>Registries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19" y="664148"/>
            <a:ext cx="8686800" cy="3630929"/>
          </a:xfrm>
          <a:custGeom>
            <a:avLst/>
            <a:gdLst/>
            <a:ahLst/>
            <a:cxnLst/>
            <a:rect l="l" t="t" r="r" b="b"/>
            <a:pathLst>
              <a:path w="8686800" h="3630929">
                <a:moveTo>
                  <a:pt x="8686787" y="3630892"/>
                </a:moveTo>
                <a:lnTo>
                  <a:pt x="0" y="3630892"/>
                </a:lnTo>
                <a:lnTo>
                  <a:pt x="0" y="0"/>
                </a:lnTo>
                <a:lnTo>
                  <a:pt x="8686787" y="0"/>
                </a:lnTo>
                <a:lnTo>
                  <a:pt x="8686787" y="3630892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563265"/>
            <a:ext cx="9144000" cy="580390"/>
            <a:chOff x="0" y="4563265"/>
            <a:chExt cx="9144000" cy="580390"/>
          </a:xfrm>
        </p:grpSpPr>
        <p:sp>
          <p:nvSpPr>
            <p:cNvPr id="4" name="object 4"/>
            <p:cNvSpPr/>
            <p:nvPr/>
          </p:nvSpPr>
          <p:spPr>
            <a:xfrm>
              <a:off x="0" y="4563265"/>
              <a:ext cx="9143981" cy="5802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1699" y="4694790"/>
              <a:ext cx="1471899" cy="3304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407924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-10"/>
              <a:t>Smoke</a:t>
            </a:r>
            <a:r>
              <a:rPr dirty="0" sz="2500" spc="-170"/>
              <a:t> </a:t>
            </a:r>
            <a:r>
              <a:rPr dirty="0" sz="2500" spc="15"/>
              <a:t>testing</a:t>
            </a:r>
            <a:r>
              <a:rPr dirty="0" sz="2500" spc="-170"/>
              <a:t> </a:t>
            </a:r>
            <a:r>
              <a:rPr dirty="0" sz="2500" spc="20"/>
              <a:t>for</a:t>
            </a:r>
            <a:r>
              <a:rPr dirty="0" sz="2500" spc="-170"/>
              <a:t> </a:t>
            </a:r>
            <a:r>
              <a:rPr dirty="0" sz="2500" spc="5"/>
              <a:t>Notebooks</a:t>
            </a:r>
            <a:endParaRPr sz="2500"/>
          </a:p>
        </p:txBody>
      </p:sp>
      <p:sp>
        <p:nvSpPr>
          <p:cNvPr id="7" name="object 7"/>
          <p:cNvSpPr txBox="1"/>
          <p:nvPr/>
        </p:nvSpPr>
        <p:spPr>
          <a:xfrm>
            <a:off x="521523" y="1339688"/>
            <a:ext cx="6851650" cy="611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65">
                <a:solidFill>
                  <a:srgbClr val="FFFFFF"/>
                </a:solidFill>
                <a:latin typeface="Arial"/>
                <a:cs typeface="Arial"/>
              </a:rPr>
              <a:t>jupyter </a:t>
            </a:r>
            <a:r>
              <a:rPr dirty="0" sz="1400" spc="80">
                <a:solidFill>
                  <a:srgbClr val="FFFFFF"/>
                </a:solidFill>
                <a:latin typeface="Arial"/>
                <a:cs typeface="Arial"/>
              </a:rPr>
              <a:t>nbconvert </a:t>
            </a:r>
            <a:r>
              <a:rPr dirty="0" sz="1400" spc="240">
                <a:solidFill>
                  <a:srgbClr val="FFFFFF"/>
                </a:solidFill>
                <a:latin typeface="Arial"/>
                <a:cs typeface="Arial"/>
              </a:rPr>
              <a:t>--to </a:t>
            </a:r>
            <a:r>
              <a:rPr dirty="0" sz="1400" spc="204">
                <a:solidFill>
                  <a:srgbClr val="FFFFFF"/>
                </a:solidFill>
                <a:latin typeface="Arial"/>
                <a:cs typeface="Arial"/>
              </a:rPr>
              <a:t>script </a:t>
            </a:r>
            <a:r>
              <a:rPr dirty="0" sz="1400" spc="114">
                <a:solidFill>
                  <a:srgbClr val="FFFFFF"/>
                </a:solidFill>
                <a:latin typeface="Arial"/>
                <a:cs typeface="Arial"/>
              </a:rPr>
              <a:t>train_model.ipynb </a:t>
            </a:r>
            <a:r>
              <a:rPr dirty="0" sz="1400" spc="65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dirty="0" sz="14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125">
                <a:solidFill>
                  <a:srgbClr val="FFFFFF"/>
                </a:solidFill>
                <a:latin typeface="Arial"/>
                <a:cs typeface="Arial"/>
              </a:rPr>
              <a:t>train_model.py;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dirty="0" sz="1400" spc="65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dirty="0" sz="1400" spc="3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105">
                <a:solidFill>
                  <a:srgbClr val="FFFFFF"/>
                </a:solidFill>
                <a:latin typeface="Arial"/>
                <a:cs typeface="Arial"/>
              </a:rPr>
              <a:t>train_model.py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87345" marR="5080" indent="22161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Model </a:t>
            </a:r>
            <a:r>
              <a:rPr dirty="0"/>
              <a:t>Management </a:t>
            </a:r>
            <a:r>
              <a:rPr dirty="0" spc="5"/>
              <a:t>and  </a:t>
            </a:r>
            <a:r>
              <a:rPr dirty="0" spc="-10"/>
              <a:t>Deployment</a:t>
            </a:r>
            <a:r>
              <a:rPr dirty="0" spc="-204"/>
              <a:t> </a:t>
            </a:r>
            <a:r>
              <a:rPr dirty="0" spc="25"/>
              <a:t>Infrastructure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637790">
              <a:lnSpc>
                <a:spcPct val="100000"/>
              </a:lnSpc>
              <a:spcBef>
                <a:spcPts val="100"/>
              </a:spcBef>
            </a:pPr>
            <a:r>
              <a:rPr dirty="0" spc="5"/>
              <a:t>Continuous</a:t>
            </a:r>
            <a:r>
              <a:rPr dirty="0" spc="-285"/>
              <a:t> </a:t>
            </a:r>
            <a:r>
              <a:rPr dirty="0" spc="15"/>
              <a:t>Delivery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1961" y="1701209"/>
            <a:ext cx="1739900" cy="1737360"/>
            <a:chOff x="681961" y="1701209"/>
            <a:chExt cx="1739900" cy="1737360"/>
          </a:xfrm>
        </p:grpSpPr>
        <p:sp>
          <p:nvSpPr>
            <p:cNvPr id="3" name="object 3"/>
            <p:cNvSpPr/>
            <p:nvPr/>
          </p:nvSpPr>
          <p:spPr>
            <a:xfrm>
              <a:off x="686723" y="1705971"/>
              <a:ext cx="1730375" cy="1727835"/>
            </a:xfrm>
            <a:custGeom>
              <a:avLst/>
              <a:gdLst/>
              <a:ahLst/>
              <a:cxnLst/>
              <a:rect l="l" t="t" r="r" b="b"/>
              <a:pathLst>
                <a:path w="1730375" h="1727835">
                  <a:moveTo>
                    <a:pt x="864898" y="1727396"/>
                  </a:moveTo>
                  <a:lnTo>
                    <a:pt x="817443" y="1726118"/>
                  </a:lnTo>
                  <a:lnTo>
                    <a:pt x="770658" y="1722328"/>
                  </a:lnTo>
                  <a:lnTo>
                    <a:pt x="724607" y="1716091"/>
                  </a:lnTo>
                  <a:lnTo>
                    <a:pt x="679357" y="1707475"/>
                  </a:lnTo>
                  <a:lnTo>
                    <a:pt x="634974" y="1696543"/>
                  </a:lnTo>
                  <a:lnTo>
                    <a:pt x="591523" y="1683363"/>
                  </a:lnTo>
                  <a:lnTo>
                    <a:pt x="549072" y="1668001"/>
                  </a:lnTo>
                  <a:lnTo>
                    <a:pt x="507684" y="1650521"/>
                  </a:lnTo>
                  <a:lnTo>
                    <a:pt x="467428" y="1630990"/>
                  </a:lnTo>
                  <a:lnTo>
                    <a:pt x="428368" y="1609474"/>
                  </a:lnTo>
                  <a:lnTo>
                    <a:pt x="390570" y="1586039"/>
                  </a:lnTo>
                  <a:lnTo>
                    <a:pt x="354101" y="1560750"/>
                  </a:lnTo>
                  <a:lnTo>
                    <a:pt x="319026" y="1533674"/>
                  </a:lnTo>
                  <a:lnTo>
                    <a:pt x="285411" y="1504876"/>
                  </a:lnTo>
                  <a:lnTo>
                    <a:pt x="253323" y="1474422"/>
                  </a:lnTo>
                  <a:lnTo>
                    <a:pt x="222827" y="1442378"/>
                  </a:lnTo>
                  <a:lnTo>
                    <a:pt x="193989" y="1408810"/>
                  </a:lnTo>
                  <a:lnTo>
                    <a:pt x="166875" y="1373783"/>
                  </a:lnTo>
                  <a:lnTo>
                    <a:pt x="141551" y="1337364"/>
                  </a:lnTo>
                  <a:lnTo>
                    <a:pt x="118084" y="1299619"/>
                  </a:lnTo>
                  <a:lnTo>
                    <a:pt x="96538" y="1260613"/>
                  </a:lnTo>
                  <a:lnTo>
                    <a:pt x="76980" y="1220412"/>
                  </a:lnTo>
                  <a:lnTo>
                    <a:pt x="59477" y="1179083"/>
                  </a:lnTo>
                  <a:lnTo>
                    <a:pt x="44093" y="1136690"/>
                  </a:lnTo>
                  <a:lnTo>
                    <a:pt x="30895" y="1093300"/>
                  </a:lnTo>
                  <a:lnTo>
                    <a:pt x="19948" y="1048979"/>
                  </a:lnTo>
                  <a:lnTo>
                    <a:pt x="11320" y="1003792"/>
                  </a:lnTo>
                  <a:lnTo>
                    <a:pt x="5075" y="957806"/>
                  </a:lnTo>
                  <a:lnTo>
                    <a:pt x="1279" y="911086"/>
                  </a:lnTo>
                  <a:lnTo>
                    <a:pt x="0" y="863698"/>
                  </a:lnTo>
                  <a:lnTo>
                    <a:pt x="1279" y="816309"/>
                  </a:lnTo>
                  <a:lnTo>
                    <a:pt x="5075" y="769588"/>
                  </a:lnTo>
                  <a:lnTo>
                    <a:pt x="11320" y="723602"/>
                  </a:lnTo>
                  <a:lnTo>
                    <a:pt x="19948" y="678414"/>
                  </a:lnTo>
                  <a:lnTo>
                    <a:pt x="30895" y="634093"/>
                  </a:lnTo>
                  <a:lnTo>
                    <a:pt x="44093" y="590703"/>
                  </a:lnTo>
                  <a:lnTo>
                    <a:pt x="59477" y="548310"/>
                  </a:lnTo>
                  <a:lnTo>
                    <a:pt x="76980" y="506980"/>
                  </a:lnTo>
                  <a:lnTo>
                    <a:pt x="96538" y="466779"/>
                  </a:lnTo>
                  <a:lnTo>
                    <a:pt x="118084" y="427773"/>
                  </a:lnTo>
                  <a:lnTo>
                    <a:pt x="141551" y="390028"/>
                  </a:lnTo>
                  <a:lnTo>
                    <a:pt x="166875" y="353609"/>
                  </a:lnTo>
                  <a:lnTo>
                    <a:pt x="193989" y="318583"/>
                  </a:lnTo>
                  <a:lnTo>
                    <a:pt x="222827" y="285015"/>
                  </a:lnTo>
                  <a:lnTo>
                    <a:pt x="253323" y="252971"/>
                  </a:lnTo>
                  <a:lnTo>
                    <a:pt x="285411" y="222517"/>
                  </a:lnTo>
                  <a:lnTo>
                    <a:pt x="319026" y="193720"/>
                  </a:lnTo>
                  <a:lnTo>
                    <a:pt x="354101" y="166643"/>
                  </a:lnTo>
                  <a:lnTo>
                    <a:pt x="390570" y="141355"/>
                  </a:lnTo>
                  <a:lnTo>
                    <a:pt x="428368" y="117920"/>
                  </a:lnTo>
                  <a:lnTo>
                    <a:pt x="467428" y="96404"/>
                  </a:lnTo>
                  <a:lnTo>
                    <a:pt x="507684" y="76874"/>
                  </a:lnTo>
                  <a:lnTo>
                    <a:pt x="549072" y="59394"/>
                  </a:lnTo>
                  <a:lnTo>
                    <a:pt x="591523" y="44031"/>
                  </a:lnTo>
                  <a:lnTo>
                    <a:pt x="634974" y="30852"/>
                  </a:lnTo>
                  <a:lnTo>
                    <a:pt x="679357" y="19921"/>
                  </a:lnTo>
                  <a:lnTo>
                    <a:pt x="724607" y="11304"/>
                  </a:lnTo>
                  <a:lnTo>
                    <a:pt x="770658" y="5068"/>
                  </a:lnTo>
                  <a:lnTo>
                    <a:pt x="817443" y="1277"/>
                  </a:lnTo>
                  <a:lnTo>
                    <a:pt x="864898" y="0"/>
                  </a:lnTo>
                  <a:lnTo>
                    <a:pt x="913890" y="1385"/>
                  </a:lnTo>
                  <a:lnTo>
                    <a:pt x="962489" y="5512"/>
                  </a:lnTo>
                  <a:lnTo>
                    <a:pt x="1010589" y="12338"/>
                  </a:lnTo>
                  <a:lnTo>
                    <a:pt x="1058084" y="21818"/>
                  </a:lnTo>
                  <a:lnTo>
                    <a:pt x="1104868" y="33908"/>
                  </a:lnTo>
                  <a:lnTo>
                    <a:pt x="1150835" y="48565"/>
                  </a:lnTo>
                  <a:lnTo>
                    <a:pt x="1195880" y="65745"/>
                  </a:lnTo>
                  <a:lnTo>
                    <a:pt x="1239897" y="85404"/>
                  </a:lnTo>
                  <a:lnTo>
                    <a:pt x="1282779" y="107499"/>
                  </a:lnTo>
                  <a:lnTo>
                    <a:pt x="1324421" y="131985"/>
                  </a:lnTo>
                  <a:lnTo>
                    <a:pt x="1364718" y="158819"/>
                  </a:lnTo>
                  <a:lnTo>
                    <a:pt x="1403563" y="187958"/>
                  </a:lnTo>
                  <a:lnTo>
                    <a:pt x="1440850" y="219356"/>
                  </a:lnTo>
                  <a:lnTo>
                    <a:pt x="1476474" y="252971"/>
                  </a:lnTo>
                  <a:lnTo>
                    <a:pt x="1510136" y="288546"/>
                  </a:lnTo>
                  <a:lnTo>
                    <a:pt x="1541578" y="325782"/>
                  </a:lnTo>
                  <a:lnTo>
                    <a:pt x="1570757" y="364572"/>
                  </a:lnTo>
                  <a:lnTo>
                    <a:pt x="1597628" y="404813"/>
                  </a:lnTo>
                  <a:lnTo>
                    <a:pt x="1622148" y="446397"/>
                  </a:lnTo>
                  <a:lnTo>
                    <a:pt x="1644274" y="489220"/>
                  </a:lnTo>
                  <a:lnTo>
                    <a:pt x="1663960" y="533175"/>
                  </a:lnTo>
                  <a:lnTo>
                    <a:pt x="1681164" y="578157"/>
                  </a:lnTo>
                  <a:lnTo>
                    <a:pt x="1695841" y="624061"/>
                  </a:lnTo>
                  <a:lnTo>
                    <a:pt x="1707948" y="670780"/>
                  </a:lnTo>
                  <a:lnTo>
                    <a:pt x="1717441" y="718208"/>
                  </a:lnTo>
                  <a:lnTo>
                    <a:pt x="1724276" y="766242"/>
                  </a:lnTo>
                  <a:lnTo>
                    <a:pt x="1728409" y="814773"/>
                  </a:lnTo>
                  <a:lnTo>
                    <a:pt x="1729796" y="863698"/>
                  </a:lnTo>
                  <a:lnTo>
                    <a:pt x="1728516" y="911086"/>
                  </a:lnTo>
                  <a:lnTo>
                    <a:pt x="1724721" y="957806"/>
                  </a:lnTo>
                  <a:lnTo>
                    <a:pt x="1718476" y="1003792"/>
                  </a:lnTo>
                  <a:lnTo>
                    <a:pt x="1709847" y="1048979"/>
                  </a:lnTo>
                  <a:lnTo>
                    <a:pt x="1698901" y="1093300"/>
                  </a:lnTo>
                  <a:lnTo>
                    <a:pt x="1685703" y="1136690"/>
                  </a:lnTo>
                  <a:lnTo>
                    <a:pt x="1670319" y="1179083"/>
                  </a:lnTo>
                  <a:lnTo>
                    <a:pt x="1652815" y="1220412"/>
                  </a:lnTo>
                  <a:lnTo>
                    <a:pt x="1633257" y="1260613"/>
                  </a:lnTo>
                  <a:lnTo>
                    <a:pt x="1611712" y="1299619"/>
                  </a:lnTo>
                  <a:lnTo>
                    <a:pt x="1588244" y="1337364"/>
                  </a:lnTo>
                  <a:lnTo>
                    <a:pt x="1562921" y="1373783"/>
                  </a:lnTo>
                  <a:lnTo>
                    <a:pt x="1535807" y="1408810"/>
                  </a:lnTo>
                  <a:lnTo>
                    <a:pt x="1506969" y="1442378"/>
                  </a:lnTo>
                  <a:lnTo>
                    <a:pt x="1476473" y="1474422"/>
                  </a:lnTo>
                  <a:lnTo>
                    <a:pt x="1444385" y="1504876"/>
                  </a:lnTo>
                  <a:lnTo>
                    <a:pt x="1410770" y="1533674"/>
                  </a:lnTo>
                  <a:lnTo>
                    <a:pt x="1375695" y="1560750"/>
                  </a:lnTo>
                  <a:lnTo>
                    <a:pt x="1339226" y="1586039"/>
                  </a:lnTo>
                  <a:lnTo>
                    <a:pt x="1301428" y="1609474"/>
                  </a:lnTo>
                  <a:lnTo>
                    <a:pt x="1262368" y="1630990"/>
                  </a:lnTo>
                  <a:lnTo>
                    <a:pt x="1222111" y="1650521"/>
                  </a:lnTo>
                  <a:lnTo>
                    <a:pt x="1180724" y="1668001"/>
                  </a:lnTo>
                  <a:lnTo>
                    <a:pt x="1138272" y="1683363"/>
                  </a:lnTo>
                  <a:lnTo>
                    <a:pt x="1094822" y="1696543"/>
                  </a:lnTo>
                  <a:lnTo>
                    <a:pt x="1050438" y="1707475"/>
                  </a:lnTo>
                  <a:lnTo>
                    <a:pt x="1005189" y="1716091"/>
                  </a:lnTo>
                  <a:lnTo>
                    <a:pt x="959138" y="1722328"/>
                  </a:lnTo>
                  <a:lnTo>
                    <a:pt x="912352" y="1726118"/>
                  </a:lnTo>
                  <a:lnTo>
                    <a:pt x="864898" y="1727396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86723" y="1705971"/>
              <a:ext cx="1730375" cy="1727835"/>
            </a:xfrm>
            <a:custGeom>
              <a:avLst/>
              <a:gdLst/>
              <a:ahLst/>
              <a:cxnLst/>
              <a:rect l="l" t="t" r="r" b="b"/>
              <a:pathLst>
                <a:path w="1730375" h="1727835">
                  <a:moveTo>
                    <a:pt x="0" y="863698"/>
                  </a:moveTo>
                  <a:lnTo>
                    <a:pt x="1279" y="816309"/>
                  </a:lnTo>
                  <a:lnTo>
                    <a:pt x="5075" y="769588"/>
                  </a:lnTo>
                  <a:lnTo>
                    <a:pt x="11320" y="723602"/>
                  </a:lnTo>
                  <a:lnTo>
                    <a:pt x="19948" y="678414"/>
                  </a:lnTo>
                  <a:lnTo>
                    <a:pt x="30895" y="634093"/>
                  </a:lnTo>
                  <a:lnTo>
                    <a:pt x="44093" y="590703"/>
                  </a:lnTo>
                  <a:lnTo>
                    <a:pt x="59477" y="548310"/>
                  </a:lnTo>
                  <a:lnTo>
                    <a:pt x="76980" y="506980"/>
                  </a:lnTo>
                  <a:lnTo>
                    <a:pt x="96538" y="466779"/>
                  </a:lnTo>
                  <a:lnTo>
                    <a:pt x="118084" y="427773"/>
                  </a:lnTo>
                  <a:lnTo>
                    <a:pt x="141551" y="390028"/>
                  </a:lnTo>
                  <a:lnTo>
                    <a:pt x="166875" y="353609"/>
                  </a:lnTo>
                  <a:lnTo>
                    <a:pt x="193989" y="318583"/>
                  </a:lnTo>
                  <a:lnTo>
                    <a:pt x="222827" y="285015"/>
                  </a:lnTo>
                  <a:lnTo>
                    <a:pt x="253323" y="252971"/>
                  </a:lnTo>
                  <a:lnTo>
                    <a:pt x="285411" y="222517"/>
                  </a:lnTo>
                  <a:lnTo>
                    <a:pt x="319026" y="193720"/>
                  </a:lnTo>
                  <a:lnTo>
                    <a:pt x="354101" y="166643"/>
                  </a:lnTo>
                  <a:lnTo>
                    <a:pt x="390570" y="141355"/>
                  </a:lnTo>
                  <a:lnTo>
                    <a:pt x="428368" y="117920"/>
                  </a:lnTo>
                  <a:lnTo>
                    <a:pt x="467428" y="96404"/>
                  </a:lnTo>
                  <a:lnTo>
                    <a:pt x="507684" y="76874"/>
                  </a:lnTo>
                  <a:lnTo>
                    <a:pt x="549072" y="59394"/>
                  </a:lnTo>
                  <a:lnTo>
                    <a:pt x="591523" y="44031"/>
                  </a:lnTo>
                  <a:lnTo>
                    <a:pt x="634974" y="30852"/>
                  </a:lnTo>
                  <a:lnTo>
                    <a:pt x="679357" y="19921"/>
                  </a:lnTo>
                  <a:lnTo>
                    <a:pt x="724607" y="11304"/>
                  </a:lnTo>
                  <a:lnTo>
                    <a:pt x="770658" y="5068"/>
                  </a:lnTo>
                  <a:lnTo>
                    <a:pt x="817443" y="1277"/>
                  </a:lnTo>
                  <a:lnTo>
                    <a:pt x="864898" y="0"/>
                  </a:lnTo>
                  <a:lnTo>
                    <a:pt x="913890" y="1385"/>
                  </a:lnTo>
                  <a:lnTo>
                    <a:pt x="962489" y="5512"/>
                  </a:lnTo>
                  <a:lnTo>
                    <a:pt x="1010589" y="12338"/>
                  </a:lnTo>
                  <a:lnTo>
                    <a:pt x="1058084" y="21818"/>
                  </a:lnTo>
                  <a:lnTo>
                    <a:pt x="1104868" y="33908"/>
                  </a:lnTo>
                  <a:lnTo>
                    <a:pt x="1150835" y="48565"/>
                  </a:lnTo>
                  <a:lnTo>
                    <a:pt x="1195880" y="65745"/>
                  </a:lnTo>
                  <a:lnTo>
                    <a:pt x="1239897" y="85404"/>
                  </a:lnTo>
                  <a:lnTo>
                    <a:pt x="1282779" y="107499"/>
                  </a:lnTo>
                  <a:lnTo>
                    <a:pt x="1324421" y="131985"/>
                  </a:lnTo>
                  <a:lnTo>
                    <a:pt x="1364718" y="158819"/>
                  </a:lnTo>
                  <a:lnTo>
                    <a:pt x="1403563" y="187958"/>
                  </a:lnTo>
                  <a:lnTo>
                    <a:pt x="1440850" y="219356"/>
                  </a:lnTo>
                  <a:lnTo>
                    <a:pt x="1476474" y="252971"/>
                  </a:lnTo>
                  <a:lnTo>
                    <a:pt x="1510136" y="288546"/>
                  </a:lnTo>
                  <a:lnTo>
                    <a:pt x="1541578" y="325782"/>
                  </a:lnTo>
                  <a:lnTo>
                    <a:pt x="1570757" y="364572"/>
                  </a:lnTo>
                  <a:lnTo>
                    <a:pt x="1597628" y="404813"/>
                  </a:lnTo>
                  <a:lnTo>
                    <a:pt x="1622148" y="446397"/>
                  </a:lnTo>
                  <a:lnTo>
                    <a:pt x="1644274" y="489220"/>
                  </a:lnTo>
                  <a:lnTo>
                    <a:pt x="1663960" y="533175"/>
                  </a:lnTo>
                  <a:lnTo>
                    <a:pt x="1681164" y="578157"/>
                  </a:lnTo>
                  <a:lnTo>
                    <a:pt x="1695841" y="624061"/>
                  </a:lnTo>
                  <a:lnTo>
                    <a:pt x="1707948" y="670780"/>
                  </a:lnTo>
                  <a:lnTo>
                    <a:pt x="1717441" y="718208"/>
                  </a:lnTo>
                  <a:lnTo>
                    <a:pt x="1724276" y="766242"/>
                  </a:lnTo>
                  <a:lnTo>
                    <a:pt x="1728409" y="814773"/>
                  </a:lnTo>
                  <a:lnTo>
                    <a:pt x="1729796" y="863698"/>
                  </a:lnTo>
                  <a:lnTo>
                    <a:pt x="1728516" y="911086"/>
                  </a:lnTo>
                  <a:lnTo>
                    <a:pt x="1724721" y="957806"/>
                  </a:lnTo>
                  <a:lnTo>
                    <a:pt x="1718476" y="1003792"/>
                  </a:lnTo>
                  <a:lnTo>
                    <a:pt x="1709847" y="1048979"/>
                  </a:lnTo>
                  <a:lnTo>
                    <a:pt x="1698901" y="1093300"/>
                  </a:lnTo>
                  <a:lnTo>
                    <a:pt x="1685703" y="1136690"/>
                  </a:lnTo>
                  <a:lnTo>
                    <a:pt x="1670319" y="1179083"/>
                  </a:lnTo>
                  <a:lnTo>
                    <a:pt x="1652815" y="1220412"/>
                  </a:lnTo>
                  <a:lnTo>
                    <a:pt x="1633257" y="1260613"/>
                  </a:lnTo>
                  <a:lnTo>
                    <a:pt x="1611712" y="1299619"/>
                  </a:lnTo>
                  <a:lnTo>
                    <a:pt x="1588244" y="1337364"/>
                  </a:lnTo>
                  <a:lnTo>
                    <a:pt x="1562921" y="1373783"/>
                  </a:lnTo>
                  <a:lnTo>
                    <a:pt x="1535807" y="1408809"/>
                  </a:lnTo>
                  <a:lnTo>
                    <a:pt x="1506969" y="1442378"/>
                  </a:lnTo>
                  <a:lnTo>
                    <a:pt x="1476473" y="1474422"/>
                  </a:lnTo>
                  <a:lnTo>
                    <a:pt x="1444384" y="1504875"/>
                  </a:lnTo>
                  <a:lnTo>
                    <a:pt x="1410770" y="1533674"/>
                  </a:lnTo>
                  <a:lnTo>
                    <a:pt x="1375695" y="1560750"/>
                  </a:lnTo>
                  <a:lnTo>
                    <a:pt x="1339226" y="1586039"/>
                  </a:lnTo>
                  <a:lnTo>
                    <a:pt x="1301428" y="1609474"/>
                  </a:lnTo>
                  <a:lnTo>
                    <a:pt x="1262368" y="1630990"/>
                  </a:lnTo>
                  <a:lnTo>
                    <a:pt x="1222111" y="1650521"/>
                  </a:lnTo>
                  <a:lnTo>
                    <a:pt x="1180724" y="1668001"/>
                  </a:lnTo>
                  <a:lnTo>
                    <a:pt x="1138272" y="1683363"/>
                  </a:lnTo>
                  <a:lnTo>
                    <a:pt x="1094822" y="1696543"/>
                  </a:lnTo>
                  <a:lnTo>
                    <a:pt x="1050438" y="1707475"/>
                  </a:lnTo>
                  <a:lnTo>
                    <a:pt x="1005188" y="1716091"/>
                  </a:lnTo>
                  <a:lnTo>
                    <a:pt x="959138" y="1722328"/>
                  </a:lnTo>
                  <a:lnTo>
                    <a:pt x="912352" y="1726118"/>
                  </a:lnTo>
                  <a:lnTo>
                    <a:pt x="864898" y="1727396"/>
                  </a:lnTo>
                  <a:lnTo>
                    <a:pt x="817443" y="1726118"/>
                  </a:lnTo>
                  <a:lnTo>
                    <a:pt x="770658" y="1722328"/>
                  </a:lnTo>
                  <a:lnTo>
                    <a:pt x="724607" y="1716091"/>
                  </a:lnTo>
                  <a:lnTo>
                    <a:pt x="679357" y="1707475"/>
                  </a:lnTo>
                  <a:lnTo>
                    <a:pt x="634974" y="1696543"/>
                  </a:lnTo>
                  <a:lnTo>
                    <a:pt x="591523" y="1683363"/>
                  </a:lnTo>
                  <a:lnTo>
                    <a:pt x="549072" y="1668001"/>
                  </a:lnTo>
                  <a:lnTo>
                    <a:pt x="507684" y="1650521"/>
                  </a:lnTo>
                  <a:lnTo>
                    <a:pt x="467428" y="1630990"/>
                  </a:lnTo>
                  <a:lnTo>
                    <a:pt x="428368" y="1609474"/>
                  </a:lnTo>
                  <a:lnTo>
                    <a:pt x="390570" y="1586039"/>
                  </a:lnTo>
                  <a:lnTo>
                    <a:pt x="354101" y="1560750"/>
                  </a:lnTo>
                  <a:lnTo>
                    <a:pt x="319026" y="1533674"/>
                  </a:lnTo>
                  <a:lnTo>
                    <a:pt x="285411" y="1504875"/>
                  </a:lnTo>
                  <a:lnTo>
                    <a:pt x="253323" y="1474422"/>
                  </a:lnTo>
                  <a:lnTo>
                    <a:pt x="222827" y="1442378"/>
                  </a:lnTo>
                  <a:lnTo>
                    <a:pt x="193989" y="1408809"/>
                  </a:lnTo>
                  <a:lnTo>
                    <a:pt x="166875" y="1373783"/>
                  </a:lnTo>
                  <a:lnTo>
                    <a:pt x="141551" y="1337364"/>
                  </a:lnTo>
                  <a:lnTo>
                    <a:pt x="118084" y="1299619"/>
                  </a:lnTo>
                  <a:lnTo>
                    <a:pt x="96538" y="1260613"/>
                  </a:lnTo>
                  <a:lnTo>
                    <a:pt x="76980" y="1220412"/>
                  </a:lnTo>
                  <a:lnTo>
                    <a:pt x="59477" y="1179083"/>
                  </a:lnTo>
                  <a:lnTo>
                    <a:pt x="44093" y="1136690"/>
                  </a:lnTo>
                  <a:lnTo>
                    <a:pt x="30895" y="1093300"/>
                  </a:lnTo>
                  <a:lnTo>
                    <a:pt x="19948" y="1048979"/>
                  </a:lnTo>
                  <a:lnTo>
                    <a:pt x="11320" y="1003792"/>
                  </a:lnTo>
                  <a:lnTo>
                    <a:pt x="5075" y="957806"/>
                  </a:lnTo>
                  <a:lnTo>
                    <a:pt x="1279" y="911086"/>
                  </a:lnTo>
                  <a:lnTo>
                    <a:pt x="0" y="8636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22517" y="2301195"/>
            <a:ext cx="1058545" cy="516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30480" marR="5080" indent="-18415">
              <a:lnSpc>
                <a:spcPct val="101600"/>
              </a:lnSpc>
              <a:spcBef>
                <a:spcPts val="70"/>
              </a:spcBef>
            </a:pPr>
            <a:r>
              <a:rPr dirty="0" sz="1600">
                <a:latin typeface="Lato"/>
                <a:cs typeface="Lato"/>
              </a:rPr>
              <a:t>Continuous  </a:t>
            </a:r>
            <a:r>
              <a:rPr dirty="0" sz="1600" spc="10">
                <a:latin typeface="Lato"/>
                <a:cs typeface="Lato"/>
              </a:rPr>
              <a:t>Integration</a:t>
            </a:r>
            <a:endParaRPr sz="1600">
              <a:latin typeface="Lato"/>
              <a:cs typeface="Lato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091756" y="1012860"/>
          <a:ext cx="5087620" cy="32150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0085"/>
                <a:gridCol w="4393565"/>
              </a:tblGrid>
              <a:tr h="3529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595959"/>
                      </a:solidFill>
                      <a:prstDash val="solid"/>
                    </a:lnR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49860">
                        <a:lnSpc>
                          <a:spcPct val="100000"/>
                        </a:lnSpc>
                      </a:pPr>
                      <a:r>
                        <a:rPr dirty="0" sz="1500" spc="-5">
                          <a:latin typeface="Lato"/>
                          <a:cs typeface="Lato"/>
                        </a:rPr>
                        <a:t>Triggered</a:t>
                      </a:r>
                      <a:r>
                        <a:rPr dirty="0" sz="1500" spc="-100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 spc="-15">
                          <a:latin typeface="Lato"/>
                          <a:cs typeface="Lato"/>
                        </a:rPr>
                        <a:t>when</a:t>
                      </a:r>
                      <a:r>
                        <a:rPr dirty="0" sz="1500" spc="-95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 spc="-15">
                          <a:latin typeface="Lato"/>
                          <a:cs typeface="Lato"/>
                        </a:rPr>
                        <a:t>new</a:t>
                      </a:r>
                      <a:r>
                        <a:rPr dirty="0" sz="1500" spc="-95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 spc="-10">
                          <a:latin typeface="Lato"/>
                          <a:cs typeface="Lato"/>
                        </a:rPr>
                        <a:t>code</a:t>
                      </a:r>
                      <a:r>
                        <a:rPr dirty="0" sz="1500" spc="-95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 spc="10">
                          <a:latin typeface="Lato"/>
                          <a:cs typeface="Lato"/>
                        </a:rPr>
                        <a:t>is</a:t>
                      </a:r>
                      <a:r>
                        <a:rPr dirty="0" sz="1500" spc="-100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 spc="-5">
                          <a:latin typeface="Lato"/>
                          <a:cs typeface="Lato"/>
                        </a:rPr>
                        <a:t>pushed</a:t>
                      </a:r>
                      <a:r>
                        <a:rPr dirty="0" sz="1500" spc="-95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 spc="20">
                          <a:latin typeface="Lato"/>
                          <a:cs typeface="Lato"/>
                        </a:rPr>
                        <a:t>or</a:t>
                      </a:r>
                      <a:r>
                        <a:rPr dirty="0" sz="1500" spc="-95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>
                          <a:latin typeface="Lato"/>
                          <a:cs typeface="Lato"/>
                        </a:rPr>
                        <a:t>committed</a:t>
                      </a:r>
                      <a:endParaRPr sz="1500">
                        <a:latin typeface="Lato"/>
                        <a:cs typeface="Lato"/>
                      </a:endParaRPr>
                    </a:p>
                  </a:txBody>
                  <a:tcPr marL="0" marR="0" marB="0" marT="3175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</a:tr>
              <a:tr h="3529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</a:tr>
              <a:tr h="13251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425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dirty="0" sz="1500" spc="10">
                          <a:latin typeface="Lato"/>
                          <a:cs typeface="Lato"/>
                        </a:rPr>
                        <a:t>Build</a:t>
                      </a:r>
                      <a:r>
                        <a:rPr dirty="0" sz="1500" spc="-100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 spc="-5">
                          <a:latin typeface="Lato"/>
                          <a:cs typeface="Lato"/>
                        </a:rPr>
                        <a:t>packages,</a:t>
                      </a:r>
                      <a:r>
                        <a:rPr dirty="0" sz="1500" spc="-95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 spc="5">
                          <a:latin typeface="Lato"/>
                          <a:cs typeface="Lato"/>
                        </a:rPr>
                        <a:t>container</a:t>
                      </a:r>
                      <a:r>
                        <a:rPr dirty="0" sz="1500" spc="-95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 spc="-5">
                          <a:latin typeface="Lato"/>
                          <a:cs typeface="Lato"/>
                        </a:rPr>
                        <a:t>images,</a:t>
                      </a:r>
                      <a:r>
                        <a:rPr dirty="0" sz="1500" spc="-95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 spc="-5">
                          <a:latin typeface="Lato"/>
                          <a:cs typeface="Lato"/>
                        </a:rPr>
                        <a:t>executables</a:t>
                      </a:r>
                      <a:r>
                        <a:rPr dirty="0" sz="1500" spc="-95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>
                          <a:latin typeface="Lato"/>
                          <a:cs typeface="Lato"/>
                        </a:rPr>
                        <a:t>etc</a:t>
                      </a:r>
                      <a:endParaRPr sz="1500">
                        <a:latin typeface="Lato"/>
                        <a:cs typeface="Lato"/>
                      </a:endParaRPr>
                    </a:p>
                  </a:txBody>
                  <a:tcPr marL="0" marR="0" marB="0" marT="20447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</a:tr>
              <a:tr h="342586">
                <a:tc>
                  <a:txBody>
                    <a:bodyPr/>
                    <a:lstStyle/>
                    <a:p>
                      <a:pPr>
                        <a:lnSpc>
                          <a:spcPts val="1689"/>
                        </a:lnSpc>
                        <a:spcBef>
                          <a:spcPts val="905"/>
                        </a:spcBef>
                      </a:pPr>
                      <a:r>
                        <a:rPr dirty="0" u="sng" sz="1600">
                          <a:uFill>
                            <a:solidFill>
                              <a:srgbClr val="595959"/>
                            </a:solidFill>
                          </a:uFill>
                          <a:latin typeface="Times New Roman"/>
                          <a:cs typeface="Times New Roman"/>
                        </a:rPr>
                        <a:t>             </a:t>
                      </a:r>
                      <a:r>
                        <a:rPr dirty="0" u="sng" sz="1600" spc="135">
                          <a:uFill>
                            <a:solidFill>
                              <a:srgbClr val="595959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4935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0447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</a:tr>
              <a:tr h="13252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52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82114" marR="442595" indent="-1232535">
                        <a:lnSpc>
                          <a:spcPct val="115300"/>
                        </a:lnSpc>
                        <a:spcBef>
                          <a:spcPts val="365"/>
                        </a:spcBef>
                      </a:pPr>
                      <a:r>
                        <a:rPr dirty="0" sz="1500" spc="5">
                          <a:latin typeface="Lato"/>
                          <a:cs typeface="Lato"/>
                        </a:rPr>
                        <a:t>Performs</a:t>
                      </a:r>
                      <a:r>
                        <a:rPr dirty="0" sz="1500" spc="-95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 spc="10">
                          <a:latin typeface="Lato"/>
                          <a:cs typeface="Lato"/>
                        </a:rPr>
                        <a:t>unit</a:t>
                      </a:r>
                      <a:r>
                        <a:rPr dirty="0" sz="1500" spc="-95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>
                          <a:latin typeface="Lato"/>
                          <a:cs typeface="Lato"/>
                        </a:rPr>
                        <a:t>and</a:t>
                      </a:r>
                      <a:r>
                        <a:rPr dirty="0" sz="1500" spc="-95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 spc="5">
                          <a:latin typeface="Lato"/>
                          <a:cs typeface="Lato"/>
                        </a:rPr>
                        <a:t>integration</a:t>
                      </a:r>
                      <a:r>
                        <a:rPr dirty="0" sz="1500" spc="-90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 spc="5">
                          <a:latin typeface="Lato"/>
                          <a:cs typeface="Lato"/>
                        </a:rPr>
                        <a:t>tests</a:t>
                      </a:r>
                      <a:r>
                        <a:rPr dirty="0" sz="1500" spc="-95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 spc="5">
                          <a:latin typeface="Lato"/>
                          <a:cs typeface="Lato"/>
                        </a:rPr>
                        <a:t>for</a:t>
                      </a:r>
                      <a:r>
                        <a:rPr dirty="0" sz="1500" spc="-95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>
                          <a:latin typeface="Lato"/>
                          <a:cs typeface="Lato"/>
                        </a:rPr>
                        <a:t>the  </a:t>
                      </a:r>
                      <a:r>
                        <a:rPr dirty="0" sz="1500" spc="-10">
                          <a:latin typeface="Lato"/>
                          <a:cs typeface="Lato"/>
                        </a:rPr>
                        <a:t>components</a:t>
                      </a:r>
                      <a:endParaRPr sz="1500">
                        <a:latin typeface="Lato"/>
                        <a:cs typeface="Lato"/>
                      </a:endParaRPr>
                    </a:p>
                  </a:txBody>
                  <a:tcPr marL="0" marR="0" marB="0" marT="46355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</a:tr>
              <a:tr h="352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6355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</a:tr>
              <a:tr h="13727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529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864995" marR="100965" indent="-1756410">
                        <a:lnSpc>
                          <a:spcPct val="115300"/>
                        </a:lnSpc>
                        <a:spcBef>
                          <a:spcPts val="365"/>
                        </a:spcBef>
                      </a:pPr>
                      <a:r>
                        <a:rPr dirty="0" sz="1500" spc="5">
                          <a:latin typeface="Lato"/>
                          <a:cs typeface="Lato"/>
                        </a:rPr>
                        <a:t>Delivers</a:t>
                      </a:r>
                      <a:r>
                        <a:rPr dirty="0" sz="1500" spc="-95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>
                          <a:latin typeface="Lato"/>
                          <a:cs typeface="Lato"/>
                        </a:rPr>
                        <a:t>the</a:t>
                      </a:r>
                      <a:r>
                        <a:rPr dirty="0" sz="1500" spc="-90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 spc="5">
                          <a:latin typeface="Lato"/>
                          <a:cs typeface="Lato"/>
                        </a:rPr>
                        <a:t>ﬁnal</a:t>
                      </a:r>
                      <a:r>
                        <a:rPr dirty="0" sz="1500" spc="-95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>
                          <a:latin typeface="Lato"/>
                          <a:cs typeface="Lato"/>
                        </a:rPr>
                        <a:t>packages</a:t>
                      </a:r>
                      <a:r>
                        <a:rPr dirty="0" sz="1500" spc="-90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>
                          <a:latin typeface="Lato"/>
                          <a:cs typeface="Lato"/>
                        </a:rPr>
                        <a:t>to</a:t>
                      </a:r>
                      <a:r>
                        <a:rPr dirty="0" sz="1500" spc="-95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>
                          <a:latin typeface="Lato"/>
                          <a:cs typeface="Lato"/>
                        </a:rPr>
                        <a:t>Continuous</a:t>
                      </a:r>
                      <a:r>
                        <a:rPr dirty="0" sz="1500" spc="-90">
                          <a:latin typeface="Lato"/>
                          <a:cs typeface="Lato"/>
                        </a:rPr>
                        <a:t> </a:t>
                      </a:r>
                      <a:r>
                        <a:rPr dirty="0" sz="1500" spc="5">
                          <a:latin typeface="Lato"/>
                          <a:cs typeface="Lato"/>
                        </a:rPr>
                        <a:t>Delivery  </a:t>
                      </a:r>
                      <a:r>
                        <a:rPr dirty="0" sz="1500">
                          <a:latin typeface="Lato"/>
                          <a:cs typeface="Lato"/>
                        </a:rPr>
                        <a:t>pipeline</a:t>
                      </a:r>
                      <a:endParaRPr sz="1500">
                        <a:latin typeface="Lato"/>
                        <a:cs typeface="Lato"/>
                      </a:endParaRPr>
                    </a:p>
                  </a:txBody>
                  <a:tcPr marL="0" marR="0" marB="0" marT="46355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</a:tr>
              <a:tr h="3529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6355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552958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What</a:t>
            </a:r>
            <a:r>
              <a:rPr dirty="0" sz="2800" spc="-190"/>
              <a:t> </a:t>
            </a:r>
            <a:r>
              <a:rPr dirty="0" sz="2800" spc="20"/>
              <a:t>is</a:t>
            </a:r>
            <a:r>
              <a:rPr dirty="0" sz="2800" spc="-185"/>
              <a:t> </a:t>
            </a:r>
            <a:r>
              <a:rPr dirty="0" sz="2800" spc="5"/>
              <a:t>Continuous</a:t>
            </a:r>
            <a:r>
              <a:rPr dirty="0" sz="2800" spc="-185"/>
              <a:t> </a:t>
            </a:r>
            <a:r>
              <a:rPr dirty="0" sz="2800" spc="15"/>
              <a:t>Integration</a:t>
            </a:r>
            <a:r>
              <a:rPr dirty="0" sz="2800" spc="-185"/>
              <a:t> </a:t>
            </a:r>
            <a:r>
              <a:rPr dirty="0" sz="2800" spc="60"/>
              <a:t>(CI)</a:t>
            </a:r>
            <a:endParaRPr sz="28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1961" y="1681984"/>
            <a:ext cx="1739900" cy="1756410"/>
            <a:chOff x="681961" y="1681984"/>
            <a:chExt cx="1739900" cy="1756410"/>
          </a:xfrm>
        </p:grpSpPr>
        <p:sp>
          <p:nvSpPr>
            <p:cNvPr id="3" name="object 3"/>
            <p:cNvSpPr/>
            <p:nvPr/>
          </p:nvSpPr>
          <p:spPr>
            <a:xfrm>
              <a:off x="686723" y="1686746"/>
              <a:ext cx="1730375" cy="1746885"/>
            </a:xfrm>
            <a:custGeom>
              <a:avLst/>
              <a:gdLst/>
              <a:ahLst/>
              <a:cxnLst/>
              <a:rect l="l" t="t" r="r" b="b"/>
              <a:pathLst>
                <a:path w="1730375" h="1746885">
                  <a:moveTo>
                    <a:pt x="864898" y="1746596"/>
                  </a:moveTo>
                  <a:lnTo>
                    <a:pt x="817443" y="1745304"/>
                  </a:lnTo>
                  <a:lnTo>
                    <a:pt x="770658" y="1741472"/>
                  </a:lnTo>
                  <a:lnTo>
                    <a:pt x="724607" y="1735166"/>
                  </a:lnTo>
                  <a:lnTo>
                    <a:pt x="679357" y="1726453"/>
                  </a:lnTo>
                  <a:lnTo>
                    <a:pt x="634974" y="1715400"/>
                  </a:lnTo>
                  <a:lnTo>
                    <a:pt x="591523" y="1702074"/>
                  </a:lnTo>
                  <a:lnTo>
                    <a:pt x="549072" y="1686540"/>
                  </a:lnTo>
                  <a:lnTo>
                    <a:pt x="507684" y="1668866"/>
                  </a:lnTo>
                  <a:lnTo>
                    <a:pt x="467428" y="1649118"/>
                  </a:lnTo>
                  <a:lnTo>
                    <a:pt x="428368" y="1627363"/>
                  </a:lnTo>
                  <a:lnTo>
                    <a:pt x="390570" y="1603667"/>
                  </a:lnTo>
                  <a:lnTo>
                    <a:pt x="354101" y="1578097"/>
                  </a:lnTo>
                  <a:lnTo>
                    <a:pt x="319026" y="1550720"/>
                  </a:lnTo>
                  <a:lnTo>
                    <a:pt x="285411" y="1521602"/>
                  </a:lnTo>
                  <a:lnTo>
                    <a:pt x="253323" y="1490809"/>
                  </a:lnTo>
                  <a:lnTo>
                    <a:pt x="222827" y="1458409"/>
                  </a:lnTo>
                  <a:lnTo>
                    <a:pt x="193989" y="1424468"/>
                  </a:lnTo>
                  <a:lnTo>
                    <a:pt x="166875" y="1389052"/>
                  </a:lnTo>
                  <a:lnTo>
                    <a:pt x="141551" y="1352228"/>
                  </a:lnTo>
                  <a:lnTo>
                    <a:pt x="118084" y="1314064"/>
                  </a:lnTo>
                  <a:lnTo>
                    <a:pt x="96538" y="1274624"/>
                  </a:lnTo>
                  <a:lnTo>
                    <a:pt x="76980" y="1233977"/>
                  </a:lnTo>
                  <a:lnTo>
                    <a:pt x="59477" y="1192187"/>
                  </a:lnTo>
                  <a:lnTo>
                    <a:pt x="44093" y="1149324"/>
                  </a:lnTo>
                  <a:lnTo>
                    <a:pt x="30895" y="1105451"/>
                  </a:lnTo>
                  <a:lnTo>
                    <a:pt x="19948" y="1060638"/>
                  </a:lnTo>
                  <a:lnTo>
                    <a:pt x="11320" y="1014949"/>
                  </a:lnTo>
                  <a:lnTo>
                    <a:pt x="5075" y="968451"/>
                  </a:lnTo>
                  <a:lnTo>
                    <a:pt x="1279" y="921212"/>
                  </a:lnTo>
                  <a:lnTo>
                    <a:pt x="0" y="873298"/>
                  </a:lnTo>
                  <a:lnTo>
                    <a:pt x="1279" y="825382"/>
                  </a:lnTo>
                  <a:lnTo>
                    <a:pt x="5075" y="778142"/>
                  </a:lnTo>
                  <a:lnTo>
                    <a:pt x="11320" y="731644"/>
                  </a:lnTo>
                  <a:lnTo>
                    <a:pt x="19948" y="685955"/>
                  </a:lnTo>
                  <a:lnTo>
                    <a:pt x="30895" y="641141"/>
                  </a:lnTo>
                  <a:lnTo>
                    <a:pt x="44093" y="597268"/>
                  </a:lnTo>
                  <a:lnTo>
                    <a:pt x="59477" y="554404"/>
                  </a:lnTo>
                  <a:lnTo>
                    <a:pt x="76980" y="512615"/>
                  </a:lnTo>
                  <a:lnTo>
                    <a:pt x="96538" y="471967"/>
                  </a:lnTo>
                  <a:lnTo>
                    <a:pt x="118084" y="432528"/>
                  </a:lnTo>
                  <a:lnTo>
                    <a:pt x="141551" y="394363"/>
                  </a:lnTo>
                  <a:lnTo>
                    <a:pt x="166875" y="357539"/>
                  </a:lnTo>
                  <a:lnTo>
                    <a:pt x="193989" y="322124"/>
                  </a:lnTo>
                  <a:lnTo>
                    <a:pt x="222827" y="288183"/>
                  </a:lnTo>
                  <a:lnTo>
                    <a:pt x="253324" y="255781"/>
                  </a:lnTo>
                  <a:lnTo>
                    <a:pt x="285411" y="224991"/>
                  </a:lnTo>
                  <a:lnTo>
                    <a:pt x="319026" y="195873"/>
                  </a:lnTo>
                  <a:lnTo>
                    <a:pt x="354101" y="168495"/>
                  </a:lnTo>
                  <a:lnTo>
                    <a:pt x="390570" y="142926"/>
                  </a:lnTo>
                  <a:lnTo>
                    <a:pt x="428368" y="119230"/>
                  </a:lnTo>
                  <a:lnTo>
                    <a:pt x="467428" y="97476"/>
                  </a:lnTo>
                  <a:lnTo>
                    <a:pt x="507684" y="77728"/>
                  </a:lnTo>
                  <a:lnTo>
                    <a:pt x="549072" y="60054"/>
                  </a:lnTo>
                  <a:lnTo>
                    <a:pt x="591523" y="44521"/>
                  </a:lnTo>
                  <a:lnTo>
                    <a:pt x="634974" y="31195"/>
                  </a:lnTo>
                  <a:lnTo>
                    <a:pt x="679357" y="20142"/>
                  </a:lnTo>
                  <a:lnTo>
                    <a:pt x="724607" y="11430"/>
                  </a:lnTo>
                  <a:lnTo>
                    <a:pt x="770658" y="5124"/>
                  </a:lnTo>
                  <a:lnTo>
                    <a:pt x="817443" y="1292"/>
                  </a:lnTo>
                  <a:lnTo>
                    <a:pt x="864898" y="0"/>
                  </a:lnTo>
                  <a:lnTo>
                    <a:pt x="913890" y="1400"/>
                  </a:lnTo>
                  <a:lnTo>
                    <a:pt x="962489" y="5574"/>
                  </a:lnTo>
                  <a:lnTo>
                    <a:pt x="1010589" y="12475"/>
                  </a:lnTo>
                  <a:lnTo>
                    <a:pt x="1058084" y="22060"/>
                  </a:lnTo>
                  <a:lnTo>
                    <a:pt x="1104868" y="34284"/>
                  </a:lnTo>
                  <a:lnTo>
                    <a:pt x="1150835" y="49104"/>
                  </a:lnTo>
                  <a:lnTo>
                    <a:pt x="1195880" y="66475"/>
                  </a:lnTo>
                  <a:lnTo>
                    <a:pt x="1239897" y="86353"/>
                  </a:lnTo>
                  <a:lnTo>
                    <a:pt x="1282779" y="108693"/>
                  </a:lnTo>
                  <a:lnTo>
                    <a:pt x="1324421" y="133451"/>
                  </a:lnTo>
                  <a:lnTo>
                    <a:pt x="1364718" y="160583"/>
                  </a:lnTo>
                  <a:lnTo>
                    <a:pt x="1403563" y="190045"/>
                  </a:lnTo>
                  <a:lnTo>
                    <a:pt x="1440850" y="221793"/>
                  </a:lnTo>
                  <a:lnTo>
                    <a:pt x="1476475" y="255783"/>
                  </a:lnTo>
                  <a:lnTo>
                    <a:pt x="1510136" y="291752"/>
                  </a:lnTo>
                  <a:lnTo>
                    <a:pt x="1541578" y="329402"/>
                  </a:lnTo>
                  <a:lnTo>
                    <a:pt x="1570757" y="368624"/>
                  </a:lnTo>
                  <a:lnTo>
                    <a:pt x="1597628" y="409312"/>
                  </a:lnTo>
                  <a:lnTo>
                    <a:pt x="1622148" y="451359"/>
                  </a:lnTo>
                  <a:lnTo>
                    <a:pt x="1644274" y="494658"/>
                  </a:lnTo>
                  <a:lnTo>
                    <a:pt x="1663960" y="539102"/>
                  </a:lnTo>
                  <a:lnTo>
                    <a:pt x="1681164" y="584584"/>
                  </a:lnTo>
                  <a:lnTo>
                    <a:pt x="1695841" y="630997"/>
                  </a:lnTo>
                  <a:lnTo>
                    <a:pt x="1707948" y="678236"/>
                  </a:lnTo>
                  <a:lnTo>
                    <a:pt x="1717441" y="726192"/>
                  </a:lnTo>
                  <a:lnTo>
                    <a:pt x="1724276" y="774759"/>
                  </a:lnTo>
                  <a:lnTo>
                    <a:pt x="1728409" y="823830"/>
                  </a:lnTo>
                  <a:lnTo>
                    <a:pt x="1729796" y="873298"/>
                  </a:lnTo>
                  <a:lnTo>
                    <a:pt x="1728516" y="921212"/>
                  </a:lnTo>
                  <a:lnTo>
                    <a:pt x="1724721" y="968451"/>
                  </a:lnTo>
                  <a:lnTo>
                    <a:pt x="1718476" y="1014949"/>
                  </a:lnTo>
                  <a:lnTo>
                    <a:pt x="1709847" y="1060638"/>
                  </a:lnTo>
                  <a:lnTo>
                    <a:pt x="1698901" y="1105451"/>
                  </a:lnTo>
                  <a:lnTo>
                    <a:pt x="1685703" y="1149324"/>
                  </a:lnTo>
                  <a:lnTo>
                    <a:pt x="1670319" y="1192187"/>
                  </a:lnTo>
                  <a:lnTo>
                    <a:pt x="1652815" y="1233977"/>
                  </a:lnTo>
                  <a:lnTo>
                    <a:pt x="1633257" y="1274624"/>
                  </a:lnTo>
                  <a:lnTo>
                    <a:pt x="1611712" y="1314064"/>
                  </a:lnTo>
                  <a:lnTo>
                    <a:pt x="1588244" y="1352228"/>
                  </a:lnTo>
                  <a:lnTo>
                    <a:pt x="1562921" y="1389052"/>
                  </a:lnTo>
                  <a:lnTo>
                    <a:pt x="1535807" y="1424468"/>
                  </a:lnTo>
                  <a:lnTo>
                    <a:pt x="1506969" y="1458409"/>
                  </a:lnTo>
                  <a:lnTo>
                    <a:pt x="1476473" y="1490809"/>
                  </a:lnTo>
                  <a:lnTo>
                    <a:pt x="1444385" y="1521602"/>
                  </a:lnTo>
                  <a:lnTo>
                    <a:pt x="1410770" y="1550720"/>
                  </a:lnTo>
                  <a:lnTo>
                    <a:pt x="1375695" y="1578097"/>
                  </a:lnTo>
                  <a:lnTo>
                    <a:pt x="1339226" y="1603667"/>
                  </a:lnTo>
                  <a:lnTo>
                    <a:pt x="1301428" y="1627363"/>
                  </a:lnTo>
                  <a:lnTo>
                    <a:pt x="1262368" y="1649118"/>
                  </a:lnTo>
                  <a:lnTo>
                    <a:pt x="1222111" y="1668866"/>
                  </a:lnTo>
                  <a:lnTo>
                    <a:pt x="1180724" y="1686540"/>
                  </a:lnTo>
                  <a:lnTo>
                    <a:pt x="1138272" y="1702074"/>
                  </a:lnTo>
                  <a:lnTo>
                    <a:pt x="1094822" y="1715400"/>
                  </a:lnTo>
                  <a:lnTo>
                    <a:pt x="1050438" y="1726453"/>
                  </a:lnTo>
                  <a:lnTo>
                    <a:pt x="1005189" y="1735166"/>
                  </a:lnTo>
                  <a:lnTo>
                    <a:pt x="959138" y="1741472"/>
                  </a:lnTo>
                  <a:lnTo>
                    <a:pt x="912352" y="1745304"/>
                  </a:lnTo>
                  <a:lnTo>
                    <a:pt x="864898" y="1746596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86723" y="1686746"/>
              <a:ext cx="1730375" cy="1746885"/>
            </a:xfrm>
            <a:custGeom>
              <a:avLst/>
              <a:gdLst/>
              <a:ahLst/>
              <a:cxnLst/>
              <a:rect l="l" t="t" r="r" b="b"/>
              <a:pathLst>
                <a:path w="1730375" h="1746885">
                  <a:moveTo>
                    <a:pt x="0" y="873298"/>
                  </a:moveTo>
                  <a:lnTo>
                    <a:pt x="1279" y="825382"/>
                  </a:lnTo>
                  <a:lnTo>
                    <a:pt x="5075" y="778142"/>
                  </a:lnTo>
                  <a:lnTo>
                    <a:pt x="11320" y="731644"/>
                  </a:lnTo>
                  <a:lnTo>
                    <a:pt x="19948" y="685955"/>
                  </a:lnTo>
                  <a:lnTo>
                    <a:pt x="30895" y="641141"/>
                  </a:lnTo>
                  <a:lnTo>
                    <a:pt x="44093" y="597268"/>
                  </a:lnTo>
                  <a:lnTo>
                    <a:pt x="59477" y="554404"/>
                  </a:lnTo>
                  <a:lnTo>
                    <a:pt x="76980" y="512615"/>
                  </a:lnTo>
                  <a:lnTo>
                    <a:pt x="96538" y="471967"/>
                  </a:lnTo>
                  <a:lnTo>
                    <a:pt x="118084" y="432528"/>
                  </a:lnTo>
                  <a:lnTo>
                    <a:pt x="141551" y="394363"/>
                  </a:lnTo>
                  <a:lnTo>
                    <a:pt x="166875" y="357539"/>
                  </a:lnTo>
                  <a:lnTo>
                    <a:pt x="193989" y="322124"/>
                  </a:lnTo>
                  <a:lnTo>
                    <a:pt x="222827" y="288183"/>
                  </a:lnTo>
                  <a:lnTo>
                    <a:pt x="253323" y="255783"/>
                  </a:lnTo>
                  <a:lnTo>
                    <a:pt x="285411" y="224990"/>
                  </a:lnTo>
                  <a:lnTo>
                    <a:pt x="319026" y="195873"/>
                  </a:lnTo>
                  <a:lnTo>
                    <a:pt x="354101" y="168495"/>
                  </a:lnTo>
                  <a:lnTo>
                    <a:pt x="390570" y="142926"/>
                  </a:lnTo>
                  <a:lnTo>
                    <a:pt x="428368" y="119230"/>
                  </a:lnTo>
                  <a:lnTo>
                    <a:pt x="467428" y="97476"/>
                  </a:lnTo>
                  <a:lnTo>
                    <a:pt x="507684" y="77728"/>
                  </a:lnTo>
                  <a:lnTo>
                    <a:pt x="549072" y="60054"/>
                  </a:lnTo>
                  <a:lnTo>
                    <a:pt x="591523" y="44521"/>
                  </a:lnTo>
                  <a:lnTo>
                    <a:pt x="634974" y="31195"/>
                  </a:lnTo>
                  <a:lnTo>
                    <a:pt x="679357" y="20142"/>
                  </a:lnTo>
                  <a:lnTo>
                    <a:pt x="724607" y="11430"/>
                  </a:lnTo>
                  <a:lnTo>
                    <a:pt x="770658" y="5124"/>
                  </a:lnTo>
                  <a:lnTo>
                    <a:pt x="817443" y="1292"/>
                  </a:lnTo>
                  <a:lnTo>
                    <a:pt x="864898" y="0"/>
                  </a:lnTo>
                  <a:lnTo>
                    <a:pt x="913890" y="1400"/>
                  </a:lnTo>
                  <a:lnTo>
                    <a:pt x="962489" y="5574"/>
                  </a:lnTo>
                  <a:lnTo>
                    <a:pt x="1010589" y="12475"/>
                  </a:lnTo>
                  <a:lnTo>
                    <a:pt x="1058084" y="22060"/>
                  </a:lnTo>
                  <a:lnTo>
                    <a:pt x="1104868" y="34284"/>
                  </a:lnTo>
                  <a:lnTo>
                    <a:pt x="1150835" y="49104"/>
                  </a:lnTo>
                  <a:lnTo>
                    <a:pt x="1195880" y="66475"/>
                  </a:lnTo>
                  <a:lnTo>
                    <a:pt x="1239897" y="86353"/>
                  </a:lnTo>
                  <a:lnTo>
                    <a:pt x="1282779" y="108693"/>
                  </a:lnTo>
                  <a:lnTo>
                    <a:pt x="1324421" y="133451"/>
                  </a:lnTo>
                  <a:lnTo>
                    <a:pt x="1364718" y="160583"/>
                  </a:lnTo>
                  <a:lnTo>
                    <a:pt x="1403563" y="190045"/>
                  </a:lnTo>
                  <a:lnTo>
                    <a:pt x="1440850" y="221793"/>
                  </a:lnTo>
                  <a:lnTo>
                    <a:pt x="1476474" y="255781"/>
                  </a:lnTo>
                  <a:lnTo>
                    <a:pt x="1510136" y="291752"/>
                  </a:lnTo>
                  <a:lnTo>
                    <a:pt x="1541578" y="329402"/>
                  </a:lnTo>
                  <a:lnTo>
                    <a:pt x="1570757" y="368624"/>
                  </a:lnTo>
                  <a:lnTo>
                    <a:pt x="1597628" y="409312"/>
                  </a:lnTo>
                  <a:lnTo>
                    <a:pt x="1622148" y="451359"/>
                  </a:lnTo>
                  <a:lnTo>
                    <a:pt x="1644274" y="494658"/>
                  </a:lnTo>
                  <a:lnTo>
                    <a:pt x="1663960" y="539102"/>
                  </a:lnTo>
                  <a:lnTo>
                    <a:pt x="1681164" y="584584"/>
                  </a:lnTo>
                  <a:lnTo>
                    <a:pt x="1695841" y="630997"/>
                  </a:lnTo>
                  <a:lnTo>
                    <a:pt x="1707948" y="678236"/>
                  </a:lnTo>
                  <a:lnTo>
                    <a:pt x="1717441" y="726192"/>
                  </a:lnTo>
                  <a:lnTo>
                    <a:pt x="1724276" y="774759"/>
                  </a:lnTo>
                  <a:lnTo>
                    <a:pt x="1728409" y="823830"/>
                  </a:lnTo>
                  <a:lnTo>
                    <a:pt x="1729796" y="873298"/>
                  </a:lnTo>
                  <a:lnTo>
                    <a:pt x="1728516" y="921212"/>
                  </a:lnTo>
                  <a:lnTo>
                    <a:pt x="1724721" y="968451"/>
                  </a:lnTo>
                  <a:lnTo>
                    <a:pt x="1718476" y="1014949"/>
                  </a:lnTo>
                  <a:lnTo>
                    <a:pt x="1709847" y="1060638"/>
                  </a:lnTo>
                  <a:lnTo>
                    <a:pt x="1698901" y="1105451"/>
                  </a:lnTo>
                  <a:lnTo>
                    <a:pt x="1685703" y="1149324"/>
                  </a:lnTo>
                  <a:lnTo>
                    <a:pt x="1670319" y="1192187"/>
                  </a:lnTo>
                  <a:lnTo>
                    <a:pt x="1652815" y="1233976"/>
                  </a:lnTo>
                  <a:lnTo>
                    <a:pt x="1633257" y="1274624"/>
                  </a:lnTo>
                  <a:lnTo>
                    <a:pt x="1611712" y="1314064"/>
                  </a:lnTo>
                  <a:lnTo>
                    <a:pt x="1588244" y="1352228"/>
                  </a:lnTo>
                  <a:lnTo>
                    <a:pt x="1562921" y="1389052"/>
                  </a:lnTo>
                  <a:lnTo>
                    <a:pt x="1535807" y="1424468"/>
                  </a:lnTo>
                  <a:lnTo>
                    <a:pt x="1506969" y="1458409"/>
                  </a:lnTo>
                  <a:lnTo>
                    <a:pt x="1476473" y="1490809"/>
                  </a:lnTo>
                  <a:lnTo>
                    <a:pt x="1444384" y="1521602"/>
                  </a:lnTo>
                  <a:lnTo>
                    <a:pt x="1410770" y="1550720"/>
                  </a:lnTo>
                  <a:lnTo>
                    <a:pt x="1375695" y="1578097"/>
                  </a:lnTo>
                  <a:lnTo>
                    <a:pt x="1339226" y="1603667"/>
                  </a:lnTo>
                  <a:lnTo>
                    <a:pt x="1301428" y="1627363"/>
                  </a:lnTo>
                  <a:lnTo>
                    <a:pt x="1262368" y="1649118"/>
                  </a:lnTo>
                  <a:lnTo>
                    <a:pt x="1222111" y="1668866"/>
                  </a:lnTo>
                  <a:lnTo>
                    <a:pt x="1180724" y="1686540"/>
                  </a:lnTo>
                  <a:lnTo>
                    <a:pt x="1138272" y="1702074"/>
                  </a:lnTo>
                  <a:lnTo>
                    <a:pt x="1094822" y="1715400"/>
                  </a:lnTo>
                  <a:lnTo>
                    <a:pt x="1050438" y="1726453"/>
                  </a:lnTo>
                  <a:lnTo>
                    <a:pt x="1005188" y="1735166"/>
                  </a:lnTo>
                  <a:lnTo>
                    <a:pt x="959138" y="1741471"/>
                  </a:lnTo>
                  <a:lnTo>
                    <a:pt x="912352" y="1745304"/>
                  </a:lnTo>
                  <a:lnTo>
                    <a:pt x="864898" y="1746596"/>
                  </a:lnTo>
                  <a:lnTo>
                    <a:pt x="817443" y="1745304"/>
                  </a:lnTo>
                  <a:lnTo>
                    <a:pt x="770658" y="1741471"/>
                  </a:lnTo>
                  <a:lnTo>
                    <a:pt x="724607" y="1735166"/>
                  </a:lnTo>
                  <a:lnTo>
                    <a:pt x="679357" y="1726453"/>
                  </a:lnTo>
                  <a:lnTo>
                    <a:pt x="634974" y="1715400"/>
                  </a:lnTo>
                  <a:lnTo>
                    <a:pt x="591523" y="1702074"/>
                  </a:lnTo>
                  <a:lnTo>
                    <a:pt x="549072" y="1686540"/>
                  </a:lnTo>
                  <a:lnTo>
                    <a:pt x="507684" y="1668866"/>
                  </a:lnTo>
                  <a:lnTo>
                    <a:pt x="467428" y="1649118"/>
                  </a:lnTo>
                  <a:lnTo>
                    <a:pt x="428368" y="1627363"/>
                  </a:lnTo>
                  <a:lnTo>
                    <a:pt x="390570" y="1603667"/>
                  </a:lnTo>
                  <a:lnTo>
                    <a:pt x="354101" y="1578097"/>
                  </a:lnTo>
                  <a:lnTo>
                    <a:pt x="319026" y="1550720"/>
                  </a:lnTo>
                  <a:lnTo>
                    <a:pt x="285411" y="1521602"/>
                  </a:lnTo>
                  <a:lnTo>
                    <a:pt x="253323" y="1490809"/>
                  </a:lnTo>
                  <a:lnTo>
                    <a:pt x="222827" y="1458409"/>
                  </a:lnTo>
                  <a:lnTo>
                    <a:pt x="193989" y="1424468"/>
                  </a:lnTo>
                  <a:lnTo>
                    <a:pt x="166875" y="1389052"/>
                  </a:lnTo>
                  <a:lnTo>
                    <a:pt x="141551" y="1352228"/>
                  </a:lnTo>
                  <a:lnTo>
                    <a:pt x="118084" y="1314064"/>
                  </a:lnTo>
                  <a:lnTo>
                    <a:pt x="96538" y="1274624"/>
                  </a:lnTo>
                  <a:lnTo>
                    <a:pt x="76980" y="1233976"/>
                  </a:lnTo>
                  <a:lnTo>
                    <a:pt x="59477" y="1192187"/>
                  </a:lnTo>
                  <a:lnTo>
                    <a:pt x="44093" y="1149324"/>
                  </a:lnTo>
                  <a:lnTo>
                    <a:pt x="30895" y="1105451"/>
                  </a:lnTo>
                  <a:lnTo>
                    <a:pt x="19948" y="1060638"/>
                  </a:lnTo>
                  <a:lnTo>
                    <a:pt x="11320" y="1014949"/>
                  </a:lnTo>
                  <a:lnTo>
                    <a:pt x="5075" y="968451"/>
                  </a:lnTo>
                  <a:lnTo>
                    <a:pt x="1279" y="921212"/>
                  </a:lnTo>
                  <a:lnTo>
                    <a:pt x="0" y="8732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22517" y="2291571"/>
            <a:ext cx="1058545" cy="516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50495" marR="5080" indent="-138430">
              <a:lnSpc>
                <a:spcPct val="101600"/>
              </a:lnSpc>
              <a:spcBef>
                <a:spcPts val="70"/>
              </a:spcBef>
            </a:pPr>
            <a:r>
              <a:rPr dirty="0" sz="1600">
                <a:latin typeface="Lato"/>
                <a:cs typeface="Lato"/>
              </a:rPr>
              <a:t>Continuous  </a:t>
            </a:r>
            <a:r>
              <a:rPr dirty="0" sz="1600" spc="5">
                <a:latin typeface="Lato"/>
                <a:cs typeface="Lato"/>
              </a:rPr>
              <a:t>Delivery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788604" y="1064972"/>
            <a:ext cx="4386580" cy="862965"/>
            <a:chOff x="3788604" y="1064972"/>
            <a:chExt cx="4386580" cy="862965"/>
          </a:xfrm>
        </p:grpSpPr>
        <p:sp>
          <p:nvSpPr>
            <p:cNvPr id="7" name="object 7"/>
            <p:cNvSpPr/>
            <p:nvPr/>
          </p:nvSpPr>
          <p:spPr>
            <a:xfrm>
              <a:off x="3793367" y="1069735"/>
              <a:ext cx="4377055" cy="853440"/>
            </a:xfrm>
            <a:custGeom>
              <a:avLst/>
              <a:gdLst/>
              <a:ahLst/>
              <a:cxnLst/>
              <a:rect l="l" t="t" r="r" b="b"/>
              <a:pathLst>
                <a:path w="4377055" h="853439">
                  <a:moveTo>
                    <a:pt x="4376491" y="853265"/>
                  </a:moveTo>
                  <a:lnTo>
                    <a:pt x="0" y="853265"/>
                  </a:lnTo>
                  <a:lnTo>
                    <a:pt x="0" y="0"/>
                  </a:lnTo>
                  <a:lnTo>
                    <a:pt x="4376491" y="0"/>
                  </a:lnTo>
                  <a:lnTo>
                    <a:pt x="4376491" y="853265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93367" y="1069735"/>
              <a:ext cx="4377055" cy="853440"/>
            </a:xfrm>
            <a:custGeom>
              <a:avLst/>
              <a:gdLst/>
              <a:ahLst/>
              <a:cxnLst/>
              <a:rect l="l" t="t" r="r" b="b"/>
              <a:pathLst>
                <a:path w="4377055" h="853439">
                  <a:moveTo>
                    <a:pt x="0" y="0"/>
                  </a:moveTo>
                  <a:lnTo>
                    <a:pt x="4376491" y="0"/>
                  </a:lnTo>
                  <a:lnTo>
                    <a:pt x="4376491" y="853265"/>
                  </a:lnTo>
                  <a:lnTo>
                    <a:pt x="0" y="85326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019710" y="1154228"/>
            <a:ext cx="3925570" cy="590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97915" marR="5080" indent="-1085850">
              <a:lnSpc>
                <a:spcPct val="115900"/>
              </a:lnSpc>
              <a:spcBef>
                <a:spcPts val="100"/>
              </a:spcBef>
            </a:pPr>
            <a:r>
              <a:rPr dirty="0" sz="1600" spc="-10">
                <a:latin typeface="Lato"/>
                <a:cs typeface="Lato"/>
              </a:rPr>
              <a:t>Deploys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-15">
                <a:latin typeface="Lato"/>
                <a:cs typeface="Lato"/>
              </a:rPr>
              <a:t>new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15">
                <a:latin typeface="Lato"/>
                <a:cs typeface="Lato"/>
              </a:rPr>
              <a:t>code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and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trained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models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to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the  </a:t>
            </a:r>
            <a:r>
              <a:rPr dirty="0" sz="1600" spc="15">
                <a:latin typeface="Lato"/>
                <a:cs typeface="Lato"/>
              </a:rPr>
              <a:t>target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environment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11765" y="1491607"/>
            <a:ext cx="5763260" cy="2564130"/>
            <a:chOff x="2411765" y="1491607"/>
            <a:chExt cx="5763260" cy="2564130"/>
          </a:xfrm>
        </p:grpSpPr>
        <p:sp>
          <p:nvSpPr>
            <p:cNvPr id="11" name="object 11"/>
            <p:cNvSpPr/>
            <p:nvPr/>
          </p:nvSpPr>
          <p:spPr>
            <a:xfrm>
              <a:off x="2416527" y="1496369"/>
              <a:ext cx="1377315" cy="1063625"/>
            </a:xfrm>
            <a:custGeom>
              <a:avLst/>
              <a:gdLst/>
              <a:ahLst/>
              <a:cxnLst/>
              <a:rect l="l" t="t" r="r" b="b"/>
              <a:pathLst>
                <a:path w="1377314" h="1063625">
                  <a:moveTo>
                    <a:pt x="1376839" y="0"/>
                  </a:moveTo>
                  <a:lnTo>
                    <a:pt x="680766" y="0"/>
                  </a:lnTo>
                  <a:lnTo>
                    <a:pt x="680766" y="1063600"/>
                  </a:lnTo>
                  <a:lnTo>
                    <a:pt x="0" y="106360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796067" y="3288118"/>
              <a:ext cx="4373880" cy="762635"/>
            </a:xfrm>
            <a:custGeom>
              <a:avLst/>
              <a:gdLst/>
              <a:ahLst/>
              <a:cxnLst/>
              <a:rect l="l" t="t" r="r" b="b"/>
              <a:pathLst>
                <a:path w="4373880" h="762635">
                  <a:moveTo>
                    <a:pt x="4373866" y="762348"/>
                  </a:moveTo>
                  <a:lnTo>
                    <a:pt x="0" y="762348"/>
                  </a:lnTo>
                  <a:lnTo>
                    <a:pt x="0" y="0"/>
                  </a:lnTo>
                  <a:lnTo>
                    <a:pt x="4373866" y="0"/>
                  </a:lnTo>
                  <a:lnTo>
                    <a:pt x="4373866" y="76234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796067" y="3288118"/>
              <a:ext cx="4373880" cy="762635"/>
            </a:xfrm>
            <a:custGeom>
              <a:avLst/>
              <a:gdLst/>
              <a:ahLst/>
              <a:cxnLst/>
              <a:rect l="l" t="t" r="r" b="b"/>
              <a:pathLst>
                <a:path w="4373880" h="762635">
                  <a:moveTo>
                    <a:pt x="0" y="0"/>
                  </a:moveTo>
                  <a:lnTo>
                    <a:pt x="4373866" y="0"/>
                  </a:lnTo>
                  <a:lnTo>
                    <a:pt x="4373866" y="762348"/>
                  </a:lnTo>
                  <a:lnTo>
                    <a:pt x="0" y="76234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961879" y="3327158"/>
            <a:ext cx="4043679" cy="590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10260" marR="5080" indent="-798195">
              <a:lnSpc>
                <a:spcPct val="115900"/>
              </a:lnSpc>
              <a:spcBef>
                <a:spcPts val="100"/>
              </a:spcBef>
            </a:pPr>
            <a:r>
              <a:rPr dirty="0" sz="1600">
                <a:latin typeface="Lato"/>
                <a:cs typeface="Lato"/>
              </a:rPr>
              <a:t>Checks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the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prediction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service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performance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-20">
                <a:latin typeface="Lato"/>
                <a:cs typeface="Lato"/>
              </a:rPr>
              <a:t>of  </a:t>
            </a:r>
            <a:r>
              <a:rPr dirty="0" sz="1600">
                <a:latin typeface="Lato"/>
                <a:cs typeface="Lato"/>
              </a:rPr>
              <a:t>the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model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before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deploying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411712" y="2157933"/>
            <a:ext cx="5763260" cy="1516380"/>
            <a:chOff x="2411712" y="2157933"/>
            <a:chExt cx="5763260" cy="1516380"/>
          </a:xfrm>
        </p:grpSpPr>
        <p:sp>
          <p:nvSpPr>
            <p:cNvPr id="16" name="object 16"/>
            <p:cNvSpPr/>
            <p:nvPr/>
          </p:nvSpPr>
          <p:spPr>
            <a:xfrm>
              <a:off x="2416475" y="2560144"/>
              <a:ext cx="1379855" cy="1109345"/>
            </a:xfrm>
            <a:custGeom>
              <a:avLst/>
              <a:gdLst/>
              <a:ahLst/>
              <a:cxnLst/>
              <a:rect l="l" t="t" r="r" b="b"/>
              <a:pathLst>
                <a:path w="1379854" h="1109345">
                  <a:moveTo>
                    <a:pt x="1379592" y="1109147"/>
                  </a:moveTo>
                  <a:lnTo>
                    <a:pt x="680818" y="1109147"/>
                  </a:lnTo>
                  <a:lnTo>
                    <a:pt x="680818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776617" y="2162695"/>
              <a:ext cx="4393565" cy="795020"/>
            </a:xfrm>
            <a:custGeom>
              <a:avLst/>
              <a:gdLst/>
              <a:ahLst/>
              <a:cxnLst/>
              <a:rect l="l" t="t" r="r" b="b"/>
              <a:pathLst>
                <a:path w="4393565" h="795019">
                  <a:moveTo>
                    <a:pt x="4393191" y="794698"/>
                  </a:moveTo>
                  <a:lnTo>
                    <a:pt x="0" y="794698"/>
                  </a:lnTo>
                  <a:lnTo>
                    <a:pt x="0" y="0"/>
                  </a:lnTo>
                  <a:lnTo>
                    <a:pt x="4393191" y="0"/>
                  </a:lnTo>
                  <a:lnTo>
                    <a:pt x="4393191" y="79469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776617" y="2162695"/>
              <a:ext cx="4393565" cy="795020"/>
            </a:xfrm>
            <a:custGeom>
              <a:avLst/>
              <a:gdLst/>
              <a:ahLst/>
              <a:cxnLst/>
              <a:rect l="l" t="t" r="r" b="b"/>
              <a:pathLst>
                <a:path w="4393565" h="795019">
                  <a:moveTo>
                    <a:pt x="0" y="0"/>
                  </a:moveTo>
                  <a:lnTo>
                    <a:pt x="4393191" y="0"/>
                  </a:lnTo>
                  <a:lnTo>
                    <a:pt x="4393191" y="794698"/>
                  </a:lnTo>
                  <a:lnTo>
                    <a:pt x="0" y="7946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526288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What</a:t>
            </a:r>
            <a:r>
              <a:rPr dirty="0" sz="2800" spc="-190"/>
              <a:t> </a:t>
            </a:r>
            <a:r>
              <a:rPr dirty="0" sz="2800" spc="20"/>
              <a:t>is</a:t>
            </a:r>
            <a:r>
              <a:rPr dirty="0" sz="2800" spc="-185"/>
              <a:t> </a:t>
            </a:r>
            <a:r>
              <a:rPr dirty="0" sz="2800" spc="5"/>
              <a:t>Continuous</a:t>
            </a:r>
            <a:r>
              <a:rPr dirty="0" sz="2800" spc="-190"/>
              <a:t> </a:t>
            </a:r>
            <a:r>
              <a:rPr dirty="0" sz="2800" spc="10"/>
              <a:t>Delivery</a:t>
            </a:r>
            <a:r>
              <a:rPr dirty="0" sz="2800" spc="-185"/>
              <a:t> </a:t>
            </a:r>
            <a:r>
              <a:rPr dirty="0" sz="2800" spc="20"/>
              <a:t>(CD)</a:t>
            </a:r>
            <a:endParaRPr sz="2800"/>
          </a:p>
        </p:txBody>
      </p:sp>
      <p:sp>
        <p:nvSpPr>
          <p:cNvPr id="20" name="object 20"/>
          <p:cNvSpPr txBox="1"/>
          <p:nvPr/>
        </p:nvSpPr>
        <p:spPr>
          <a:xfrm>
            <a:off x="3917651" y="2217907"/>
            <a:ext cx="4112260" cy="590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24255" marR="5080" indent="-1012190">
              <a:lnSpc>
                <a:spcPct val="115900"/>
              </a:lnSpc>
              <a:spcBef>
                <a:spcPts val="100"/>
              </a:spcBef>
            </a:pPr>
            <a:r>
              <a:rPr dirty="0" sz="1600" spc="5">
                <a:latin typeface="Lato"/>
                <a:cs typeface="Lato"/>
              </a:rPr>
              <a:t>Ensures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compatibility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20">
                <a:latin typeface="Lato"/>
                <a:cs typeface="Lato"/>
              </a:rPr>
              <a:t>of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15">
                <a:latin typeface="Lato"/>
                <a:cs typeface="Lato"/>
              </a:rPr>
              <a:t>code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and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models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with  the </a:t>
            </a:r>
            <a:r>
              <a:rPr dirty="0" sz="1600" spc="15">
                <a:latin typeface="Lato"/>
                <a:cs typeface="Lato"/>
              </a:rPr>
              <a:t>target</a:t>
            </a:r>
            <a:r>
              <a:rPr dirty="0" sz="1600" spc="-21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environment</a:t>
            </a:r>
            <a:endParaRPr sz="1600">
              <a:latin typeface="Lato"/>
              <a:cs typeface="La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16520" y="2560044"/>
            <a:ext cx="1360805" cy="0"/>
          </a:xfrm>
          <a:custGeom>
            <a:avLst/>
            <a:gdLst/>
            <a:ahLst/>
            <a:cxnLst/>
            <a:rect l="l" t="t" r="r" b="b"/>
            <a:pathLst>
              <a:path w="1360804" h="0">
                <a:moveTo>
                  <a:pt x="0" y="0"/>
                </a:moveTo>
                <a:lnTo>
                  <a:pt x="1360197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40435" y="2711444"/>
            <a:ext cx="1183005" cy="1617345"/>
          </a:xfrm>
          <a:custGeom>
            <a:avLst/>
            <a:gdLst/>
            <a:ahLst/>
            <a:cxnLst/>
            <a:rect l="l" t="t" r="r" b="b"/>
            <a:pathLst>
              <a:path w="1183004" h="1617345">
                <a:moveTo>
                  <a:pt x="985748" y="1616996"/>
                </a:moveTo>
                <a:lnTo>
                  <a:pt x="197149" y="1616996"/>
                </a:lnTo>
                <a:lnTo>
                  <a:pt x="151947" y="1611789"/>
                </a:lnTo>
                <a:lnTo>
                  <a:pt x="110451" y="1596956"/>
                </a:lnTo>
                <a:lnTo>
                  <a:pt x="73845" y="1573682"/>
                </a:lnTo>
                <a:lnTo>
                  <a:pt x="43314" y="1543150"/>
                </a:lnTo>
                <a:lnTo>
                  <a:pt x="20039" y="1506545"/>
                </a:lnTo>
                <a:lnTo>
                  <a:pt x="5207" y="1465049"/>
                </a:lnTo>
                <a:lnTo>
                  <a:pt x="0" y="1419847"/>
                </a:lnTo>
                <a:lnTo>
                  <a:pt x="0" y="197149"/>
                </a:lnTo>
                <a:lnTo>
                  <a:pt x="5207" y="151947"/>
                </a:lnTo>
                <a:lnTo>
                  <a:pt x="20039" y="110451"/>
                </a:lnTo>
                <a:lnTo>
                  <a:pt x="43314" y="73845"/>
                </a:lnTo>
                <a:lnTo>
                  <a:pt x="73845" y="43314"/>
                </a:lnTo>
                <a:lnTo>
                  <a:pt x="110451" y="20039"/>
                </a:lnTo>
                <a:lnTo>
                  <a:pt x="151947" y="5207"/>
                </a:lnTo>
                <a:lnTo>
                  <a:pt x="197149" y="0"/>
                </a:lnTo>
                <a:lnTo>
                  <a:pt x="985748" y="0"/>
                </a:lnTo>
                <a:lnTo>
                  <a:pt x="1024383" y="3823"/>
                </a:lnTo>
                <a:lnTo>
                  <a:pt x="1061185" y="15009"/>
                </a:lnTo>
                <a:lnTo>
                  <a:pt x="1095118" y="33127"/>
                </a:lnTo>
                <a:lnTo>
                  <a:pt x="1125147" y="57749"/>
                </a:lnTo>
                <a:lnTo>
                  <a:pt x="1149769" y="87778"/>
                </a:lnTo>
                <a:lnTo>
                  <a:pt x="1167888" y="121712"/>
                </a:lnTo>
                <a:lnTo>
                  <a:pt x="1179073" y="158514"/>
                </a:lnTo>
                <a:lnTo>
                  <a:pt x="1182897" y="197149"/>
                </a:lnTo>
                <a:lnTo>
                  <a:pt x="1182897" y="1419847"/>
                </a:lnTo>
                <a:lnTo>
                  <a:pt x="1177690" y="1465049"/>
                </a:lnTo>
                <a:lnTo>
                  <a:pt x="1162857" y="1506545"/>
                </a:lnTo>
                <a:lnTo>
                  <a:pt x="1139583" y="1543150"/>
                </a:lnTo>
                <a:lnTo>
                  <a:pt x="1109051" y="1573682"/>
                </a:lnTo>
                <a:lnTo>
                  <a:pt x="1072445" y="1596956"/>
                </a:lnTo>
                <a:lnTo>
                  <a:pt x="1030950" y="1611789"/>
                </a:lnTo>
                <a:lnTo>
                  <a:pt x="985748" y="1616996"/>
                </a:lnTo>
                <a:close/>
              </a:path>
            </a:pathLst>
          </a:custGeom>
          <a:solidFill>
            <a:srgbClr val="CFE1F2">
              <a:alpha val="66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60293" y="3479693"/>
            <a:ext cx="1866900" cy="848994"/>
          </a:xfrm>
          <a:custGeom>
            <a:avLst/>
            <a:gdLst/>
            <a:ahLst/>
            <a:cxnLst/>
            <a:rect l="l" t="t" r="r" b="b"/>
            <a:pathLst>
              <a:path w="1866900" h="848995">
                <a:moveTo>
                  <a:pt x="1725146" y="848698"/>
                </a:moveTo>
                <a:lnTo>
                  <a:pt x="141449" y="848698"/>
                </a:lnTo>
                <a:lnTo>
                  <a:pt x="96739" y="841487"/>
                </a:lnTo>
                <a:lnTo>
                  <a:pt x="57909" y="821407"/>
                </a:lnTo>
                <a:lnTo>
                  <a:pt x="27290" y="790788"/>
                </a:lnTo>
                <a:lnTo>
                  <a:pt x="7210" y="751959"/>
                </a:lnTo>
                <a:lnTo>
                  <a:pt x="0" y="707248"/>
                </a:lnTo>
                <a:lnTo>
                  <a:pt x="0" y="141449"/>
                </a:lnTo>
                <a:lnTo>
                  <a:pt x="7210" y="96739"/>
                </a:lnTo>
                <a:lnTo>
                  <a:pt x="27290" y="57909"/>
                </a:lnTo>
                <a:lnTo>
                  <a:pt x="57909" y="27290"/>
                </a:lnTo>
                <a:lnTo>
                  <a:pt x="96739" y="7210"/>
                </a:lnTo>
                <a:lnTo>
                  <a:pt x="141449" y="0"/>
                </a:lnTo>
                <a:lnTo>
                  <a:pt x="1725146" y="0"/>
                </a:lnTo>
                <a:lnTo>
                  <a:pt x="1779283" y="10765"/>
                </a:lnTo>
                <a:lnTo>
                  <a:pt x="1825171" y="41424"/>
                </a:lnTo>
                <a:lnTo>
                  <a:pt x="1855830" y="87312"/>
                </a:lnTo>
                <a:lnTo>
                  <a:pt x="1866596" y="141449"/>
                </a:lnTo>
                <a:lnTo>
                  <a:pt x="1866596" y="707248"/>
                </a:lnTo>
                <a:lnTo>
                  <a:pt x="1859385" y="751959"/>
                </a:lnTo>
                <a:lnTo>
                  <a:pt x="1839305" y="790788"/>
                </a:lnTo>
                <a:lnTo>
                  <a:pt x="1808686" y="821407"/>
                </a:lnTo>
                <a:lnTo>
                  <a:pt x="1769857" y="841487"/>
                </a:lnTo>
                <a:lnTo>
                  <a:pt x="1725146" y="848698"/>
                </a:lnTo>
                <a:close/>
              </a:path>
            </a:pathLst>
          </a:custGeom>
          <a:solidFill>
            <a:srgbClr val="CFE1F2">
              <a:alpha val="66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60293" y="920648"/>
            <a:ext cx="5063490" cy="1727200"/>
          </a:xfrm>
          <a:custGeom>
            <a:avLst/>
            <a:gdLst/>
            <a:ahLst/>
            <a:cxnLst/>
            <a:rect l="l" t="t" r="r" b="b"/>
            <a:pathLst>
              <a:path w="5063490" h="1727200">
                <a:moveTo>
                  <a:pt x="3837292" y="149199"/>
                </a:moveTo>
                <a:lnTo>
                  <a:pt x="3825925" y="92113"/>
                </a:lnTo>
                <a:lnTo>
                  <a:pt x="3793591" y="43700"/>
                </a:lnTo>
                <a:lnTo>
                  <a:pt x="3745192" y="11366"/>
                </a:lnTo>
                <a:lnTo>
                  <a:pt x="3688092" y="0"/>
                </a:lnTo>
                <a:lnTo>
                  <a:pt x="149199" y="0"/>
                </a:lnTo>
                <a:lnTo>
                  <a:pt x="102031" y="7607"/>
                </a:lnTo>
                <a:lnTo>
                  <a:pt x="61074" y="28790"/>
                </a:lnTo>
                <a:lnTo>
                  <a:pt x="28778" y="61087"/>
                </a:lnTo>
                <a:lnTo>
                  <a:pt x="7594" y="102044"/>
                </a:lnTo>
                <a:lnTo>
                  <a:pt x="0" y="149199"/>
                </a:lnTo>
                <a:lnTo>
                  <a:pt x="0" y="746010"/>
                </a:lnTo>
                <a:lnTo>
                  <a:pt x="7594" y="793165"/>
                </a:lnTo>
                <a:lnTo>
                  <a:pt x="28778" y="834123"/>
                </a:lnTo>
                <a:lnTo>
                  <a:pt x="61074" y="866419"/>
                </a:lnTo>
                <a:lnTo>
                  <a:pt x="102031" y="887603"/>
                </a:lnTo>
                <a:lnTo>
                  <a:pt x="149199" y="895210"/>
                </a:lnTo>
                <a:lnTo>
                  <a:pt x="3688092" y="895210"/>
                </a:lnTo>
                <a:lnTo>
                  <a:pt x="3735247" y="887603"/>
                </a:lnTo>
                <a:lnTo>
                  <a:pt x="3776205" y="866419"/>
                </a:lnTo>
                <a:lnTo>
                  <a:pt x="3808501" y="834123"/>
                </a:lnTo>
                <a:lnTo>
                  <a:pt x="3829685" y="793165"/>
                </a:lnTo>
                <a:lnTo>
                  <a:pt x="3837292" y="746010"/>
                </a:lnTo>
                <a:lnTo>
                  <a:pt x="3837292" y="149199"/>
                </a:lnTo>
                <a:close/>
              </a:path>
              <a:path w="5063490" h="1727200">
                <a:moveTo>
                  <a:pt x="5063033" y="197154"/>
                </a:moveTo>
                <a:lnTo>
                  <a:pt x="5059210" y="158508"/>
                </a:lnTo>
                <a:lnTo>
                  <a:pt x="5048021" y="121704"/>
                </a:lnTo>
                <a:lnTo>
                  <a:pt x="5029911" y="87782"/>
                </a:lnTo>
                <a:lnTo>
                  <a:pt x="5005286" y="57746"/>
                </a:lnTo>
                <a:lnTo>
                  <a:pt x="4975250" y="33134"/>
                </a:lnTo>
                <a:lnTo>
                  <a:pt x="4941316" y="15011"/>
                </a:lnTo>
                <a:lnTo>
                  <a:pt x="4904524" y="3835"/>
                </a:lnTo>
                <a:lnTo>
                  <a:pt x="4865890" y="0"/>
                </a:lnTo>
                <a:lnTo>
                  <a:pt x="4077284" y="0"/>
                </a:lnTo>
                <a:lnTo>
                  <a:pt x="4032085" y="5207"/>
                </a:lnTo>
                <a:lnTo>
                  <a:pt x="3990594" y="20040"/>
                </a:lnTo>
                <a:lnTo>
                  <a:pt x="3953980" y="43319"/>
                </a:lnTo>
                <a:lnTo>
                  <a:pt x="3923449" y="73850"/>
                </a:lnTo>
                <a:lnTo>
                  <a:pt x="3900170" y="110451"/>
                </a:lnTo>
                <a:lnTo>
                  <a:pt x="3885349" y="151955"/>
                </a:lnTo>
                <a:lnTo>
                  <a:pt x="3880142" y="197154"/>
                </a:lnTo>
                <a:lnTo>
                  <a:pt x="3880142" y="1529956"/>
                </a:lnTo>
                <a:lnTo>
                  <a:pt x="3885349" y="1575155"/>
                </a:lnTo>
                <a:lnTo>
                  <a:pt x="3900170" y="1616646"/>
                </a:lnTo>
                <a:lnTo>
                  <a:pt x="3923449" y="1653260"/>
                </a:lnTo>
                <a:lnTo>
                  <a:pt x="3953980" y="1683791"/>
                </a:lnTo>
                <a:lnTo>
                  <a:pt x="3990594" y="1707057"/>
                </a:lnTo>
                <a:lnTo>
                  <a:pt x="4032085" y="1721891"/>
                </a:lnTo>
                <a:lnTo>
                  <a:pt x="4077284" y="1727098"/>
                </a:lnTo>
                <a:lnTo>
                  <a:pt x="4865890" y="1727098"/>
                </a:lnTo>
                <a:lnTo>
                  <a:pt x="4911090" y="1721891"/>
                </a:lnTo>
                <a:lnTo>
                  <a:pt x="4952581" y="1707057"/>
                </a:lnTo>
                <a:lnTo>
                  <a:pt x="4989182" y="1683791"/>
                </a:lnTo>
                <a:lnTo>
                  <a:pt x="5019726" y="1653260"/>
                </a:lnTo>
                <a:lnTo>
                  <a:pt x="5042992" y="1616646"/>
                </a:lnTo>
                <a:lnTo>
                  <a:pt x="5057826" y="1575155"/>
                </a:lnTo>
                <a:lnTo>
                  <a:pt x="5063033" y="1529956"/>
                </a:lnTo>
                <a:lnTo>
                  <a:pt x="5063033" y="197154"/>
                </a:lnTo>
                <a:close/>
              </a:path>
            </a:pathLst>
          </a:custGeom>
          <a:solidFill>
            <a:srgbClr val="CFE1F2">
              <a:alpha val="66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66920" y="491699"/>
            <a:ext cx="1233805" cy="1242060"/>
          </a:xfrm>
          <a:custGeom>
            <a:avLst/>
            <a:gdLst/>
            <a:ahLst/>
            <a:cxnLst/>
            <a:rect l="l" t="t" r="r" b="b"/>
            <a:pathLst>
              <a:path w="1233804" h="1242060">
                <a:moveTo>
                  <a:pt x="1027747" y="1241997"/>
                </a:moveTo>
                <a:lnTo>
                  <a:pt x="205549" y="1241997"/>
                </a:lnTo>
                <a:lnTo>
                  <a:pt x="158418" y="1236568"/>
                </a:lnTo>
                <a:lnTo>
                  <a:pt x="115153" y="1221105"/>
                </a:lnTo>
                <a:lnTo>
                  <a:pt x="76988" y="1196840"/>
                </a:lnTo>
                <a:lnTo>
                  <a:pt x="45156" y="1165008"/>
                </a:lnTo>
                <a:lnTo>
                  <a:pt x="20892" y="1126843"/>
                </a:lnTo>
                <a:lnTo>
                  <a:pt x="5428" y="1083578"/>
                </a:lnTo>
                <a:lnTo>
                  <a:pt x="0" y="1036447"/>
                </a:lnTo>
                <a:lnTo>
                  <a:pt x="0" y="205549"/>
                </a:lnTo>
                <a:lnTo>
                  <a:pt x="5428" y="158418"/>
                </a:lnTo>
                <a:lnTo>
                  <a:pt x="20892" y="115153"/>
                </a:lnTo>
                <a:lnTo>
                  <a:pt x="45156" y="76988"/>
                </a:lnTo>
                <a:lnTo>
                  <a:pt x="76988" y="45156"/>
                </a:lnTo>
                <a:lnTo>
                  <a:pt x="115153" y="20892"/>
                </a:lnTo>
                <a:lnTo>
                  <a:pt x="158418" y="5428"/>
                </a:lnTo>
                <a:lnTo>
                  <a:pt x="205549" y="0"/>
                </a:lnTo>
                <a:lnTo>
                  <a:pt x="1027747" y="0"/>
                </a:lnTo>
                <a:lnTo>
                  <a:pt x="1068040" y="3985"/>
                </a:lnTo>
                <a:lnTo>
                  <a:pt x="1106413" y="15646"/>
                </a:lnTo>
                <a:lnTo>
                  <a:pt x="1141791" y="34534"/>
                </a:lnTo>
                <a:lnTo>
                  <a:pt x="1173097" y="60204"/>
                </a:lnTo>
                <a:lnTo>
                  <a:pt x="1198767" y="91511"/>
                </a:lnTo>
                <a:lnTo>
                  <a:pt x="1217653" y="126889"/>
                </a:lnTo>
                <a:lnTo>
                  <a:pt x="1229312" y="165261"/>
                </a:lnTo>
                <a:lnTo>
                  <a:pt x="1233297" y="205549"/>
                </a:lnTo>
                <a:lnTo>
                  <a:pt x="1233297" y="1036447"/>
                </a:lnTo>
                <a:lnTo>
                  <a:pt x="1227868" y="1083578"/>
                </a:lnTo>
                <a:lnTo>
                  <a:pt x="1212405" y="1126843"/>
                </a:lnTo>
                <a:lnTo>
                  <a:pt x="1188141" y="1165008"/>
                </a:lnTo>
                <a:lnTo>
                  <a:pt x="1156309" y="1196840"/>
                </a:lnTo>
                <a:lnTo>
                  <a:pt x="1118144" y="1221105"/>
                </a:lnTo>
                <a:lnTo>
                  <a:pt x="1074879" y="1236568"/>
                </a:lnTo>
                <a:lnTo>
                  <a:pt x="1027747" y="1241997"/>
                </a:lnTo>
                <a:close/>
              </a:path>
            </a:pathLst>
          </a:custGeom>
          <a:solidFill>
            <a:srgbClr val="CFE1F2">
              <a:alpha val="6647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975398" y="920648"/>
            <a:ext cx="1031875" cy="1675130"/>
            <a:chOff x="975398" y="920648"/>
            <a:chExt cx="1031875" cy="1675130"/>
          </a:xfrm>
        </p:grpSpPr>
        <p:sp>
          <p:nvSpPr>
            <p:cNvPr id="7" name="object 7"/>
            <p:cNvSpPr/>
            <p:nvPr/>
          </p:nvSpPr>
          <p:spPr>
            <a:xfrm>
              <a:off x="975398" y="920648"/>
              <a:ext cx="1031875" cy="1675130"/>
            </a:xfrm>
            <a:custGeom>
              <a:avLst/>
              <a:gdLst/>
              <a:ahLst/>
              <a:cxnLst/>
              <a:rect l="l" t="t" r="r" b="b"/>
              <a:pathLst>
                <a:path w="1031875" h="1675130">
                  <a:moveTo>
                    <a:pt x="859498" y="1674896"/>
                  </a:moveTo>
                  <a:lnTo>
                    <a:pt x="171899" y="1674896"/>
                  </a:lnTo>
                  <a:lnTo>
                    <a:pt x="126202" y="1668757"/>
                  </a:lnTo>
                  <a:lnTo>
                    <a:pt x="85138" y="1651430"/>
                  </a:lnTo>
                  <a:lnTo>
                    <a:pt x="50348" y="1624553"/>
                  </a:lnTo>
                  <a:lnTo>
                    <a:pt x="23469" y="1589763"/>
                  </a:lnTo>
                  <a:lnTo>
                    <a:pt x="6140" y="1548699"/>
                  </a:lnTo>
                  <a:lnTo>
                    <a:pt x="0" y="1502997"/>
                  </a:lnTo>
                  <a:lnTo>
                    <a:pt x="0" y="171899"/>
                  </a:lnTo>
                  <a:lnTo>
                    <a:pt x="6140" y="126202"/>
                  </a:lnTo>
                  <a:lnTo>
                    <a:pt x="23469" y="85138"/>
                  </a:lnTo>
                  <a:lnTo>
                    <a:pt x="50349" y="50347"/>
                  </a:lnTo>
                  <a:lnTo>
                    <a:pt x="85138" y="23469"/>
                  </a:lnTo>
                  <a:lnTo>
                    <a:pt x="126202" y="6140"/>
                  </a:lnTo>
                  <a:lnTo>
                    <a:pt x="171899" y="0"/>
                  </a:lnTo>
                  <a:lnTo>
                    <a:pt x="859498" y="0"/>
                  </a:lnTo>
                  <a:lnTo>
                    <a:pt x="925281" y="13084"/>
                  </a:lnTo>
                  <a:lnTo>
                    <a:pt x="981051" y="50348"/>
                  </a:lnTo>
                  <a:lnTo>
                    <a:pt x="1018313" y="106116"/>
                  </a:lnTo>
                  <a:lnTo>
                    <a:pt x="1031397" y="171899"/>
                  </a:lnTo>
                  <a:lnTo>
                    <a:pt x="1031397" y="1502997"/>
                  </a:lnTo>
                  <a:lnTo>
                    <a:pt x="1025257" y="1548699"/>
                  </a:lnTo>
                  <a:lnTo>
                    <a:pt x="1007928" y="1589763"/>
                  </a:lnTo>
                  <a:lnTo>
                    <a:pt x="981049" y="1624553"/>
                  </a:lnTo>
                  <a:lnTo>
                    <a:pt x="946259" y="1651430"/>
                  </a:lnTo>
                  <a:lnTo>
                    <a:pt x="905195" y="1668757"/>
                  </a:lnTo>
                  <a:lnTo>
                    <a:pt x="859498" y="1674896"/>
                  </a:lnTo>
                  <a:close/>
                </a:path>
              </a:pathLst>
            </a:custGeom>
            <a:solidFill>
              <a:srgbClr val="CFE1F2">
                <a:alpha val="664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90150" y="1897241"/>
              <a:ext cx="805180" cy="569595"/>
            </a:xfrm>
            <a:custGeom>
              <a:avLst/>
              <a:gdLst/>
              <a:ahLst/>
              <a:cxnLst/>
              <a:rect l="l" t="t" r="r" b="b"/>
              <a:pathLst>
                <a:path w="805180" h="569594">
                  <a:moveTo>
                    <a:pt x="402449" y="569098"/>
                  </a:moveTo>
                  <a:lnTo>
                    <a:pt x="330108" y="567788"/>
                  </a:lnTo>
                  <a:lnTo>
                    <a:pt x="262021" y="564012"/>
                  </a:lnTo>
                  <a:lnTo>
                    <a:pt x="199325" y="557998"/>
                  </a:lnTo>
                  <a:lnTo>
                    <a:pt x="143156" y="549977"/>
                  </a:lnTo>
                  <a:lnTo>
                    <a:pt x="94650" y="540179"/>
                  </a:lnTo>
                  <a:lnTo>
                    <a:pt x="54946" y="528832"/>
                  </a:lnTo>
                  <a:lnTo>
                    <a:pt x="6483" y="502412"/>
                  </a:lnTo>
                  <a:lnTo>
                    <a:pt x="0" y="487799"/>
                  </a:lnTo>
                  <a:lnTo>
                    <a:pt x="0" y="0"/>
                  </a:lnTo>
                  <a:lnTo>
                    <a:pt x="6483" y="14613"/>
                  </a:lnTo>
                  <a:lnTo>
                    <a:pt x="25178" y="28367"/>
                  </a:lnTo>
                  <a:lnTo>
                    <a:pt x="94650" y="52380"/>
                  </a:lnTo>
                  <a:lnTo>
                    <a:pt x="143156" y="62178"/>
                  </a:lnTo>
                  <a:lnTo>
                    <a:pt x="199325" y="70199"/>
                  </a:lnTo>
                  <a:lnTo>
                    <a:pt x="262021" y="76213"/>
                  </a:lnTo>
                  <a:lnTo>
                    <a:pt x="330108" y="79989"/>
                  </a:lnTo>
                  <a:lnTo>
                    <a:pt x="402449" y="81299"/>
                  </a:lnTo>
                  <a:lnTo>
                    <a:pt x="474790" y="79989"/>
                  </a:lnTo>
                  <a:lnTo>
                    <a:pt x="542876" y="76213"/>
                  </a:lnTo>
                  <a:lnTo>
                    <a:pt x="605573" y="70199"/>
                  </a:lnTo>
                  <a:lnTo>
                    <a:pt x="661742" y="62178"/>
                  </a:lnTo>
                  <a:lnTo>
                    <a:pt x="710247" y="52380"/>
                  </a:lnTo>
                  <a:lnTo>
                    <a:pt x="749952" y="41033"/>
                  </a:lnTo>
                  <a:lnTo>
                    <a:pt x="798414" y="14613"/>
                  </a:lnTo>
                  <a:lnTo>
                    <a:pt x="804898" y="0"/>
                  </a:lnTo>
                  <a:lnTo>
                    <a:pt x="804898" y="487799"/>
                  </a:lnTo>
                  <a:lnTo>
                    <a:pt x="749952" y="528832"/>
                  </a:lnTo>
                  <a:lnTo>
                    <a:pt x="710247" y="540179"/>
                  </a:lnTo>
                  <a:lnTo>
                    <a:pt x="661742" y="549977"/>
                  </a:lnTo>
                  <a:lnTo>
                    <a:pt x="605573" y="557998"/>
                  </a:lnTo>
                  <a:lnTo>
                    <a:pt x="542876" y="564012"/>
                  </a:lnTo>
                  <a:lnTo>
                    <a:pt x="474790" y="567788"/>
                  </a:lnTo>
                  <a:lnTo>
                    <a:pt x="402449" y="5690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90150" y="1815941"/>
              <a:ext cx="805180" cy="163195"/>
            </a:xfrm>
            <a:custGeom>
              <a:avLst/>
              <a:gdLst/>
              <a:ahLst/>
              <a:cxnLst/>
              <a:rect l="l" t="t" r="r" b="b"/>
              <a:pathLst>
                <a:path w="805180" h="163194">
                  <a:moveTo>
                    <a:pt x="402449" y="162599"/>
                  </a:moveTo>
                  <a:lnTo>
                    <a:pt x="330108" y="161289"/>
                  </a:lnTo>
                  <a:lnTo>
                    <a:pt x="262021" y="157513"/>
                  </a:lnTo>
                  <a:lnTo>
                    <a:pt x="199325" y="151499"/>
                  </a:lnTo>
                  <a:lnTo>
                    <a:pt x="143156" y="143478"/>
                  </a:lnTo>
                  <a:lnTo>
                    <a:pt x="94650" y="133679"/>
                  </a:lnTo>
                  <a:lnTo>
                    <a:pt x="54946" y="122333"/>
                  </a:lnTo>
                  <a:lnTo>
                    <a:pt x="6483" y="95913"/>
                  </a:lnTo>
                  <a:lnTo>
                    <a:pt x="0" y="81299"/>
                  </a:lnTo>
                  <a:lnTo>
                    <a:pt x="6483" y="66686"/>
                  </a:lnTo>
                  <a:lnTo>
                    <a:pt x="54946" y="40266"/>
                  </a:lnTo>
                  <a:lnTo>
                    <a:pt x="94650" y="28919"/>
                  </a:lnTo>
                  <a:lnTo>
                    <a:pt x="143156" y="19120"/>
                  </a:lnTo>
                  <a:lnTo>
                    <a:pt x="199325" y="11099"/>
                  </a:lnTo>
                  <a:lnTo>
                    <a:pt x="262021" y="5086"/>
                  </a:lnTo>
                  <a:lnTo>
                    <a:pt x="330108" y="1309"/>
                  </a:lnTo>
                  <a:lnTo>
                    <a:pt x="402449" y="0"/>
                  </a:lnTo>
                  <a:lnTo>
                    <a:pt x="474790" y="1309"/>
                  </a:lnTo>
                  <a:lnTo>
                    <a:pt x="542876" y="5086"/>
                  </a:lnTo>
                  <a:lnTo>
                    <a:pt x="605573" y="11099"/>
                  </a:lnTo>
                  <a:lnTo>
                    <a:pt x="661742" y="19120"/>
                  </a:lnTo>
                  <a:lnTo>
                    <a:pt x="710247" y="28919"/>
                  </a:lnTo>
                  <a:lnTo>
                    <a:pt x="749952" y="40266"/>
                  </a:lnTo>
                  <a:lnTo>
                    <a:pt x="798414" y="66686"/>
                  </a:lnTo>
                  <a:lnTo>
                    <a:pt x="804898" y="81299"/>
                  </a:lnTo>
                  <a:lnTo>
                    <a:pt x="798414" y="95913"/>
                  </a:lnTo>
                  <a:lnTo>
                    <a:pt x="749952" y="122333"/>
                  </a:lnTo>
                  <a:lnTo>
                    <a:pt x="710247" y="133679"/>
                  </a:lnTo>
                  <a:lnTo>
                    <a:pt x="661742" y="143478"/>
                  </a:lnTo>
                  <a:lnTo>
                    <a:pt x="605573" y="151499"/>
                  </a:lnTo>
                  <a:lnTo>
                    <a:pt x="542876" y="157513"/>
                  </a:lnTo>
                  <a:lnTo>
                    <a:pt x="474790" y="161289"/>
                  </a:lnTo>
                  <a:lnTo>
                    <a:pt x="402449" y="16259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90150" y="1815941"/>
              <a:ext cx="805180" cy="650875"/>
            </a:xfrm>
            <a:custGeom>
              <a:avLst/>
              <a:gdLst/>
              <a:ahLst/>
              <a:cxnLst/>
              <a:rect l="l" t="t" r="r" b="b"/>
              <a:pathLst>
                <a:path w="805180" h="650875">
                  <a:moveTo>
                    <a:pt x="804898" y="81299"/>
                  </a:moveTo>
                  <a:lnTo>
                    <a:pt x="798414" y="95913"/>
                  </a:lnTo>
                  <a:lnTo>
                    <a:pt x="779720" y="109667"/>
                  </a:lnTo>
                  <a:lnTo>
                    <a:pt x="710247" y="133679"/>
                  </a:lnTo>
                  <a:lnTo>
                    <a:pt x="661742" y="143478"/>
                  </a:lnTo>
                  <a:lnTo>
                    <a:pt x="605573" y="151499"/>
                  </a:lnTo>
                  <a:lnTo>
                    <a:pt x="542876" y="157513"/>
                  </a:lnTo>
                  <a:lnTo>
                    <a:pt x="474790" y="161289"/>
                  </a:lnTo>
                  <a:lnTo>
                    <a:pt x="402449" y="162599"/>
                  </a:lnTo>
                  <a:lnTo>
                    <a:pt x="330108" y="161289"/>
                  </a:lnTo>
                  <a:lnTo>
                    <a:pt x="262021" y="157513"/>
                  </a:lnTo>
                  <a:lnTo>
                    <a:pt x="199325" y="151499"/>
                  </a:lnTo>
                  <a:lnTo>
                    <a:pt x="143156" y="143478"/>
                  </a:lnTo>
                  <a:lnTo>
                    <a:pt x="94650" y="133679"/>
                  </a:lnTo>
                  <a:lnTo>
                    <a:pt x="54946" y="122333"/>
                  </a:lnTo>
                  <a:lnTo>
                    <a:pt x="6483" y="95913"/>
                  </a:lnTo>
                  <a:lnTo>
                    <a:pt x="0" y="81299"/>
                  </a:lnTo>
                  <a:lnTo>
                    <a:pt x="54946" y="40266"/>
                  </a:lnTo>
                  <a:lnTo>
                    <a:pt x="94650" y="28919"/>
                  </a:lnTo>
                  <a:lnTo>
                    <a:pt x="143156" y="19120"/>
                  </a:lnTo>
                  <a:lnTo>
                    <a:pt x="199325" y="11099"/>
                  </a:lnTo>
                  <a:lnTo>
                    <a:pt x="262021" y="5086"/>
                  </a:lnTo>
                  <a:lnTo>
                    <a:pt x="330108" y="1309"/>
                  </a:lnTo>
                  <a:lnTo>
                    <a:pt x="402449" y="0"/>
                  </a:lnTo>
                  <a:lnTo>
                    <a:pt x="474790" y="1309"/>
                  </a:lnTo>
                  <a:lnTo>
                    <a:pt x="542876" y="5086"/>
                  </a:lnTo>
                  <a:lnTo>
                    <a:pt x="605573" y="11099"/>
                  </a:lnTo>
                  <a:lnTo>
                    <a:pt x="661742" y="19120"/>
                  </a:lnTo>
                  <a:lnTo>
                    <a:pt x="710247" y="28919"/>
                  </a:lnTo>
                  <a:lnTo>
                    <a:pt x="749952" y="40266"/>
                  </a:lnTo>
                  <a:lnTo>
                    <a:pt x="798414" y="66686"/>
                  </a:lnTo>
                  <a:lnTo>
                    <a:pt x="804898" y="81299"/>
                  </a:lnTo>
                  <a:lnTo>
                    <a:pt x="804898" y="569098"/>
                  </a:lnTo>
                  <a:lnTo>
                    <a:pt x="749952" y="610132"/>
                  </a:lnTo>
                  <a:lnTo>
                    <a:pt x="710247" y="621478"/>
                  </a:lnTo>
                  <a:lnTo>
                    <a:pt x="661742" y="631277"/>
                  </a:lnTo>
                  <a:lnTo>
                    <a:pt x="605573" y="639298"/>
                  </a:lnTo>
                  <a:lnTo>
                    <a:pt x="542876" y="645312"/>
                  </a:lnTo>
                  <a:lnTo>
                    <a:pt x="474790" y="649088"/>
                  </a:lnTo>
                  <a:lnTo>
                    <a:pt x="402449" y="650398"/>
                  </a:lnTo>
                  <a:lnTo>
                    <a:pt x="330108" y="649088"/>
                  </a:lnTo>
                  <a:lnTo>
                    <a:pt x="262021" y="645312"/>
                  </a:lnTo>
                  <a:lnTo>
                    <a:pt x="199325" y="639298"/>
                  </a:lnTo>
                  <a:lnTo>
                    <a:pt x="143156" y="631277"/>
                  </a:lnTo>
                  <a:lnTo>
                    <a:pt x="94650" y="621478"/>
                  </a:lnTo>
                  <a:lnTo>
                    <a:pt x="54946" y="610132"/>
                  </a:lnTo>
                  <a:lnTo>
                    <a:pt x="6483" y="583712"/>
                  </a:lnTo>
                  <a:lnTo>
                    <a:pt x="0" y="569098"/>
                  </a:lnTo>
                  <a:lnTo>
                    <a:pt x="0" y="812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262946" y="2011608"/>
            <a:ext cx="4597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820" marR="5080" indent="-71755">
              <a:lnSpc>
                <a:spcPct val="100000"/>
              </a:lnSpc>
              <a:spcBef>
                <a:spcPts val="100"/>
              </a:spcBef>
            </a:pPr>
            <a:r>
              <a:rPr dirty="0" sz="1000" spc="-35">
                <a:latin typeface="Lato"/>
                <a:cs typeface="Lato"/>
              </a:rPr>
              <a:t>F</a:t>
            </a:r>
            <a:r>
              <a:rPr dirty="0" sz="1000" spc="5">
                <a:latin typeface="Lato"/>
                <a:cs typeface="Lato"/>
              </a:rPr>
              <a:t>eature  </a:t>
            </a:r>
            <a:r>
              <a:rPr dirty="0" sz="1000" spc="5">
                <a:latin typeface="Lato"/>
                <a:cs typeface="Lato"/>
              </a:rPr>
              <a:t>store</a:t>
            </a:r>
            <a:endParaRPr sz="1000">
              <a:latin typeface="Lato"/>
              <a:cs typeface="La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79937" y="1164985"/>
            <a:ext cx="825500" cy="469900"/>
          </a:xfrm>
          <a:custGeom>
            <a:avLst/>
            <a:gdLst/>
            <a:ahLst/>
            <a:cxnLst/>
            <a:rect l="l" t="t" r="r" b="b"/>
            <a:pathLst>
              <a:path w="825500" h="469900">
                <a:moveTo>
                  <a:pt x="825298" y="469499"/>
                </a:moveTo>
                <a:lnTo>
                  <a:pt x="0" y="469499"/>
                </a:lnTo>
                <a:lnTo>
                  <a:pt x="0" y="0"/>
                </a:lnTo>
                <a:lnTo>
                  <a:pt x="825298" y="0"/>
                </a:lnTo>
                <a:lnTo>
                  <a:pt x="825298" y="469499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79937" y="1164985"/>
            <a:ext cx="825500" cy="46990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wrap="square" lIns="0" tIns="76835" rIns="0" bIns="0" rtlCol="0" vert="horz">
            <a:spAutoFit/>
          </a:bodyPr>
          <a:lstStyle/>
          <a:p>
            <a:pPr marL="192405" marR="184785" indent="83820">
              <a:lnSpc>
                <a:spcPct val="100000"/>
              </a:lnSpc>
              <a:spcBef>
                <a:spcPts val="605"/>
              </a:spcBef>
            </a:pPr>
            <a:r>
              <a:rPr dirty="0" sz="1000" spc="5">
                <a:latin typeface="Lato"/>
                <a:cs typeface="Lato"/>
              </a:rPr>
              <a:t>Data  </a:t>
            </a:r>
            <a:r>
              <a:rPr dirty="0" sz="1000" spc="5">
                <a:latin typeface="Lato"/>
                <a:cs typeface="Lato"/>
              </a:rPr>
              <a:t>analysis</a:t>
            </a:r>
            <a:endParaRPr sz="1000">
              <a:latin typeface="Lato"/>
              <a:cs typeface="La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98078" y="1164985"/>
            <a:ext cx="961390" cy="469900"/>
          </a:xfrm>
          <a:custGeom>
            <a:avLst/>
            <a:gdLst/>
            <a:ahLst/>
            <a:cxnLst/>
            <a:rect l="l" t="t" r="r" b="b"/>
            <a:pathLst>
              <a:path w="961389" h="469900">
                <a:moveTo>
                  <a:pt x="960890" y="469499"/>
                </a:moveTo>
                <a:lnTo>
                  <a:pt x="0" y="469499"/>
                </a:lnTo>
                <a:lnTo>
                  <a:pt x="0" y="0"/>
                </a:lnTo>
                <a:lnTo>
                  <a:pt x="960890" y="0"/>
                </a:lnTo>
                <a:lnTo>
                  <a:pt x="960890" y="46949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198078" y="1164985"/>
            <a:ext cx="961390" cy="46990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wrap="square" lIns="0" tIns="76835" rIns="0" bIns="0" rtlCol="0" vert="horz">
            <a:spAutoFit/>
          </a:bodyPr>
          <a:lstStyle/>
          <a:p>
            <a:pPr marL="162560" marR="97155" indent="-57150">
              <a:lnSpc>
                <a:spcPct val="100000"/>
              </a:lnSpc>
              <a:spcBef>
                <a:spcPts val="605"/>
              </a:spcBef>
            </a:pPr>
            <a:r>
              <a:rPr dirty="0" sz="1000" spc="5">
                <a:latin typeface="Lato"/>
                <a:cs typeface="Lato"/>
              </a:rPr>
              <a:t>Orchest</a:t>
            </a:r>
            <a:r>
              <a:rPr dirty="0" sz="1000" spc="-15">
                <a:latin typeface="Lato"/>
                <a:cs typeface="Lato"/>
              </a:rPr>
              <a:t>r</a:t>
            </a:r>
            <a:r>
              <a:rPr dirty="0" sz="1000">
                <a:latin typeface="Lato"/>
                <a:cs typeface="Lato"/>
              </a:rPr>
              <a:t>ated  </a:t>
            </a:r>
            <a:r>
              <a:rPr dirty="0" sz="1000">
                <a:latin typeface="Lato"/>
                <a:cs typeface="Lato"/>
              </a:rPr>
              <a:t>experiment</a:t>
            </a:r>
            <a:endParaRPr sz="1000">
              <a:latin typeface="Lato"/>
              <a:cs typeface="La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43167" y="1158397"/>
            <a:ext cx="825500" cy="469900"/>
          </a:xfrm>
          <a:custGeom>
            <a:avLst/>
            <a:gdLst/>
            <a:ahLst/>
            <a:cxnLst/>
            <a:rect l="l" t="t" r="r" b="b"/>
            <a:pathLst>
              <a:path w="825500" h="469900">
                <a:moveTo>
                  <a:pt x="825298" y="469499"/>
                </a:moveTo>
                <a:lnTo>
                  <a:pt x="0" y="469499"/>
                </a:lnTo>
                <a:lnTo>
                  <a:pt x="0" y="0"/>
                </a:lnTo>
                <a:lnTo>
                  <a:pt x="825298" y="0"/>
                </a:lnTo>
                <a:lnTo>
                  <a:pt x="825298" y="46949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543167" y="1158397"/>
            <a:ext cx="825500" cy="46990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wrap="square" lIns="0" tIns="76835" rIns="0" bIns="0" rtlCol="0" vert="horz">
            <a:spAutoFit/>
          </a:bodyPr>
          <a:lstStyle/>
          <a:p>
            <a:pPr marL="278765" marR="212090" indent="-59055">
              <a:lnSpc>
                <a:spcPct val="100000"/>
              </a:lnSpc>
              <a:spcBef>
                <a:spcPts val="605"/>
              </a:spcBef>
            </a:pPr>
            <a:r>
              <a:rPr dirty="0" sz="1000" spc="-5">
                <a:latin typeface="Lato"/>
                <a:cs typeface="Lato"/>
              </a:rPr>
              <a:t>Source  </a:t>
            </a:r>
            <a:r>
              <a:rPr dirty="0" sz="1000" spc="-10">
                <a:latin typeface="Lato"/>
                <a:cs typeface="Lato"/>
              </a:rPr>
              <a:t>code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643828" y="1050210"/>
            <a:ext cx="814705" cy="660400"/>
            <a:chOff x="4643828" y="1050210"/>
            <a:chExt cx="814705" cy="660400"/>
          </a:xfrm>
        </p:grpSpPr>
        <p:sp>
          <p:nvSpPr>
            <p:cNvPr id="19" name="object 19"/>
            <p:cNvSpPr/>
            <p:nvPr/>
          </p:nvSpPr>
          <p:spPr>
            <a:xfrm>
              <a:off x="4648590" y="1054972"/>
              <a:ext cx="805180" cy="650875"/>
            </a:xfrm>
            <a:custGeom>
              <a:avLst/>
              <a:gdLst/>
              <a:ahLst/>
              <a:cxnLst/>
              <a:rect l="l" t="t" r="r" b="b"/>
              <a:pathLst>
                <a:path w="805179" h="650875">
                  <a:moveTo>
                    <a:pt x="402449" y="650398"/>
                  </a:moveTo>
                  <a:lnTo>
                    <a:pt x="330106" y="648652"/>
                  </a:lnTo>
                  <a:lnTo>
                    <a:pt x="262018" y="643616"/>
                  </a:lnTo>
                  <a:lnTo>
                    <a:pt x="199321" y="635598"/>
                  </a:lnTo>
                  <a:lnTo>
                    <a:pt x="143153" y="624904"/>
                  </a:lnTo>
                  <a:lnTo>
                    <a:pt x="94648" y="611839"/>
                  </a:lnTo>
                  <a:lnTo>
                    <a:pt x="54944" y="596710"/>
                  </a:lnTo>
                  <a:lnTo>
                    <a:pt x="6483" y="561483"/>
                  </a:lnTo>
                  <a:lnTo>
                    <a:pt x="0" y="541998"/>
                  </a:lnTo>
                  <a:lnTo>
                    <a:pt x="0" y="108399"/>
                  </a:lnTo>
                  <a:lnTo>
                    <a:pt x="25177" y="70575"/>
                  </a:lnTo>
                  <a:lnTo>
                    <a:pt x="94648" y="38559"/>
                  </a:lnTo>
                  <a:lnTo>
                    <a:pt x="143153" y="25494"/>
                  </a:lnTo>
                  <a:lnTo>
                    <a:pt x="199321" y="14799"/>
                  </a:lnTo>
                  <a:lnTo>
                    <a:pt x="262018" y="6781"/>
                  </a:lnTo>
                  <a:lnTo>
                    <a:pt x="330106" y="1746"/>
                  </a:lnTo>
                  <a:lnTo>
                    <a:pt x="402449" y="0"/>
                  </a:lnTo>
                  <a:lnTo>
                    <a:pt x="474792" y="1746"/>
                  </a:lnTo>
                  <a:lnTo>
                    <a:pt x="542879" y="6781"/>
                  </a:lnTo>
                  <a:lnTo>
                    <a:pt x="605576" y="14799"/>
                  </a:lnTo>
                  <a:lnTo>
                    <a:pt x="661745" y="25494"/>
                  </a:lnTo>
                  <a:lnTo>
                    <a:pt x="710250" y="38559"/>
                  </a:lnTo>
                  <a:lnTo>
                    <a:pt x="749954" y="53688"/>
                  </a:lnTo>
                  <a:lnTo>
                    <a:pt x="798414" y="88914"/>
                  </a:lnTo>
                  <a:lnTo>
                    <a:pt x="804898" y="108399"/>
                  </a:lnTo>
                  <a:lnTo>
                    <a:pt x="804898" y="541998"/>
                  </a:lnTo>
                  <a:lnTo>
                    <a:pt x="779721" y="579823"/>
                  </a:lnTo>
                  <a:lnTo>
                    <a:pt x="710250" y="611839"/>
                  </a:lnTo>
                  <a:lnTo>
                    <a:pt x="661745" y="624904"/>
                  </a:lnTo>
                  <a:lnTo>
                    <a:pt x="605576" y="635598"/>
                  </a:lnTo>
                  <a:lnTo>
                    <a:pt x="542879" y="643616"/>
                  </a:lnTo>
                  <a:lnTo>
                    <a:pt x="474792" y="648652"/>
                  </a:lnTo>
                  <a:lnTo>
                    <a:pt x="402449" y="6503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48590" y="1054972"/>
              <a:ext cx="805180" cy="650875"/>
            </a:xfrm>
            <a:custGeom>
              <a:avLst/>
              <a:gdLst/>
              <a:ahLst/>
              <a:cxnLst/>
              <a:rect l="l" t="t" r="r" b="b"/>
              <a:pathLst>
                <a:path w="805179" h="650875">
                  <a:moveTo>
                    <a:pt x="804898" y="108399"/>
                  </a:moveTo>
                  <a:lnTo>
                    <a:pt x="798414" y="127884"/>
                  </a:lnTo>
                  <a:lnTo>
                    <a:pt x="779721" y="146223"/>
                  </a:lnTo>
                  <a:lnTo>
                    <a:pt x="710250" y="178240"/>
                  </a:lnTo>
                  <a:lnTo>
                    <a:pt x="661745" y="191305"/>
                  </a:lnTo>
                  <a:lnTo>
                    <a:pt x="605576" y="201999"/>
                  </a:lnTo>
                  <a:lnTo>
                    <a:pt x="542879" y="210017"/>
                  </a:lnTo>
                  <a:lnTo>
                    <a:pt x="474792" y="215053"/>
                  </a:lnTo>
                  <a:lnTo>
                    <a:pt x="402449" y="216799"/>
                  </a:lnTo>
                  <a:lnTo>
                    <a:pt x="330106" y="215053"/>
                  </a:lnTo>
                  <a:lnTo>
                    <a:pt x="262018" y="210017"/>
                  </a:lnTo>
                  <a:lnTo>
                    <a:pt x="199321" y="201999"/>
                  </a:lnTo>
                  <a:lnTo>
                    <a:pt x="143153" y="191305"/>
                  </a:lnTo>
                  <a:lnTo>
                    <a:pt x="94648" y="178240"/>
                  </a:lnTo>
                  <a:lnTo>
                    <a:pt x="54944" y="163111"/>
                  </a:lnTo>
                  <a:lnTo>
                    <a:pt x="6483" y="127884"/>
                  </a:lnTo>
                  <a:lnTo>
                    <a:pt x="0" y="108399"/>
                  </a:lnTo>
                </a:path>
                <a:path w="805179" h="650875">
                  <a:moveTo>
                    <a:pt x="0" y="108399"/>
                  </a:moveTo>
                  <a:lnTo>
                    <a:pt x="6483" y="88914"/>
                  </a:lnTo>
                  <a:lnTo>
                    <a:pt x="25177" y="70575"/>
                  </a:lnTo>
                  <a:lnTo>
                    <a:pt x="94648" y="38559"/>
                  </a:lnTo>
                  <a:lnTo>
                    <a:pt x="143153" y="25494"/>
                  </a:lnTo>
                  <a:lnTo>
                    <a:pt x="199321" y="14799"/>
                  </a:lnTo>
                  <a:lnTo>
                    <a:pt x="262018" y="6781"/>
                  </a:lnTo>
                  <a:lnTo>
                    <a:pt x="330106" y="1746"/>
                  </a:lnTo>
                  <a:lnTo>
                    <a:pt x="402449" y="0"/>
                  </a:lnTo>
                  <a:lnTo>
                    <a:pt x="474792" y="1746"/>
                  </a:lnTo>
                  <a:lnTo>
                    <a:pt x="542879" y="6781"/>
                  </a:lnTo>
                  <a:lnTo>
                    <a:pt x="605576" y="14799"/>
                  </a:lnTo>
                  <a:lnTo>
                    <a:pt x="661745" y="25494"/>
                  </a:lnTo>
                  <a:lnTo>
                    <a:pt x="710250" y="38559"/>
                  </a:lnTo>
                  <a:lnTo>
                    <a:pt x="749954" y="53688"/>
                  </a:lnTo>
                  <a:lnTo>
                    <a:pt x="798414" y="88914"/>
                  </a:lnTo>
                  <a:lnTo>
                    <a:pt x="804898" y="108399"/>
                  </a:lnTo>
                  <a:lnTo>
                    <a:pt x="804898" y="541998"/>
                  </a:lnTo>
                  <a:lnTo>
                    <a:pt x="779721" y="579823"/>
                  </a:lnTo>
                  <a:lnTo>
                    <a:pt x="710250" y="611839"/>
                  </a:lnTo>
                  <a:lnTo>
                    <a:pt x="661745" y="624904"/>
                  </a:lnTo>
                  <a:lnTo>
                    <a:pt x="605576" y="635598"/>
                  </a:lnTo>
                  <a:lnTo>
                    <a:pt x="542879" y="643616"/>
                  </a:lnTo>
                  <a:lnTo>
                    <a:pt x="474792" y="648652"/>
                  </a:lnTo>
                  <a:lnTo>
                    <a:pt x="402449" y="650398"/>
                  </a:lnTo>
                  <a:lnTo>
                    <a:pt x="330106" y="648652"/>
                  </a:lnTo>
                  <a:lnTo>
                    <a:pt x="262018" y="643616"/>
                  </a:lnTo>
                  <a:lnTo>
                    <a:pt x="199321" y="635598"/>
                  </a:lnTo>
                  <a:lnTo>
                    <a:pt x="143153" y="624904"/>
                  </a:lnTo>
                  <a:lnTo>
                    <a:pt x="94648" y="611839"/>
                  </a:lnTo>
                  <a:lnTo>
                    <a:pt x="54944" y="596710"/>
                  </a:lnTo>
                  <a:lnTo>
                    <a:pt x="6483" y="561483"/>
                  </a:lnTo>
                  <a:lnTo>
                    <a:pt x="0" y="541998"/>
                  </a:lnTo>
                  <a:lnTo>
                    <a:pt x="0" y="108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4845629" y="1264196"/>
            <a:ext cx="41148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Lato"/>
                <a:cs typeface="Lato"/>
              </a:rPr>
              <a:t>Source</a:t>
            </a:r>
            <a:endParaRPr sz="1000"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33025" y="1416595"/>
            <a:ext cx="63627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Repository</a:t>
            </a:r>
            <a:endParaRPr sz="1000"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30838" y="1151582"/>
            <a:ext cx="1467485" cy="46990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635" rIns="0" bIns="0" rtlCol="0" vert="horz">
            <a:spAutoFit/>
          </a:bodyPr>
          <a:lstStyle/>
          <a:p>
            <a:pPr algn="ctr" marL="272415" marR="264160" indent="-635">
              <a:lnSpc>
                <a:spcPct val="100000"/>
              </a:lnSpc>
              <a:spcBef>
                <a:spcPts val="5"/>
              </a:spcBef>
            </a:pPr>
            <a:r>
              <a:rPr dirty="0" sz="1000" spc="15">
                <a:latin typeface="Lato"/>
                <a:cs typeface="Lato"/>
              </a:rPr>
              <a:t>CI:</a:t>
            </a:r>
            <a:r>
              <a:rPr dirty="0" sz="1000" spc="-85">
                <a:latin typeface="Lato"/>
                <a:cs typeface="Lato"/>
              </a:rPr>
              <a:t> </a:t>
            </a:r>
            <a:r>
              <a:rPr dirty="0" sz="1000">
                <a:latin typeface="Lato"/>
                <a:cs typeface="Lato"/>
              </a:rPr>
              <a:t>Build,</a:t>
            </a:r>
            <a:r>
              <a:rPr dirty="0" sz="1000" spc="-80">
                <a:latin typeface="Lato"/>
                <a:cs typeface="Lato"/>
              </a:rPr>
              <a:t> </a:t>
            </a:r>
            <a:r>
              <a:rPr dirty="0" sz="1000">
                <a:latin typeface="Lato"/>
                <a:cs typeface="Lato"/>
              </a:rPr>
              <a:t>test,</a:t>
            </a:r>
            <a:r>
              <a:rPr dirty="0" sz="1000" spc="-85">
                <a:latin typeface="Lato"/>
                <a:cs typeface="Lato"/>
              </a:rPr>
              <a:t> </a:t>
            </a:r>
            <a:r>
              <a:rPr dirty="0" sz="1000" spc="-10">
                <a:latin typeface="Lato"/>
                <a:cs typeface="Lato"/>
              </a:rPr>
              <a:t>&amp;  </a:t>
            </a:r>
            <a:r>
              <a:rPr dirty="0" sz="1000">
                <a:latin typeface="Lato"/>
                <a:cs typeface="Lato"/>
              </a:rPr>
              <a:t>package</a:t>
            </a:r>
            <a:r>
              <a:rPr dirty="0" sz="1000" spc="-135">
                <a:latin typeface="Lato"/>
                <a:cs typeface="Lato"/>
              </a:rPr>
              <a:t> </a:t>
            </a:r>
            <a:r>
              <a:rPr dirty="0" sz="1000">
                <a:latin typeface="Lato"/>
                <a:cs typeface="Lato"/>
              </a:rPr>
              <a:t>pipeline </a:t>
            </a:r>
            <a:r>
              <a:rPr dirty="0" sz="1000">
                <a:latin typeface="Lato"/>
                <a:cs typeface="Lato"/>
              </a:rPr>
              <a:t> </a:t>
            </a:r>
            <a:r>
              <a:rPr dirty="0" sz="1000" spc="-5">
                <a:latin typeface="Lato"/>
                <a:cs typeface="Lato"/>
              </a:rPr>
              <a:t>components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432472" y="1056447"/>
            <a:ext cx="835025" cy="658495"/>
            <a:chOff x="7432472" y="1056447"/>
            <a:chExt cx="835025" cy="658495"/>
          </a:xfrm>
        </p:grpSpPr>
        <p:sp>
          <p:nvSpPr>
            <p:cNvPr id="25" name="object 25"/>
            <p:cNvSpPr/>
            <p:nvPr/>
          </p:nvSpPr>
          <p:spPr>
            <a:xfrm>
              <a:off x="7437235" y="1061210"/>
              <a:ext cx="825500" cy="648970"/>
            </a:xfrm>
            <a:custGeom>
              <a:avLst/>
              <a:gdLst/>
              <a:ahLst/>
              <a:cxnLst/>
              <a:rect l="l" t="t" r="r" b="b"/>
              <a:pathLst>
                <a:path w="825500" h="648969">
                  <a:moveTo>
                    <a:pt x="764148" y="435491"/>
                  </a:moveTo>
                  <a:lnTo>
                    <a:pt x="764148" y="54634"/>
                  </a:lnTo>
                  <a:lnTo>
                    <a:pt x="113574" y="54634"/>
                  </a:lnTo>
                  <a:lnTo>
                    <a:pt x="113574" y="0"/>
                  </a:lnTo>
                  <a:lnTo>
                    <a:pt x="825298" y="0"/>
                  </a:lnTo>
                  <a:lnTo>
                    <a:pt x="825298" y="433234"/>
                  </a:lnTo>
                  <a:lnTo>
                    <a:pt x="802844" y="433586"/>
                  </a:lnTo>
                  <a:lnTo>
                    <a:pt x="783257" y="434362"/>
                  </a:lnTo>
                  <a:lnTo>
                    <a:pt x="769403" y="435138"/>
                  </a:lnTo>
                  <a:lnTo>
                    <a:pt x="764148" y="435491"/>
                  </a:lnTo>
                  <a:close/>
                </a:path>
                <a:path w="825500" h="648969">
                  <a:moveTo>
                    <a:pt x="710473" y="492234"/>
                  </a:moveTo>
                  <a:lnTo>
                    <a:pt x="710473" y="110627"/>
                  </a:lnTo>
                  <a:lnTo>
                    <a:pt x="58549" y="110627"/>
                  </a:lnTo>
                  <a:lnTo>
                    <a:pt x="58549" y="54634"/>
                  </a:lnTo>
                  <a:lnTo>
                    <a:pt x="764148" y="54634"/>
                  </a:lnTo>
                  <a:lnTo>
                    <a:pt x="764148" y="489224"/>
                  </a:lnTo>
                  <a:lnTo>
                    <a:pt x="744455" y="489694"/>
                  </a:lnTo>
                  <a:lnTo>
                    <a:pt x="727261" y="490729"/>
                  </a:lnTo>
                  <a:lnTo>
                    <a:pt x="715091" y="491763"/>
                  </a:lnTo>
                  <a:lnTo>
                    <a:pt x="710473" y="492234"/>
                  </a:lnTo>
                  <a:close/>
                </a:path>
                <a:path w="825500" h="648969">
                  <a:moveTo>
                    <a:pt x="158799" y="648570"/>
                  </a:moveTo>
                  <a:lnTo>
                    <a:pt x="111795" y="645239"/>
                  </a:lnTo>
                  <a:lnTo>
                    <a:pt x="59152" y="637747"/>
                  </a:lnTo>
                  <a:lnTo>
                    <a:pt x="0" y="625588"/>
                  </a:lnTo>
                  <a:lnTo>
                    <a:pt x="0" y="110627"/>
                  </a:lnTo>
                  <a:lnTo>
                    <a:pt x="710473" y="110627"/>
                  </a:lnTo>
                  <a:lnTo>
                    <a:pt x="710473" y="542506"/>
                  </a:lnTo>
                  <a:lnTo>
                    <a:pt x="651333" y="544146"/>
                  </a:lnTo>
                  <a:lnTo>
                    <a:pt x="598701" y="548729"/>
                  </a:lnTo>
                  <a:lnTo>
                    <a:pt x="551707" y="555747"/>
                  </a:lnTo>
                  <a:lnTo>
                    <a:pt x="509484" y="564693"/>
                  </a:lnTo>
                  <a:lnTo>
                    <a:pt x="471165" y="575059"/>
                  </a:lnTo>
                  <a:lnTo>
                    <a:pt x="402768" y="598024"/>
                  </a:lnTo>
                  <a:lnTo>
                    <a:pt x="370955" y="609608"/>
                  </a:lnTo>
                  <a:lnTo>
                    <a:pt x="339574" y="620583"/>
                  </a:lnTo>
                  <a:lnTo>
                    <a:pt x="307759" y="630442"/>
                  </a:lnTo>
                  <a:lnTo>
                    <a:pt x="274641" y="638677"/>
                  </a:lnTo>
                  <a:lnTo>
                    <a:pt x="239354" y="644782"/>
                  </a:lnTo>
                  <a:lnTo>
                    <a:pt x="201029" y="648249"/>
                  </a:lnTo>
                  <a:lnTo>
                    <a:pt x="158799" y="64857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437235" y="1061210"/>
              <a:ext cx="825500" cy="648970"/>
            </a:xfrm>
            <a:custGeom>
              <a:avLst/>
              <a:gdLst/>
              <a:ahLst/>
              <a:cxnLst/>
              <a:rect l="l" t="t" r="r" b="b"/>
              <a:pathLst>
                <a:path w="825500" h="648969">
                  <a:moveTo>
                    <a:pt x="0" y="110627"/>
                  </a:moveTo>
                  <a:lnTo>
                    <a:pt x="710473" y="110627"/>
                  </a:lnTo>
                  <a:lnTo>
                    <a:pt x="710473" y="542506"/>
                  </a:lnTo>
                  <a:lnTo>
                    <a:pt x="651333" y="544146"/>
                  </a:lnTo>
                  <a:lnTo>
                    <a:pt x="598700" y="548729"/>
                  </a:lnTo>
                  <a:lnTo>
                    <a:pt x="551707" y="555747"/>
                  </a:lnTo>
                  <a:lnTo>
                    <a:pt x="509484" y="564693"/>
                  </a:lnTo>
                  <a:lnTo>
                    <a:pt x="471165" y="575059"/>
                  </a:lnTo>
                  <a:lnTo>
                    <a:pt x="402768" y="598024"/>
                  </a:lnTo>
                  <a:lnTo>
                    <a:pt x="370955" y="609608"/>
                  </a:lnTo>
                  <a:lnTo>
                    <a:pt x="339574" y="620583"/>
                  </a:lnTo>
                  <a:lnTo>
                    <a:pt x="274641" y="638677"/>
                  </a:lnTo>
                  <a:lnTo>
                    <a:pt x="201029" y="648249"/>
                  </a:lnTo>
                  <a:lnTo>
                    <a:pt x="158799" y="648570"/>
                  </a:lnTo>
                  <a:lnTo>
                    <a:pt x="111795" y="645238"/>
                  </a:lnTo>
                  <a:lnTo>
                    <a:pt x="59152" y="637747"/>
                  </a:lnTo>
                  <a:lnTo>
                    <a:pt x="0" y="625588"/>
                  </a:lnTo>
                  <a:lnTo>
                    <a:pt x="0" y="110627"/>
                  </a:lnTo>
                  <a:close/>
                </a:path>
                <a:path w="825500" h="648969">
                  <a:moveTo>
                    <a:pt x="58549" y="110627"/>
                  </a:moveTo>
                  <a:lnTo>
                    <a:pt x="58549" y="54634"/>
                  </a:lnTo>
                  <a:lnTo>
                    <a:pt x="764148" y="54634"/>
                  </a:lnTo>
                  <a:lnTo>
                    <a:pt x="764148" y="489224"/>
                  </a:lnTo>
                  <a:lnTo>
                    <a:pt x="744455" y="489694"/>
                  </a:lnTo>
                  <a:lnTo>
                    <a:pt x="727261" y="490729"/>
                  </a:lnTo>
                  <a:lnTo>
                    <a:pt x="715091" y="491763"/>
                  </a:lnTo>
                  <a:lnTo>
                    <a:pt x="710473" y="492234"/>
                  </a:lnTo>
                </a:path>
                <a:path w="825500" h="648969">
                  <a:moveTo>
                    <a:pt x="113574" y="54634"/>
                  </a:moveTo>
                  <a:lnTo>
                    <a:pt x="113574" y="0"/>
                  </a:lnTo>
                  <a:lnTo>
                    <a:pt x="825298" y="0"/>
                  </a:lnTo>
                  <a:lnTo>
                    <a:pt x="825298" y="433234"/>
                  </a:lnTo>
                  <a:lnTo>
                    <a:pt x="802844" y="433586"/>
                  </a:lnTo>
                  <a:lnTo>
                    <a:pt x="783257" y="434362"/>
                  </a:lnTo>
                  <a:lnTo>
                    <a:pt x="769403" y="435138"/>
                  </a:lnTo>
                  <a:lnTo>
                    <a:pt x="764148" y="43549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7522074" y="1335341"/>
            <a:ext cx="54165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Lato"/>
                <a:cs typeface="Lato"/>
              </a:rPr>
              <a:t>Packages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472104" y="1363957"/>
            <a:ext cx="4149725" cy="457200"/>
            <a:chOff x="1472104" y="1363957"/>
            <a:chExt cx="4149725" cy="457200"/>
          </a:xfrm>
        </p:grpSpPr>
        <p:sp>
          <p:nvSpPr>
            <p:cNvPr id="29" name="object 29"/>
            <p:cNvSpPr/>
            <p:nvPr/>
          </p:nvSpPr>
          <p:spPr>
            <a:xfrm>
              <a:off x="1492599" y="1691591"/>
              <a:ext cx="0" cy="124460"/>
            </a:xfrm>
            <a:custGeom>
              <a:avLst/>
              <a:gdLst/>
              <a:ahLst/>
              <a:cxnLst/>
              <a:rect l="l" t="t" r="r" b="b"/>
              <a:pathLst>
                <a:path w="0" h="124460">
                  <a:moveTo>
                    <a:pt x="0" y="1243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476867" y="164836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0" y="43224"/>
                  </a:lnTo>
                  <a:lnTo>
                    <a:pt x="15732" y="0"/>
                  </a:lnTo>
                  <a:lnTo>
                    <a:pt x="31464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476867" y="164836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15732" y="0"/>
                  </a:lnTo>
                  <a:lnTo>
                    <a:pt x="0" y="43224"/>
                  </a:lnTo>
                  <a:lnTo>
                    <a:pt x="31464" y="432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905236" y="1399734"/>
              <a:ext cx="236220" cy="0"/>
            </a:xfrm>
            <a:custGeom>
              <a:avLst/>
              <a:gdLst/>
              <a:ahLst/>
              <a:cxnLst/>
              <a:rect l="l" t="t" r="r" b="b"/>
              <a:pathLst>
                <a:path w="236219" h="0">
                  <a:moveTo>
                    <a:pt x="0" y="0"/>
                  </a:moveTo>
                  <a:lnTo>
                    <a:pt x="2356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140885" y="13840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7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140885" y="13840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7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158268" y="1394127"/>
              <a:ext cx="328295" cy="5715"/>
            </a:xfrm>
            <a:custGeom>
              <a:avLst/>
              <a:gdLst/>
              <a:ahLst/>
              <a:cxnLst/>
              <a:rect l="l" t="t" r="r" b="b"/>
              <a:pathLst>
                <a:path w="328295" h="5715">
                  <a:moveTo>
                    <a:pt x="0" y="5619"/>
                  </a:moveTo>
                  <a:lnTo>
                    <a:pt x="3277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485743" y="13783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549" y="31462"/>
                  </a:moveTo>
                  <a:lnTo>
                    <a:pt x="0" y="0"/>
                  </a:lnTo>
                  <a:lnTo>
                    <a:pt x="43499" y="14989"/>
                  </a:lnTo>
                  <a:lnTo>
                    <a:pt x="549" y="3146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485743" y="13783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549" y="31462"/>
                  </a:moveTo>
                  <a:lnTo>
                    <a:pt x="43499" y="14989"/>
                  </a:lnTo>
                  <a:lnTo>
                    <a:pt x="0" y="0"/>
                  </a:lnTo>
                  <a:lnTo>
                    <a:pt x="549" y="3146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368541" y="1398659"/>
              <a:ext cx="217170" cy="3175"/>
            </a:xfrm>
            <a:custGeom>
              <a:avLst/>
              <a:gdLst/>
              <a:ahLst/>
              <a:cxnLst/>
              <a:rect l="l" t="t" r="r" b="b"/>
              <a:pathLst>
                <a:path w="217170" h="3175">
                  <a:moveTo>
                    <a:pt x="0" y="2609"/>
                  </a:moveTo>
                  <a:lnTo>
                    <a:pt x="2167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585115" y="138292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74" y="31462"/>
                  </a:moveTo>
                  <a:lnTo>
                    <a:pt x="0" y="0"/>
                  </a:lnTo>
                  <a:lnTo>
                    <a:pt x="43399" y="15209"/>
                  </a:lnTo>
                  <a:lnTo>
                    <a:pt x="374" y="3146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585115" y="138292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74" y="31462"/>
                  </a:moveTo>
                  <a:lnTo>
                    <a:pt x="43399" y="15209"/>
                  </a:lnTo>
                  <a:lnTo>
                    <a:pt x="0" y="0"/>
                  </a:lnTo>
                  <a:lnTo>
                    <a:pt x="374" y="3146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453489" y="1380172"/>
              <a:ext cx="120650" cy="4445"/>
            </a:xfrm>
            <a:custGeom>
              <a:avLst/>
              <a:gdLst/>
              <a:ahLst/>
              <a:cxnLst/>
              <a:rect l="l" t="t" r="r" b="b"/>
              <a:pathLst>
                <a:path w="120650" h="4444">
                  <a:moveTo>
                    <a:pt x="-4762" y="2134"/>
                  </a:moveTo>
                  <a:lnTo>
                    <a:pt x="124937" y="2134"/>
                  </a:lnTo>
                </a:path>
              </a:pathLst>
            </a:custGeom>
            <a:ln w="1379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573113" y="13687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4"/>
                  </a:moveTo>
                  <a:lnTo>
                    <a:pt x="1124" y="0"/>
                  </a:lnTo>
                  <a:lnTo>
                    <a:pt x="43749" y="17257"/>
                  </a:lnTo>
                  <a:lnTo>
                    <a:pt x="0" y="3144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73113" y="13687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4"/>
                  </a:moveTo>
                  <a:lnTo>
                    <a:pt x="43749" y="17257"/>
                  </a:lnTo>
                  <a:lnTo>
                    <a:pt x="1124" y="0"/>
                  </a:lnTo>
                  <a:lnTo>
                    <a:pt x="0" y="3144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/>
          <p:cNvGrpSpPr/>
          <p:nvPr/>
        </p:nvGrpSpPr>
        <p:grpSpPr>
          <a:xfrm>
            <a:off x="7097835" y="1365837"/>
            <a:ext cx="330200" cy="41275"/>
            <a:chOff x="7097835" y="1365837"/>
            <a:chExt cx="330200" cy="41275"/>
          </a:xfrm>
        </p:grpSpPr>
        <p:sp>
          <p:nvSpPr>
            <p:cNvPr id="45" name="object 45"/>
            <p:cNvSpPr/>
            <p:nvPr/>
          </p:nvSpPr>
          <p:spPr>
            <a:xfrm>
              <a:off x="7097835" y="1386332"/>
              <a:ext cx="282575" cy="0"/>
            </a:xfrm>
            <a:custGeom>
              <a:avLst/>
              <a:gdLst/>
              <a:ahLst/>
              <a:cxnLst/>
              <a:rect l="l" t="t" r="r" b="b"/>
              <a:pathLst>
                <a:path w="282575" h="0">
                  <a:moveTo>
                    <a:pt x="0" y="0"/>
                  </a:moveTo>
                  <a:lnTo>
                    <a:pt x="2821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379985" y="137059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379985" y="137059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7774847" y="1765713"/>
            <a:ext cx="41275" cy="268605"/>
            <a:chOff x="7774847" y="1765713"/>
            <a:chExt cx="41275" cy="268605"/>
          </a:xfrm>
        </p:grpSpPr>
        <p:sp>
          <p:nvSpPr>
            <p:cNvPr id="49" name="object 49"/>
            <p:cNvSpPr/>
            <p:nvPr/>
          </p:nvSpPr>
          <p:spPr>
            <a:xfrm>
              <a:off x="7790584" y="1770476"/>
              <a:ext cx="5080" cy="215265"/>
            </a:xfrm>
            <a:custGeom>
              <a:avLst/>
              <a:gdLst/>
              <a:ahLst/>
              <a:cxnLst/>
              <a:rect l="l" t="t" r="r" b="b"/>
              <a:pathLst>
                <a:path w="5079" h="215264">
                  <a:moveTo>
                    <a:pt x="0" y="0"/>
                  </a:moveTo>
                  <a:lnTo>
                    <a:pt x="4749" y="21526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779609" y="19853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6674" y="43562"/>
                  </a:moveTo>
                  <a:lnTo>
                    <a:pt x="0" y="694"/>
                  </a:lnTo>
                  <a:lnTo>
                    <a:pt x="31449" y="0"/>
                  </a:lnTo>
                  <a:lnTo>
                    <a:pt x="16674" y="4356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779609" y="19853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694"/>
                  </a:moveTo>
                  <a:lnTo>
                    <a:pt x="16674" y="43562"/>
                  </a:lnTo>
                  <a:lnTo>
                    <a:pt x="31449" y="0"/>
                  </a:lnTo>
                  <a:lnTo>
                    <a:pt x="0" y="69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7364159" y="2043093"/>
            <a:ext cx="919480" cy="46990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76835" rIns="0" bIns="0" rtlCol="0" vert="horz">
            <a:spAutoFit/>
          </a:bodyPr>
          <a:lstStyle/>
          <a:p>
            <a:pPr marL="115570" marR="107314" indent="-635">
              <a:lnSpc>
                <a:spcPct val="100000"/>
              </a:lnSpc>
              <a:spcBef>
                <a:spcPts val="605"/>
              </a:spcBef>
            </a:pPr>
            <a:r>
              <a:rPr dirty="0" sz="1000">
                <a:latin typeface="Lato"/>
                <a:cs typeface="Lato"/>
              </a:rPr>
              <a:t>CD:</a:t>
            </a:r>
            <a:r>
              <a:rPr dirty="0" sz="1000" spc="-145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Pipeline  </a:t>
            </a:r>
            <a:r>
              <a:rPr dirty="0" sz="1000" spc="-5">
                <a:latin typeface="Lato"/>
                <a:cs typeface="Lato"/>
              </a:rPr>
              <a:t>Depl</a:t>
            </a:r>
            <a:r>
              <a:rPr dirty="0" sz="1000" spc="-20">
                <a:latin typeface="Lato"/>
                <a:cs typeface="Lato"/>
              </a:rPr>
              <a:t>o</a:t>
            </a:r>
            <a:r>
              <a:rPr dirty="0" sz="1000">
                <a:latin typeface="Lato"/>
                <a:cs typeface="Lato"/>
              </a:rPr>
              <a:t>yment</a:t>
            </a:r>
            <a:endParaRPr sz="1000">
              <a:latin typeface="Lato"/>
              <a:cs typeface="La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257487" y="587948"/>
            <a:ext cx="825500" cy="408940"/>
          </a:xfrm>
          <a:prstGeom prst="rect">
            <a:avLst/>
          </a:prstGeom>
          <a:solidFill>
            <a:srgbClr val="FFF2CC"/>
          </a:solidFill>
          <a:ln w="9524">
            <a:solidFill>
              <a:srgbClr val="595959"/>
            </a:solidFill>
          </a:ln>
        </p:spPr>
        <p:txBody>
          <a:bodyPr wrap="square" lIns="0" tIns="46990" rIns="0" bIns="0" rtlCol="0" vert="horz">
            <a:spAutoFit/>
          </a:bodyPr>
          <a:lstStyle/>
          <a:p>
            <a:pPr marL="192405" marR="184785" indent="40640">
              <a:lnSpc>
                <a:spcPct val="100000"/>
              </a:lnSpc>
              <a:spcBef>
                <a:spcPts val="370"/>
              </a:spcBef>
            </a:pPr>
            <a:r>
              <a:rPr dirty="0" sz="1000" spc="-5">
                <a:latin typeface="Lato"/>
                <a:cs typeface="Lato"/>
              </a:rPr>
              <a:t>Model  </a:t>
            </a:r>
            <a:r>
              <a:rPr dirty="0" sz="1000" spc="5">
                <a:latin typeface="Lato"/>
                <a:cs typeface="Lato"/>
              </a:rPr>
              <a:t>analysis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513257" y="991968"/>
            <a:ext cx="271780" cy="180975"/>
            <a:chOff x="2513257" y="991968"/>
            <a:chExt cx="271780" cy="180975"/>
          </a:xfrm>
        </p:grpSpPr>
        <p:sp>
          <p:nvSpPr>
            <p:cNvPr id="55" name="object 55"/>
            <p:cNvSpPr/>
            <p:nvPr/>
          </p:nvSpPr>
          <p:spPr>
            <a:xfrm>
              <a:off x="2533769" y="996730"/>
              <a:ext cx="635" cy="111125"/>
            </a:xfrm>
            <a:custGeom>
              <a:avLst/>
              <a:gdLst/>
              <a:ahLst/>
              <a:cxnLst/>
              <a:rect l="l" t="t" r="r" b="b"/>
              <a:pathLst>
                <a:path w="635" h="111125">
                  <a:moveTo>
                    <a:pt x="174" y="0"/>
                  </a:moveTo>
                  <a:lnTo>
                    <a:pt x="0" y="1105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518019" y="110725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649" y="43252"/>
                  </a:moveTo>
                  <a:lnTo>
                    <a:pt x="0" y="0"/>
                  </a:lnTo>
                  <a:lnTo>
                    <a:pt x="31474" y="54"/>
                  </a:lnTo>
                  <a:lnTo>
                    <a:pt x="15649" y="4325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518019" y="110725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649" y="43252"/>
                  </a:lnTo>
                  <a:lnTo>
                    <a:pt x="31474" y="5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763944" y="1050730"/>
              <a:ext cx="0" cy="117475"/>
            </a:xfrm>
            <a:custGeom>
              <a:avLst/>
              <a:gdLst/>
              <a:ahLst/>
              <a:cxnLst/>
              <a:rect l="l" t="t" r="r" b="b"/>
              <a:pathLst>
                <a:path w="0" h="117475">
                  <a:moveTo>
                    <a:pt x="0" y="1171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748194" y="100750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0" y="43224"/>
                  </a:lnTo>
                  <a:lnTo>
                    <a:pt x="15749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748194" y="100750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15749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7356609" y="2806744"/>
            <a:ext cx="961390" cy="60325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Times New Roman"/>
              <a:cs typeface="Times New Roman"/>
            </a:endParaRPr>
          </a:p>
          <a:p>
            <a:pPr marL="277495" marR="173990" indent="-95885">
              <a:lnSpc>
                <a:spcPct val="100000"/>
              </a:lnSpc>
            </a:pPr>
            <a:r>
              <a:rPr dirty="0" sz="1000">
                <a:latin typeface="Lato"/>
                <a:cs typeface="Lato"/>
              </a:rPr>
              <a:t>CD:</a:t>
            </a:r>
            <a:r>
              <a:rPr dirty="0" sz="1000" spc="-130">
                <a:latin typeface="Lato"/>
                <a:cs typeface="Lato"/>
              </a:rPr>
              <a:t> </a:t>
            </a:r>
            <a:r>
              <a:rPr dirty="0" sz="1000" spc="-5">
                <a:latin typeface="Lato"/>
                <a:cs typeface="Lato"/>
              </a:rPr>
              <a:t>Model  </a:t>
            </a:r>
            <a:r>
              <a:rPr dirty="0" sz="1000" spc="5">
                <a:latin typeface="Lato"/>
                <a:cs typeface="Lato"/>
              </a:rPr>
              <a:t>serving</a:t>
            </a:r>
            <a:endParaRPr sz="1000">
              <a:latin typeface="Lato"/>
              <a:cs typeface="Lato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356635" y="3631067"/>
            <a:ext cx="961390" cy="60325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Times New Roman"/>
              <a:cs typeface="Times New Roman"/>
            </a:endParaRPr>
          </a:p>
          <a:p>
            <a:pPr marL="281940" marR="182880" indent="-92075">
              <a:lnSpc>
                <a:spcPct val="100000"/>
              </a:lnSpc>
            </a:pPr>
            <a:r>
              <a:rPr dirty="0" sz="1000" spc="5">
                <a:latin typeface="Lato"/>
                <a:cs typeface="Lato"/>
              </a:rPr>
              <a:t>Prediction  </a:t>
            </a:r>
            <a:r>
              <a:rPr dirty="0" sz="1000" spc="5">
                <a:latin typeface="Lato"/>
                <a:cs typeface="Lato"/>
              </a:rPr>
              <a:t>service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814771" y="2507682"/>
            <a:ext cx="41275" cy="290195"/>
            <a:chOff x="7814771" y="2507682"/>
            <a:chExt cx="41275" cy="290195"/>
          </a:xfrm>
        </p:grpSpPr>
        <p:sp>
          <p:nvSpPr>
            <p:cNvPr id="64" name="object 64"/>
            <p:cNvSpPr/>
            <p:nvPr/>
          </p:nvSpPr>
          <p:spPr>
            <a:xfrm>
              <a:off x="7827759" y="2512444"/>
              <a:ext cx="7620" cy="237490"/>
            </a:xfrm>
            <a:custGeom>
              <a:avLst/>
              <a:gdLst/>
              <a:ahLst/>
              <a:cxnLst/>
              <a:rect l="l" t="t" r="r" b="b"/>
              <a:pathLst>
                <a:path w="7620" h="237489">
                  <a:moveTo>
                    <a:pt x="0" y="0"/>
                  </a:moveTo>
                  <a:lnTo>
                    <a:pt x="7499" y="23717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819534" y="274914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7099" y="43699"/>
                  </a:moveTo>
                  <a:lnTo>
                    <a:pt x="0" y="974"/>
                  </a:lnTo>
                  <a:lnTo>
                    <a:pt x="31449" y="0"/>
                  </a:lnTo>
                  <a:lnTo>
                    <a:pt x="17099" y="436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7819534" y="274914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974"/>
                  </a:moveTo>
                  <a:lnTo>
                    <a:pt x="17099" y="43699"/>
                  </a:lnTo>
                  <a:lnTo>
                    <a:pt x="31449" y="0"/>
                  </a:lnTo>
                  <a:lnTo>
                    <a:pt x="0" y="9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" name="object 67"/>
          <p:cNvGrpSpPr/>
          <p:nvPr/>
        </p:nvGrpSpPr>
        <p:grpSpPr>
          <a:xfrm>
            <a:off x="7816571" y="3409743"/>
            <a:ext cx="41275" cy="212725"/>
            <a:chOff x="7816571" y="3409743"/>
            <a:chExt cx="41275" cy="212725"/>
          </a:xfrm>
        </p:grpSpPr>
        <p:sp>
          <p:nvSpPr>
            <p:cNvPr id="68" name="object 68"/>
            <p:cNvSpPr/>
            <p:nvPr/>
          </p:nvSpPr>
          <p:spPr>
            <a:xfrm>
              <a:off x="7837059" y="3409743"/>
              <a:ext cx="0" cy="164465"/>
            </a:xfrm>
            <a:custGeom>
              <a:avLst/>
              <a:gdLst/>
              <a:ahLst/>
              <a:cxnLst/>
              <a:rect l="l" t="t" r="r" b="b"/>
              <a:pathLst>
                <a:path w="0" h="164464">
                  <a:moveTo>
                    <a:pt x="0" y="0"/>
                  </a:moveTo>
                  <a:lnTo>
                    <a:pt x="0" y="1642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821334" y="35739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821334" y="35739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3608792" y="3631042"/>
            <a:ext cx="1376680" cy="60325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Times New Roman"/>
              <a:cs typeface="Times New Roman"/>
            </a:endParaRPr>
          </a:p>
          <a:p>
            <a:pPr marL="380365" marR="318135" indent="-53975">
              <a:lnSpc>
                <a:spcPct val="100000"/>
              </a:lnSpc>
            </a:pPr>
            <a:r>
              <a:rPr dirty="0" sz="1000" spc="-5">
                <a:latin typeface="Lato"/>
                <a:cs typeface="Lato"/>
              </a:rPr>
              <a:t>P</a:t>
            </a:r>
            <a:r>
              <a:rPr dirty="0" sz="1000">
                <a:latin typeface="Lato"/>
                <a:cs typeface="Lato"/>
              </a:rPr>
              <a:t>erformance  </a:t>
            </a:r>
            <a:r>
              <a:rPr dirty="0" sz="1000">
                <a:latin typeface="Lato"/>
                <a:cs typeface="Lato"/>
              </a:rPr>
              <a:t>monitoring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4994002" y="3912079"/>
            <a:ext cx="2362835" cy="41275"/>
            <a:chOff x="4994002" y="3912079"/>
            <a:chExt cx="2362835" cy="41275"/>
          </a:xfrm>
        </p:grpSpPr>
        <p:sp>
          <p:nvSpPr>
            <p:cNvPr id="73" name="object 73"/>
            <p:cNvSpPr/>
            <p:nvPr/>
          </p:nvSpPr>
          <p:spPr>
            <a:xfrm>
              <a:off x="5041989" y="3932566"/>
              <a:ext cx="2315210" cy="0"/>
            </a:xfrm>
            <a:custGeom>
              <a:avLst/>
              <a:gdLst/>
              <a:ahLst/>
              <a:cxnLst/>
              <a:rect l="l" t="t" r="r" b="b"/>
              <a:pathLst>
                <a:path w="2315209" h="0">
                  <a:moveTo>
                    <a:pt x="2314645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998765" y="39168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4998765" y="39168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6" name="object 76"/>
          <p:cNvGrpSpPr/>
          <p:nvPr/>
        </p:nvGrpSpPr>
        <p:grpSpPr>
          <a:xfrm>
            <a:off x="670948" y="1379092"/>
            <a:ext cx="7919084" cy="2559050"/>
            <a:chOff x="670948" y="1379092"/>
            <a:chExt cx="7919084" cy="2559050"/>
          </a:xfrm>
        </p:grpSpPr>
        <p:sp>
          <p:nvSpPr>
            <p:cNvPr id="77" name="object 77"/>
            <p:cNvSpPr/>
            <p:nvPr/>
          </p:nvSpPr>
          <p:spPr>
            <a:xfrm>
              <a:off x="827168" y="1398999"/>
              <a:ext cx="2784475" cy="2534285"/>
            </a:xfrm>
            <a:custGeom>
              <a:avLst/>
              <a:gdLst/>
              <a:ahLst/>
              <a:cxnLst/>
              <a:rect l="l" t="t" r="r" b="b"/>
              <a:pathLst>
                <a:path w="2784475" h="2534285">
                  <a:moveTo>
                    <a:pt x="0" y="0"/>
                  </a:moveTo>
                  <a:lnTo>
                    <a:pt x="5984" y="0"/>
                  </a:lnTo>
                  <a:lnTo>
                    <a:pt x="5984" y="2533792"/>
                  </a:lnTo>
                  <a:lnTo>
                    <a:pt x="2783999" y="2533792"/>
                  </a:lnTo>
                </a:path>
                <a:path w="2784475" h="2534285">
                  <a:moveTo>
                    <a:pt x="17869" y="134"/>
                  </a:moveTo>
                  <a:lnTo>
                    <a:pt x="195619" y="58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022747" y="138385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7"/>
                  </a:moveTo>
                  <a:lnTo>
                    <a:pt x="82" y="0"/>
                  </a:lnTo>
                  <a:lnTo>
                    <a:pt x="43267" y="15844"/>
                  </a:lnTo>
                  <a:lnTo>
                    <a:pt x="0" y="3146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022747" y="138385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7"/>
                  </a:moveTo>
                  <a:lnTo>
                    <a:pt x="43267" y="15844"/>
                  </a:lnTo>
                  <a:lnTo>
                    <a:pt x="82" y="0"/>
                  </a:lnTo>
                  <a:lnTo>
                    <a:pt x="0" y="3146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670948" y="2647769"/>
              <a:ext cx="7919084" cy="0"/>
            </a:xfrm>
            <a:custGeom>
              <a:avLst/>
              <a:gdLst/>
              <a:ahLst/>
              <a:cxnLst/>
              <a:rect l="l" t="t" r="r" b="b"/>
              <a:pathLst>
                <a:path w="7919084" h="0">
                  <a:moveTo>
                    <a:pt x="0" y="0"/>
                  </a:moveTo>
                  <a:lnTo>
                    <a:pt x="7918484" y="0"/>
                  </a:lnTo>
                </a:path>
              </a:pathLst>
            </a:custGeom>
            <a:ln w="9524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/>
          <p:cNvSpPr txBox="1"/>
          <p:nvPr/>
        </p:nvSpPr>
        <p:spPr>
          <a:xfrm>
            <a:off x="3373173" y="2368548"/>
            <a:ext cx="111379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Lato"/>
                <a:cs typeface="Lato"/>
              </a:rPr>
              <a:t>development/test</a:t>
            </a:r>
            <a:endParaRPr sz="1100">
              <a:latin typeface="Lato"/>
              <a:cs typeface="Lato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372468" y="2715209"/>
            <a:ext cx="21628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Lato"/>
                <a:cs typeface="Lato"/>
              </a:rPr>
              <a:t>staging/pre-production/production</a:t>
            </a:r>
            <a:endParaRPr sz="1100">
              <a:latin typeface="Lato"/>
              <a:cs typeface="Lato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title"/>
          </p:nvPr>
        </p:nvSpPr>
        <p:spPr>
          <a:xfrm>
            <a:off x="347344" y="39903"/>
            <a:ext cx="32791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/>
              <a:t>CI/CD</a:t>
            </a:r>
            <a:r>
              <a:rPr dirty="0" sz="2800" spc="-250"/>
              <a:t> </a:t>
            </a:r>
            <a:r>
              <a:rPr dirty="0" sz="2800" spc="25"/>
              <a:t>Infrastructure</a:t>
            </a:r>
            <a:endParaRPr sz="28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22667" y="2228970"/>
            <a:ext cx="1940560" cy="513080"/>
          </a:xfrm>
          <a:prstGeom prst="rect">
            <a:avLst/>
          </a:prstGeom>
          <a:solidFill>
            <a:srgbClr val="CFDFE2"/>
          </a:solidFill>
          <a:ln w="9524">
            <a:solidFill>
              <a:srgbClr val="595959"/>
            </a:solidFill>
          </a:ln>
        </p:spPr>
        <p:txBody>
          <a:bodyPr wrap="square" lIns="0" tIns="144145" rIns="0" bIns="0" rtlCol="0" vert="horz">
            <a:spAutoFit/>
          </a:bodyPr>
          <a:lstStyle/>
          <a:p>
            <a:pPr marL="318770">
              <a:lnSpc>
                <a:spcPct val="100000"/>
              </a:lnSpc>
              <a:spcBef>
                <a:spcPts val="1135"/>
              </a:spcBef>
            </a:pPr>
            <a:r>
              <a:rPr dirty="0" sz="1400" spc="5">
                <a:latin typeface="Lato"/>
                <a:cs typeface="Lato"/>
              </a:rPr>
              <a:t>Unit</a:t>
            </a:r>
            <a:r>
              <a:rPr dirty="0" sz="1400" spc="-100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testing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in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30">
                <a:latin typeface="Lato"/>
                <a:cs typeface="Lato"/>
              </a:rPr>
              <a:t>CI</a:t>
            </a:r>
            <a:endParaRPr sz="14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24796" y="3361268"/>
            <a:ext cx="1572260" cy="513080"/>
          </a:xfrm>
          <a:prstGeom prst="rect">
            <a:avLst/>
          </a:prstGeom>
          <a:solidFill>
            <a:srgbClr val="B6D6A8"/>
          </a:solidFill>
          <a:ln w="9524">
            <a:solidFill>
              <a:srgbClr val="595959"/>
            </a:solidFill>
          </a:ln>
        </p:spPr>
        <p:txBody>
          <a:bodyPr wrap="square" lIns="0" tIns="149225" rIns="0" bIns="0" rtlCol="0" vert="horz">
            <a:spAutoFit/>
          </a:bodyPr>
          <a:lstStyle/>
          <a:p>
            <a:pPr marL="169545">
              <a:lnSpc>
                <a:spcPct val="100000"/>
              </a:lnSpc>
              <a:spcBef>
                <a:spcPts val="1175"/>
              </a:spcBef>
            </a:pPr>
            <a:r>
              <a:rPr dirty="0" sz="1300" spc="5">
                <a:latin typeface="Lato"/>
                <a:cs typeface="Lato"/>
              </a:rPr>
              <a:t>Unit testing</a:t>
            </a:r>
            <a:r>
              <a:rPr dirty="0" sz="1300" spc="-195">
                <a:latin typeface="Lato"/>
                <a:cs typeface="Lato"/>
              </a:rPr>
              <a:t> </a:t>
            </a:r>
            <a:r>
              <a:rPr dirty="0" sz="1300" spc="5">
                <a:latin typeface="Lato"/>
                <a:cs typeface="Lato"/>
              </a:rPr>
              <a:t>Data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18356" y="2741506"/>
            <a:ext cx="1233170" cy="618490"/>
            <a:chOff x="2718356" y="2741506"/>
            <a:chExt cx="1233170" cy="618490"/>
          </a:xfrm>
        </p:grpSpPr>
        <p:sp>
          <p:nvSpPr>
            <p:cNvPr id="5" name="object 5"/>
            <p:cNvSpPr/>
            <p:nvPr/>
          </p:nvSpPr>
          <p:spPr>
            <a:xfrm>
              <a:off x="2761819" y="2746269"/>
              <a:ext cx="1184910" cy="589915"/>
            </a:xfrm>
            <a:custGeom>
              <a:avLst/>
              <a:gdLst/>
              <a:ahLst/>
              <a:cxnLst/>
              <a:rect l="l" t="t" r="r" b="b"/>
              <a:pathLst>
                <a:path w="1184910" h="589914">
                  <a:moveTo>
                    <a:pt x="1184522" y="0"/>
                  </a:moveTo>
                  <a:lnTo>
                    <a:pt x="0" y="589523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23119" y="3321718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19" h="33654">
                  <a:moveTo>
                    <a:pt x="0" y="33349"/>
                  </a:moveTo>
                  <a:lnTo>
                    <a:pt x="31674" y="0"/>
                  </a:lnTo>
                  <a:lnTo>
                    <a:pt x="45699" y="28174"/>
                  </a:lnTo>
                  <a:lnTo>
                    <a:pt x="0" y="333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723119" y="3321718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19" h="33654">
                  <a:moveTo>
                    <a:pt x="31674" y="0"/>
                  </a:moveTo>
                  <a:lnTo>
                    <a:pt x="0" y="33349"/>
                  </a:lnTo>
                  <a:lnTo>
                    <a:pt x="45699" y="28174"/>
                  </a:lnTo>
                  <a:lnTo>
                    <a:pt x="3167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63139" y="3361268"/>
            <a:ext cx="1572260" cy="513080"/>
          </a:xfrm>
          <a:prstGeom prst="rect">
            <a:avLst/>
          </a:prstGeom>
          <a:solidFill>
            <a:srgbClr val="B6D6A8"/>
          </a:solidFill>
          <a:ln w="9524">
            <a:solidFill>
              <a:srgbClr val="595959"/>
            </a:solidFill>
          </a:ln>
        </p:spPr>
        <p:txBody>
          <a:bodyPr wrap="square" lIns="0" tIns="47625" rIns="0" bIns="0" rtlCol="0" vert="horz">
            <a:spAutoFit/>
          </a:bodyPr>
          <a:lstStyle/>
          <a:p>
            <a:pPr marL="319405" marR="105410" indent="-205740">
              <a:lnSpc>
                <a:spcPct val="101000"/>
              </a:lnSpc>
              <a:spcBef>
                <a:spcPts val="375"/>
              </a:spcBef>
            </a:pPr>
            <a:r>
              <a:rPr dirty="0" sz="1300" spc="5">
                <a:latin typeface="Lato"/>
                <a:cs typeface="Lato"/>
              </a:rPr>
              <a:t>Unit testing</a:t>
            </a:r>
            <a:r>
              <a:rPr dirty="0" sz="1300" spc="-240">
                <a:latin typeface="Lato"/>
                <a:cs typeface="Lato"/>
              </a:rPr>
              <a:t> </a:t>
            </a:r>
            <a:r>
              <a:rPr dirty="0" sz="1300" spc="-5">
                <a:latin typeface="Lato"/>
                <a:cs typeface="Lato"/>
              </a:rPr>
              <a:t>Model  </a:t>
            </a:r>
            <a:r>
              <a:rPr dirty="0" sz="1300">
                <a:latin typeface="Lato"/>
                <a:cs typeface="Lato"/>
              </a:rPr>
              <a:t>performance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000052" y="2739282"/>
            <a:ext cx="1233170" cy="618490"/>
            <a:chOff x="5000052" y="2739282"/>
            <a:chExt cx="1233170" cy="618490"/>
          </a:xfrm>
        </p:grpSpPr>
        <p:sp>
          <p:nvSpPr>
            <p:cNvPr id="10" name="object 10"/>
            <p:cNvSpPr/>
            <p:nvPr/>
          </p:nvSpPr>
          <p:spPr>
            <a:xfrm>
              <a:off x="5004815" y="2744044"/>
              <a:ext cx="1184910" cy="589915"/>
            </a:xfrm>
            <a:custGeom>
              <a:avLst/>
              <a:gdLst/>
              <a:ahLst/>
              <a:cxnLst/>
              <a:rect l="l" t="t" r="r" b="b"/>
              <a:pathLst>
                <a:path w="1184910" h="589914">
                  <a:moveTo>
                    <a:pt x="0" y="0"/>
                  </a:moveTo>
                  <a:lnTo>
                    <a:pt x="1184547" y="589523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182337" y="3319493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20" h="33654">
                  <a:moveTo>
                    <a:pt x="45699" y="33324"/>
                  </a:moveTo>
                  <a:lnTo>
                    <a:pt x="0" y="28149"/>
                  </a:lnTo>
                  <a:lnTo>
                    <a:pt x="14024" y="0"/>
                  </a:lnTo>
                  <a:lnTo>
                    <a:pt x="45699" y="333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182337" y="3319493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20" h="33654">
                  <a:moveTo>
                    <a:pt x="0" y="28149"/>
                  </a:moveTo>
                  <a:lnTo>
                    <a:pt x="45699" y="33324"/>
                  </a:lnTo>
                  <a:lnTo>
                    <a:pt x="14024" y="0"/>
                  </a:lnTo>
                  <a:lnTo>
                    <a:pt x="0" y="2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81795" y="1521990"/>
            <a:ext cx="70834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-25">
                <a:solidFill>
                  <a:srgbClr val="1F2123"/>
                </a:solidFill>
                <a:latin typeface="Lato"/>
                <a:cs typeface="Lato"/>
              </a:rPr>
              <a:t>Testing</a:t>
            </a:r>
            <a:r>
              <a:rPr dirty="0" sz="1600" spc="-10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10">
                <a:solidFill>
                  <a:srgbClr val="1F2123"/>
                </a:solidFill>
                <a:latin typeface="Lato"/>
                <a:cs typeface="Lato"/>
              </a:rPr>
              <a:t>that</a:t>
            </a:r>
            <a:r>
              <a:rPr dirty="0" sz="1600" spc="-9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1F2123"/>
                </a:solidFill>
                <a:latin typeface="Lato"/>
                <a:cs typeface="Lato"/>
              </a:rPr>
              <a:t>each</a:t>
            </a:r>
            <a:r>
              <a:rPr dirty="0" sz="1600" spc="-10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-10">
                <a:solidFill>
                  <a:srgbClr val="1F2123"/>
                </a:solidFill>
                <a:latin typeface="Lato"/>
                <a:cs typeface="Lato"/>
              </a:rPr>
              <a:t>component</a:t>
            </a:r>
            <a:r>
              <a:rPr dirty="0" sz="1600" spc="-9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10">
                <a:solidFill>
                  <a:srgbClr val="1F2123"/>
                </a:solidFill>
                <a:latin typeface="Lato"/>
                <a:cs typeface="Lato"/>
              </a:rPr>
              <a:t>in</a:t>
            </a:r>
            <a:r>
              <a:rPr dirty="0" sz="1600" spc="-10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the</a:t>
            </a:r>
            <a:r>
              <a:rPr dirty="0" sz="1600" spc="-9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1F2123"/>
                </a:solidFill>
                <a:latin typeface="Lato"/>
                <a:cs typeface="Lato"/>
              </a:rPr>
              <a:t>pipeline</a:t>
            </a:r>
            <a:r>
              <a:rPr dirty="0" sz="1600" spc="-10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produces</a:t>
            </a:r>
            <a:r>
              <a:rPr dirty="0" sz="1600" spc="-9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the</a:t>
            </a:r>
            <a:r>
              <a:rPr dirty="0" sz="1600" spc="-10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-10">
                <a:solidFill>
                  <a:srgbClr val="1F2123"/>
                </a:solidFill>
                <a:latin typeface="Lato"/>
                <a:cs typeface="Lato"/>
              </a:rPr>
              <a:t>expected</a:t>
            </a:r>
            <a:r>
              <a:rPr dirty="0" sz="1600" spc="-9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1F2123"/>
                </a:solidFill>
                <a:latin typeface="Lato"/>
                <a:cs typeface="Lato"/>
              </a:rPr>
              <a:t>artifacts.</a:t>
            </a:r>
            <a:endParaRPr sz="1600">
              <a:latin typeface="Lato"/>
              <a:cs typeface="Lato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26708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5"/>
              <a:t>Unit</a:t>
            </a:r>
            <a:r>
              <a:rPr dirty="0" sz="2800" spc="-200"/>
              <a:t> </a:t>
            </a:r>
            <a:r>
              <a:rPr dirty="0" sz="2800" spc="-40"/>
              <a:t>Testing</a:t>
            </a:r>
            <a:r>
              <a:rPr dirty="0" sz="2800" spc="-195"/>
              <a:t> </a:t>
            </a:r>
            <a:r>
              <a:rPr dirty="0" sz="2800" spc="15"/>
              <a:t>in</a:t>
            </a:r>
            <a:r>
              <a:rPr dirty="0" sz="2800" spc="-195"/>
              <a:t> </a:t>
            </a:r>
            <a:r>
              <a:rPr dirty="0" sz="2800" spc="60"/>
              <a:t>CI</a:t>
            </a:r>
            <a:endParaRPr sz="28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5004" y="1950610"/>
            <a:ext cx="1316990" cy="1262380"/>
            <a:chOff x="3905004" y="1950610"/>
            <a:chExt cx="1316990" cy="1262380"/>
          </a:xfrm>
        </p:grpSpPr>
        <p:sp>
          <p:nvSpPr>
            <p:cNvPr id="3" name="object 3"/>
            <p:cNvSpPr/>
            <p:nvPr/>
          </p:nvSpPr>
          <p:spPr>
            <a:xfrm>
              <a:off x="3909767" y="1955373"/>
              <a:ext cx="1307465" cy="1252855"/>
            </a:xfrm>
            <a:custGeom>
              <a:avLst/>
              <a:gdLst/>
              <a:ahLst/>
              <a:cxnLst/>
              <a:rect l="l" t="t" r="r" b="b"/>
              <a:pathLst>
                <a:path w="1307464" h="1252855">
                  <a:moveTo>
                    <a:pt x="653548" y="1252795"/>
                  </a:moveTo>
                  <a:lnTo>
                    <a:pt x="604773" y="1251076"/>
                  </a:lnTo>
                  <a:lnTo>
                    <a:pt x="556971" y="1246003"/>
                  </a:lnTo>
                  <a:lnTo>
                    <a:pt x="510269" y="1237695"/>
                  </a:lnTo>
                  <a:lnTo>
                    <a:pt x="464793" y="1226273"/>
                  </a:lnTo>
                  <a:lnTo>
                    <a:pt x="420670" y="1211860"/>
                  </a:lnTo>
                  <a:lnTo>
                    <a:pt x="378027" y="1194575"/>
                  </a:lnTo>
                  <a:lnTo>
                    <a:pt x="336989" y="1174541"/>
                  </a:lnTo>
                  <a:lnTo>
                    <a:pt x="297682" y="1151878"/>
                  </a:lnTo>
                  <a:lnTo>
                    <a:pt x="260234" y="1126707"/>
                  </a:lnTo>
                  <a:lnTo>
                    <a:pt x="224771" y="1099149"/>
                  </a:lnTo>
                  <a:lnTo>
                    <a:pt x="191418" y="1069326"/>
                  </a:lnTo>
                  <a:lnTo>
                    <a:pt x="160303" y="1037359"/>
                  </a:lnTo>
                  <a:lnTo>
                    <a:pt x="131551" y="1003368"/>
                  </a:lnTo>
                  <a:lnTo>
                    <a:pt x="105289" y="967476"/>
                  </a:lnTo>
                  <a:lnTo>
                    <a:pt x="81644" y="929802"/>
                  </a:lnTo>
                  <a:lnTo>
                    <a:pt x="60741" y="890469"/>
                  </a:lnTo>
                  <a:lnTo>
                    <a:pt x="42708" y="849597"/>
                  </a:lnTo>
                  <a:lnTo>
                    <a:pt x="27670" y="807308"/>
                  </a:lnTo>
                  <a:lnTo>
                    <a:pt x="15754" y="763722"/>
                  </a:lnTo>
                  <a:lnTo>
                    <a:pt x="7086" y="718960"/>
                  </a:lnTo>
                  <a:lnTo>
                    <a:pt x="1792" y="673144"/>
                  </a:lnTo>
                  <a:lnTo>
                    <a:pt x="0" y="626396"/>
                  </a:lnTo>
                  <a:lnTo>
                    <a:pt x="1792" y="579647"/>
                  </a:lnTo>
                  <a:lnTo>
                    <a:pt x="7086" y="533831"/>
                  </a:lnTo>
                  <a:lnTo>
                    <a:pt x="15754" y="489070"/>
                  </a:lnTo>
                  <a:lnTo>
                    <a:pt x="27670" y="445484"/>
                  </a:lnTo>
                  <a:lnTo>
                    <a:pt x="42708" y="403195"/>
                  </a:lnTo>
                  <a:lnTo>
                    <a:pt x="60741" y="362323"/>
                  </a:lnTo>
                  <a:lnTo>
                    <a:pt x="81644" y="322990"/>
                  </a:lnTo>
                  <a:lnTo>
                    <a:pt x="105289" y="285316"/>
                  </a:lnTo>
                  <a:lnTo>
                    <a:pt x="131551" y="249424"/>
                  </a:lnTo>
                  <a:lnTo>
                    <a:pt x="160303" y="215434"/>
                  </a:lnTo>
                  <a:lnTo>
                    <a:pt x="191418" y="183467"/>
                  </a:lnTo>
                  <a:lnTo>
                    <a:pt x="224771" y="153644"/>
                  </a:lnTo>
                  <a:lnTo>
                    <a:pt x="260234" y="126087"/>
                  </a:lnTo>
                  <a:lnTo>
                    <a:pt x="297682" y="100916"/>
                  </a:lnTo>
                  <a:lnTo>
                    <a:pt x="336989" y="78253"/>
                  </a:lnTo>
                  <a:lnTo>
                    <a:pt x="378027" y="58218"/>
                  </a:lnTo>
                  <a:lnTo>
                    <a:pt x="420670" y="40934"/>
                  </a:lnTo>
                  <a:lnTo>
                    <a:pt x="464793" y="26520"/>
                  </a:lnTo>
                  <a:lnTo>
                    <a:pt x="510269" y="15099"/>
                  </a:lnTo>
                  <a:lnTo>
                    <a:pt x="556971" y="6791"/>
                  </a:lnTo>
                  <a:lnTo>
                    <a:pt x="604773" y="1718"/>
                  </a:lnTo>
                  <a:lnTo>
                    <a:pt x="653548" y="0"/>
                  </a:lnTo>
                  <a:lnTo>
                    <a:pt x="705297" y="1965"/>
                  </a:lnTo>
                  <a:lnTo>
                    <a:pt x="756401" y="7803"/>
                  </a:lnTo>
                  <a:lnTo>
                    <a:pt x="806641" y="17426"/>
                  </a:lnTo>
                  <a:lnTo>
                    <a:pt x="855798" y="30748"/>
                  </a:lnTo>
                  <a:lnTo>
                    <a:pt x="903651" y="47681"/>
                  </a:lnTo>
                  <a:lnTo>
                    <a:pt x="949981" y="68138"/>
                  </a:lnTo>
                  <a:lnTo>
                    <a:pt x="994567" y="92032"/>
                  </a:lnTo>
                  <a:lnTo>
                    <a:pt x="1037191" y="119277"/>
                  </a:lnTo>
                  <a:lnTo>
                    <a:pt x="1077633" y="149784"/>
                  </a:lnTo>
                  <a:lnTo>
                    <a:pt x="1115672" y="183467"/>
                  </a:lnTo>
                  <a:lnTo>
                    <a:pt x="1150818" y="219929"/>
                  </a:lnTo>
                  <a:lnTo>
                    <a:pt x="1182649" y="258692"/>
                  </a:lnTo>
                  <a:lnTo>
                    <a:pt x="1211075" y="299546"/>
                  </a:lnTo>
                  <a:lnTo>
                    <a:pt x="1236006" y="342280"/>
                  </a:lnTo>
                  <a:lnTo>
                    <a:pt x="1257350" y="386685"/>
                  </a:lnTo>
                  <a:lnTo>
                    <a:pt x="1275017" y="432549"/>
                  </a:lnTo>
                  <a:lnTo>
                    <a:pt x="1288916" y="479662"/>
                  </a:lnTo>
                  <a:lnTo>
                    <a:pt x="1298956" y="527815"/>
                  </a:lnTo>
                  <a:lnTo>
                    <a:pt x="1305047" y="576796"/>
                  </a:lnTo>
                  <a:lnTo>
                    <a:pt x="1307097" y="626396"/>
                  </a:lnTo>
                  <a:lnTo>
                    <a:pt x="1305304" y="673144"/>
                  </a:lnTo>
                  <a:lnTo>
                    <a:pt x="1300011" y="718960"/>
                  </a:lnTo>
                  <a:lnTo>
                    <a:pt x="1291343" y="763722"/>
                  </a:lnTo>
                  <a:lnTo>
                    <a:pt x="1279427" y="807308"/>
                  </a:lnTo>
                  <a:lnTo>
                    <a:pt x="1264389" y="849597"/>
                  </a:lnTo>
                  <a:lnTo>
                    <a:pt x="1246355" y="890469"/>
                  </a:lnTo>
                  <a:lnTo>
                    <a:pt x="1225453" y="929802"/>
                  </a:lnTo>
                  <a:lnTo>
                    <a:pt x="1201807" y="967476"/>
                  </a:lnTo>
                  <a:lnTo>
                    <a:pt x="1175546" y="1003368"/>
                  </a:lnTo>
                  <a:lnTo>
                    <a:pt x="1146794" y="1037359"/>
                  </a:lnTo>
                  <a:lnTo>
                    <a:pt x="1115679" y="1069326"/>
                  </a:lnTo>
                  <a:lnTo>
                    <a:pt x="1082326" y="1099149"/>
                  </a:lnTo>
                  <a:lnTo>
                    <a:pt x="1046862" y="1126707"/>
                  </a:lnTo>
                  <a:lnTo>
                    <a:pt x="1009414" y="1151878"/>
                  </a:lnTo>
                  <a:lnTo>
                    <a:pt x="970108" y="1174541"/>
                  </a:lnTo>
                  <a:lnTo>
                    <a:pt x="929070" y="1194575"/>
                  </a:lnTo>
                  <a:lnTo>
                    <a:pt x="886426" y="1211860"/>
                  </a:lnTo>
                  <a:lnTo>
                    <a:pt x="842303" y="1226273"/>
                  </a:lnTo>
                  <a:lnTo>
                    <a:pt x="796828" y="1237695"/>
                  </a:lnTo>
                  <a:lnTo>
                    <a:pt x="750126" y="1246003"/>
                  </a:lnTo>
                  <a:lnTo>
                    <a:pt x="702324" y="1251076"/>
                  </a:lnTo>
                  <a:lnTo>
                    <a:pt x="653548" y="1252795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909767" y="1955373"/>
              <a:ext cx="1307465" cy="1252855"/>
            </a:xfrm>
            <a:custGeom>
              <a:avLst/>
              <a:gdLst/>
              <a:ahLst/>
              <a:cxnLst/>
              <a:rect l="l" t="t" r="r" b="b"/>
              <a:pathLst>
                <a:path w="1307464" h="1252855">
                  <a:moveTo>
                    <a:pt x="0" y="626396"/>
                  </a:moveTo>
                  <a:lnTo>
                    <a:pt x="1792" y="579647"/>
                  </a:lnTo>
                  <a:lnTo>
                    <a:pt x="7086" y="533831"/>
                  </a:lnTo>
                  <a:lnTo>
                    <a:pt x="15754" y="489070"/>
                  </a:lnTo>
                  <a:lnTo>
                    <a:pt x="27670" y="445484"/>
                  </a:lnTo>
                  <a:lnTo>
                    <a:pt x="42708" y="403195"/>
                  </a:lnTo>
                  <a:lnTo>
                    <a:pt x="60741" y="362323"/>
                  </a:lnTo>
                  <a:lnTo>
                    <a:pt x="81644" y="322990"/>
                  </a:lnTo>
                  <a:lnTo>
                    <a:pt x="105289" y="285316"/>
                  </a:lnTo>
                  <a:lnTo>
                    <a:pt x="131551" y="249424"/>
                  </a:lnTo>
                  <a:lnTo>
                    <a:pt x="160303" y="215434"/>
                  </a:lnTo>
                  <a:lnTo>
                    <a:pt x="191418" y="183467"/>
                  </a:lnTo>
                  <a:lnTo>
                    <a:pt x="224770" y="153644"/>
                  </a:lnTo>
                  <a:lnTo>
                    <a:pt x="260234" y="126087"/>
                  </a:lnTo>
                  <a:lnTo>
                    <a:pt x="297682" y="100916"/>
                  </a:lnTo>
                  <a:lnTo>
                    <a:pt x="336989" y="78253"/>
                  </a:lnTo>
                  <a:lnTo>
                    <a:pt x="378027" y="58218"/>
                  </a:lnTo>
                  <a:lnTo>
                    <a:pt x="420670" y="40934"/>
                  </a:lnTo>
                  <a:lnTo>
                    <a:pt x="464793" y="26520"/>
                  </a:lnTo>
                  <a:lnTo>
                    <a:pt x="510269" y="15099"/>
                  </a:lnTo>
                  <a:lnTo>
                    <a:pt x="556971" y="6791"/>
                  </a:lnTo>
                  <a:lnTo>
                    <a:pt x="604773" y="1718"/>
                  </a:lnTo>
                  <a:lnTo>
                    <a:pt x="653548" y="0"/>
                  </a:lnTo>
                  <a:lnTo>
                    <a:pt x="705297" y="1965"/>
                  </a:lnTo>
                  <a:lnTo>
                    <a:pt x="756401" y="7803"/>
                  </a:lnTo>
                  <a:lnTo>
                    <a:pt x="806641" y="17426"/>
                  </a:lnTo>
                  <a:lnTo>
                    <a:pt x="855798" y="30748"/>
                  </a:lnTo>
                  <a:lnTo>
                    <a:pt x="903651" y="47681"/>
                  </a:lnTo>
                  <a:lnTo>
                    <a:pt x="949981" y="68138"/>
                  </a:lnTo>
                  <a:lnTo>
                    <a:pt x="994567" y="92032"/>
                  </a:lnTo>
                  <a:lnTo>
                    <a:pt x="1037191" y="119277"/>
                  </a:lnTo>
                  <a:lnTo>
                    <a:pt x="1077633" y="149784"/>
                  </a:lnTo>
                  <a:lnTo>
                    <a:pt x="1115672" y="183467"/>
                  </a:lnTo>
                  <a:lnTo>
                    <a:pt x="1150818" y="219929"/>
                  </a:lnTo>
                  <a:lnTo>
                    <a:pt x="1182649" y="258692"/>
                  </a:lnTo>
                  <a:lnTo>
                    <a:pt x="1211075" y="299546"/>
                  </a:lnTo>
                  <a:lnTo>
                    <a:pt x="1236006" y="342280"/>
                  </a:lnTo>
                  <a:lnTo>
                    <a:pt x="1257350" y="386685"/>
                  </a:lnTo>
                  <a:lnTo>
                    <a:pt x="1275017" y="432549"/>
                  </a:lnTo>
                  <a:lnTo>
                    <a:pt x="1288916" y="479662"/>
                  </a:lnTo>
                  <a:lnTo>
                    <a:pt x="1298956" y="527815"/>
                  </a:lnTo>
                  <a:lnTo>
                    <a:pt x="1305046" y="576796"/>
                  </a:lnTo>
                  <a:lnTo>
                    <a:pt x="1307097" y="626396"/>
                  </a:lnTo>
                  <a:lnTo>
                    <a:pt x="1305304" y="673144"/>
                  </a:lnTo>
                  <a:lnTo>
                    <a:pt x="1300011" y="718960"/>
                  </a:lnTo>
                  <a:lnTo>
                    <a:pt x="1291343" y="763721"/>
                  </a:lnTo>
                  <a:lnTo>
                    <a:pt x="1279427" y="807308"/>
                  </a:lnTo>
                  <a:lnTo>
                    <a:pt x="1264389" y="849597"/>
                  </a:lnTo>
                  <a:lnTo>
                    <a:pt x="1246355" y="890469"/>
                  </a:lnTo>
                  <a:lnTo>
                    <a:pt x="1225453" y="929802"/>
                  </a:lnTo>
                  <a:lnTo>
                    <a:pt x="1201807" y="967476"/>
                  </a:lnTo>
                  <a:lnTo>
                    <a:pt x="1175546" y="1003368"/>
                  </a:lnTo>
                  <a:lnTo>
                    <a:pt x="1146794" y="1037359"/>
                  </a:lnTo>
                  <a:lnTo>
                    <a:pt x="1115679" y="1069326"/>
                  </a:lnTo>
                  <a:lnTo>
                    <a:pt x="1082326" y="1099149"/>
                  </a:lnTo>
                  <a:lnTo>
                    <a:pt x="1046862" y="1126707"/>
                  </a:lnTo>
                  <a:lnTo>
                    <a:pt x="1009414" y="1151877"/>
                  </a:lnTo>
                  <a:lnTo>
                    <a:pt x="970108" y="1174541"/>
                  </a:lnTo>
                  <a:lnTo>
                    <a:pt x="929070" y="1194575"/>
                  </a:lnTo>
                  <a:lnTo>
                    <a:pt x="886426" y="1211860"/>
                  </a:lnTo>
                  <a:lnTo>
                    <a:pt x="842303" y="1226273"/>
                  </a:lnTo>
                  <a:lnTo>
                    <a:pt x="796828" y="1237695"/>
                  </a:lnTo>
                  <a:lnTo>
                    <a:pt x="750126" y="1246003"/>
                  </a:lnTo>
                  <a:lnTo>
                    <a:pt x="702324" y="1251076"/>
                  </a:lnTo>
                  <a:lnTo>
                    <a:pt x="653548" y="1252794"/>
                  </a:lnTo>
                  <a:lnTo>
                    <a:pt x="604773" y="1251076"/>
                  </a:lnTo>
                  <a:lnTo>
                    <a:pt x="556971" y="1246003"/>
                  </a:lnTo>
                  <a:lnTo>
                    <a:pt x="510269" y="1237695"/>
                  </a:lnTo>
                  <a:lnTo>
                    <a:pt x="464793" y="1226273"/>
                  </a:lnTo>
                  <a:lnTo>
                    <a:pt x="420670" y="1211860"/>
                  </a:lnTo>
                  <a:lnTo>
                    <a:pt x="378027" y="1194575"/>
                  </a:lnTo>
                  <a:lnTo>
                    <a:pt x="336989" y="1174541"/>
                  </a:lnTo>
                  <a:lnTo>
                    <a:pt x="297682" y="1151877"/>
                  </a:lnTo>
                  <a:lnTo>
                    <a:pt x="260234" y="1126707"/>
                  </a:lnTo>
                  <a:lnTo>
                    <a:pt x="224770" y="1099149"/>
                  </a:lnTo>
                  <a:lnTo>
                    <a:pt x="191418" y="1069326"/>
                  </a:lnTo>
                  <a:lnTo>
                    <a:pt x="160303" y="1037359"/>
                  </a:lnTo>
                  <a:lnTo>
                    <a:pt x="131551" y="1003368"/>
                  </a:lnTo>
                  <a:lnTo>
                    <a:pt x="105289" y="967476"/>
                  </a:lnTo>
                  <a:lnTo>
                    <a:pt x="81644" y="929802"/>
                  </a:lnTo>
                  <a:lnTo>
                    <a:pt x="60741" y="890469"/>
                  </a:lnTo>
                  <a:lnTo>
                    <a:pt x="42708" y="849597"/>
                  </a:lnTo>
                  <a:lnTo>
                    <a:pt x="27670" y="807308"/>
                  </a:lnTo>
                  <a:lnTo>
                    <a:pt x="15754" y="763721"/>
                  </a:lnTo>
                  <a:lnTo>
                    <a:pt x="7086" y="718960"/>
                  </a:lnTo>
                  <a:lnTo>
                    <a:pt x="1792" y="673144"/>
                  </a:lnTo>
                  <a:lnTo>
                    <a:pt x="0" y="62639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696213" y="1284247"/>
            <a:ext cx="2759075" cy="559435"/>
          </a:xfrm>
          <a:prstGeom prst="rect">
            <a:avLst/>
          </a:prstGeom>
          <a:solidFill>
            <a:srgbClr val="FFF2CC"/>
          </a:solidFill>
          <a:ln w="9524">
            <a:solidFill>
              <a:srgbClr val="595959"/>
            </a:solidFill>
          </a:ln>
        </p:spPr>
        <p:txBody>
          <a:bodyPr wrap="square" lIns="0" tIns="1416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dirty="0" sz="1500" spc="-40">
                <a:solidFill>
                  <a:srgbClr val="1F2123"/>
                </a:solidFill>
                <a:latin typeface="Lato"/>
                <a:cs typeface="Lato"/>
              </a:rPr>
              <a:t>Test</a:t>
            </a:r>
            <a:r>
              <a:rPr dirty="0" sz="1500" spc="-10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500" spc="5">
                <a:solidFill>
                  <a:srgbClr val="1F2123"/>
                </a:solidFill>
                <a:latin typeface="Lato"/>
                <a:cs typeface="Lato"/>
              </a:rPr>
              <a:t>values</a:t>
            </a:r>
            <a:endParaRPr sz="1500">
              <a:latin typeface="Lato"/>
              <a:cs typeface="La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16490" y="1544054"/>
            <a:ext cx="779780" cy="511809"/>
          </a:xfrm>
          <a:custGeom>
            <a:avLst/>
            <a:gdLst/>
            <a:ahLst/>
            <a:cxnLst/>
            <a:rect l="l" t="t" r="r" b="b"/>
            <a:pathLst>
              <a:path w="779779" h="511810">
                <a:moveTo>
                  <a:pt x="779698" y="0"/>
                </a:moveTo>
                <a:lnTo>
                  <a:pt x="268624" y="107664"/>
                </a:lnTo>
                <a:lnTo>
                  <a:pt x="0" y="511343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89273" y="1284247"/>
            <a:ext cx="2759075" cy="559435"/>
          </a:xfrm>
          <a:prstGeom prst="rect">
            <a:avLst/>
          </a:prstGeom>
          <a:solidFill>
            <a:srgbClr val="FFF2CC"/>
          </a:solidFill>
          <a:ln w="9524">
            <a:solidFill>
              <a:srgbClr val="595959"/>
            </a:solidFill>
          </a:ln>
        </p:spPr>
        <p:txBody>
          <a:bodyPr wrap="square" lIns="0" tIns="141605" rIns="0" bIns="0" rtlCol="0" vert="horz">
            <a:spAutoFit/>
          </a:bodyPr>
          <a:lstStyle/>
          <a:p>
            <a:pPr marL="155575">
              <a:lnSpc>
                <a:spcPct val="100000"/>
              </a:lnSpc>
              <a:spcBef>
                <a:spcPts val="1115"/>
              </a:spcBef>
            </a:pPr>
            <a:r>
              <a:rPr dirty="0" sz="1500" spc="-40">
                <a:solidFill>
                  <a:srgbClr val="1F2123"/>
                </a:solidFill>
                <a:latin typeface="Lato"/>
                <a:cs typeface="Lato"/>
              </a:rPr>
              <a:t>Test </a:t>
            </a:r>
            <a:r>
              <a:rPr dirty="0" sz="1500" spc="5">
                <a:solidFill>
                  <a:srgbClr val="1F2123"/>
                </a:solidFill>
                <a:latin typeface="Lato"/>
                <a:cs typeface="Lato"/>
              </a:rPr>
              <a:t>feature </a:t>
            </a:r>
            <a:r>
              <a:rPr dirty="0" sz="1500">
                <a:solidFill>
                  <a:srgbClr val="1F2123"/>
                </a:solidFill>
                <a:latin typeface="Lato"/>
                <a:cs typeface="Lato"/>
              </a:rPr>
              <a:t>engineering</a:t>
            </a:r>
            <a:r>
              <a:rPr dirty="0" sz="1500" spc="-25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500">
                <a:solidFill>
                  <a:srgbClr val="1F2123"/>
                </a:solidFill>
                <a:latin typeface="Lato"/>
                <a:cs typeface="Lato"/>
              </a:rPr>
              <a:t>logic</a:t>
            </a:r>
            <a:endParaRPr sz="1500"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38268" y="1529309"/>
            <a:ext cx="2240280" cy="2098675"/>
            <a:chOff x="3438268" y="1529309"/>
            <a:chExt cx="2240280" cy="2098675"/>
          </a:xfrm>
        </p:grpSpPr>
        <p:sp>
          <p:nvSpPr>
            <p:cNvPr id="9" name="object 9"/>
            <p:cNvSpPr/>
            <p:nvPr/>
          </p:nvSpPr>
          <p:spPr>
            <a:xfrm>
              <a:off x="3447793" y="1558904"/>
              <a:ext cx="1115695" cy="1973580"/>
            </a:xfrm>
            <a:custGeom>
              <a:avLst/>
              <a:gdLst/>
              <a:ahLst/>
              <a:cxnLst/>
              <a:rect l="l" t="t" r="r" b="b"/>
              <a:pathLst>
                <a:path w="1115695" h="1973579">
                  <a:moveTo>
                    <a:pt x="0" y="0"/>
                  </a:moveTo>
                  <a:lnTo>
                    <a:pt x="511073" y="101399"/>
                  </a:lnTo>
                  <a:lnTo>
                    <a:pt x="779723" y="481591"/>
                  </a:lnTo>
                </a:path>
                <a:path w="1115695" h="1973579">
                  <a:moveTo>
                    <a:pt x="1115522" y="1649264"/>
                  </a:moveTo>
                  <a:lnTo>
                    <a:pt x="1115522" y="1972963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22315" y="3522343"/>
              <a:ext cx="8199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533563" y="1529309"/>
              <a:ext cx="144574" cy="811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65567" y="1541311"/>
              <a:ext cx="214349" cy="807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183968" y="3646067"/>
            <a:ext cx="2759075" cy="559435"/>
          </a:xfrm>
          <a:prstGeom prst="rect">
            <a:avLst/>
          </a:prstGeom>
          <a:solidFill>
            <a:srgbClr val="FFF2CC"/>
          </a:solidFill>
          <a:ln w="9524">
            <a:solidFill>
              <a:srgbClr val="595959"/>
            </a:solidFill>
          </a:ln>
        </p:spPr>
        <p:txBody>
          <a:bodyPr wrap="square" lIns="0" tIns="155575" rIns="0" bIns="0" rtlCol="0" vert="horz">
            <a:spAutoFit/>
          </a:bodyPr>
          <a:lstStyle/>
          <a:p>
            <a:pPr marL="902335">
              <a:lnSpc>
                <a:spcPct val="100000"/>
              </a:lnSpc>
              <a:spcBef>
                <a:spcPts val="1225"/>
              </a:spcBef>
            </a:pPr>
            <a:r>
              <a:rPr dirty="0" sz="1500" spc="-40">
                <a:latin typeface="Lato"/>
                <a:cs typeface="Lato"/>
              </a:rPr>
              <a:t>Test</a:t>
            </a:r>
            <a:r>
              <a:rPr dirty="0" sz="1500" spc="-100">
                <a:latin typeface="Lato"/>
                <a:cs typeface="Lato"/>
              </a:rPr>
              <a:t> </a:t>
            </a:r>
            <a:r>
              <a:rPr dirty="0" sz="1500" spc="5">
                <a:latin typeface="Lato"/>
                <a:cs typeface="Lato"/>
              </a:rPr>
              <a:t>format</a:t>
            </a:r>
            <a:endParaRPr sz="15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08587" y="2455374"/>
            <a:ext cx="87947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">
                <a:latin typeface="Lato"/>
                <a:cs typeface="Lato"/>
              </a:rPr>
              <a:t>Input</a:t>
            </a:r>
            <a:r>
              <a:rPr dirty="0" sz="1500" spc="-150">
                <a:latin typeface="Lato"/>
                <a:cs typeface="Lato"/>
              </a:rPr>
              <a:t> </a:t>
            </a:r>
            <a:r>
              <a:rPr dirty="0" sz="1500" spc="10">
                <a:latin typeface="Lato"/>
                <a:cs typeface="Lato"/>
              </a:rPr>
              <a:t>data</a:t>
            </a:r>
            <a:endParaRPr sz="1500">
              <a:latin typeface="Lato"/>
              <a:cs typeface="Lato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36239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5"/>
              <a:t>Unit </a:t>
            </a:r>
            <a:r>
              <a:rPr dirty="0" sz="2800" spc="-40"/>
              <a:t>Testing </a:t>
            </a:r>
            <a:r>
              <a:rPr dirty="0" sz="2800" spc="15"/>
              <a:t>Input</a:t>
            </a:r>
            <a:r>
              <a:rPr dirty="0" sz="2800" spc="-555"/>
              <a:t> </a:t>
            </a:r>
            <a:r>
              <a:rPr dirty="0" sz="2800" spc="15"/>
              <a:t>Data</a:t>
            </a:r>
            <a:endParaRPr sz="28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65593" y="1693159"/>
            <a:ext cx="1756410" cy="1672589"/>
            <a:chOff x="3465593" y="1693159"/>
            <a:chExt cx="1756410" cy="1672589"/>
          </a:xfrm>
        </p:grpSpPr>
        <p:sp>
          <p:nvSpPr>
            <p:cNvPr id="3" name="object 3"/>
            <p:cNvSpPr/>
            <p:nvPr/>
          </p:nvSpPr>
          <p:spPr>
            <a:xfrm>
              <a:off x="3909767" y="2107773"/>
              <a:ext cx="1307465" cy="1252855"/>
            </a:xfrm>
            <a:custGeom>
              <a:avLst/>
              <a:gdLst/>
              <a:ahLst/>
              <a:cxnLst/>
              <a:rect l="l" t="t" r="r" b="b"/>
              <a:pathLst>
                <a:path w="1307464" h="1252854">
                  <a:moveTo>
                    <a:pt x="653548" y="1252795"/>
                  </a:moveTo>
                  <a:lnTo>
                    <a:pt x="604773" y="1251076"/>
                  </a:lnTo>
                  <a:lnTo>
                    <a:pt x="556971" y="1246003"/>
                  </a:lnTo>
                  <a:lnTo>
                    <a:pt x="510269" y="1237695"/>
                  </a:lnTo>
                  <a:lnTo>
                    <a:pt x="464793" y="1226273"/>
                  </a:lnTo>
                  <a:lnTo>
                    <a:pt x="420670" y="1211860"/>
                  </a:lnTo>
                  <a:lnTo>
                    <a:pt x="378027" y="1194575"/>
                  </a:lnTo>
                  <a:lnTo>
                    <a:pt x="336989" y="1174541"/>
                  </a:lnTo>
                  <a:lnTo>
                    <a:pt x="297682" y="1151878"/>
                  </a:lnTo>
                  <a:lnTo>
                    <a:pt x="260234" y="1126707"/>
                  </a:lnTo>
                  <a:lnTo>
                    <a:pt x="224771" y="1099149"/>
                  </a:lnTo>
                  <a:lnTo>
                    <a:pt x="191418" y="1069326"/>
                  </a:lnTo>
                  <a:lnTo>
                    <a:pt x="160303" y="1037359"/>
                  </a:lnTo>
                  <a:lnTo>
                    <a:pt x="131551" y="1003368"/>
                  </a:lnTo>
                  <a:lnTo>
                    <a:pt x="105289" y="967476"/>
                  </a:lnTo>
                  <a:lnTo>
                    <a:pt x="81644" y="929802"/>
                  </a:lnTo>
                  <a:lnTo>
                    <a:pt x="60741" y="890469"/>
                  </a:lnTo>
                  <a:lnTo>
                    <a:pt x="42708" y="849597"/>
                  </a:lnTo>
                  <a:lnTo>
                    <a:pt x="27670" y="807308"/>
                  </a:lnTo>
                  <a:lnTo>
                    <a:pt x="15754" y="763722"/>
                  </a:lnTo>
                  <a:lnTo>
                    <a:pt x="7086" y="718960"/>
                  </a:lnTo>
                  <a:lnTo>
                    <a:pt x="1792" y="673144"/>
                  </a:lnTo>
                  <a:lnTo>
                    <a:pt x="0" y="626396"/>
                  </a:lnTo>
                  <a:lnTo>
                    <a:pt x="1792" y="579647"/>
                  </a:lnTo>
                  <a:lnTo>
                    <a:pt x="7086" y="533831"/>
                  </a:lnTo>
                  <a:lnTo>
                    <a:pt x="15754" y="489070"/>
                  </a:lnTo>
                  <a:lnTo>
                    <a:pt x="27670" y="445484"/>
                  </a:lnTo>
                  <a:lnTo>
                    <a:pt x="42708" y="403195"/>
                  </a:lnTo>
                  <a:lnTo>
                    <a:pt x="60741" y="362323"/>
                  </a:lnTo>
                  <a:lnTo>
                    <a:pt x="81644" y="322990"/>
                  </a:lnTo>
                  <a:lnTo>
                    <a:pt x="105289" y="285316"/>
                  </a:lnTo>
                  <a:lnTo>
                    <a:pt x="131551" y="249424"/>
                  </a:lnTo>
                  <a:lnTo>
                    <a:pt x="160303" y="215434"/>
                  </a:lnTo>
                  <a:lnTo>
                    <a:pt x="191418" y="183467"/>
                  </a:lnTo>
                  <a:lnTo>
                    <a:pt x="224771" y="153644"/>
                  </a:lnTo>
                  <a:lnTo>
                    <a:pt x="260234" y="126087"/>
                  </a:lnTo>
                  <a:lnTo>
                    <a:pt x="297682" y="100916"/>
                  </a:lnTo>
                  <a:lnTo>
                    <a:pt x="336989" y="78253"/>
                  </a:lnTo>
                  <a:lnTo>
                    <a:pt x="378027" y="58218"/>
                  </a:lnTo>
                  <a:lnTo>
                    <a:pt x="420670" y="40934"/>
                  </a:lnTo>
                  <a:lnTo>
                    <a:pt x="464793" y="26520"/>
                  </a:lnTo>
                  <a:lnTo>
                    <a:pt x="510269" y="15099"/>
                  </a:lnTo>
                  <a:lnTo>
                    <a:pt x="556971" y="6791"/>
                  </a:lnTo>
                  <a:lnTo>
                    <a:pt x="604773" y="1718"/>
                  </a:lnTo>
                  <a:lnTo>
                    <a:pt x="653548" y="0"/>
                  </a:lnTo>
                  <a:lnTo>
                    <a:pt x="705297" y="1965"/>
                  </a:lnTo>
                  <a:lnTo>
                    <a:pt x="756401" y="7803"/>
                  </a:lnTo>
                  <a:lnTo>
                    <a:pt x="806641" y="17426"/>
                  </a:lnTo>
                  <a:lnTo>
                    <a:pt x="855798" y="30748"/>
                  </a:lnTo>
                  <a:lnTo>
                    <a:pt x="903651" y="47681"/>
                  </a:lnTo>
                  <a:lnTo>
                    <a:pt x="949981" y="68138"/>
                  </a:lnTo>
                  <a:lnTo>
                    <a:pt x="994567" y="92032"/>
                  </a:lnTo>
                  <a:lnTo>
                    <a:pt x="1037191" y="119277"/>
                  </a:lnTo>
                  <a:lnTo>
                    <a:pt x="1077633" y="149784"/>
                  </a:lnTo>
                  <a:lnTo>
                    <a:pt x="1115672" y="183467"/>
                  </a:lnTo>
                  <a:lnTo>
                    <a:pt x="1150818" y="219929"/>
                  </a:lnTo>
                  <a:lnTo>
                    <a:pt x="1182649" y="258693"/>
                  </a:lnTo>
                  <a:lnTo>
                    <a:pt x="1211075" y="299547"/>
                  </a:lnTo>
                  <a:lnTo>
                    <a:pt x="1236006" y="342282"/>
                  </a:lnTo>
                  <a:lnTo>
                    <a:pt x="1257350" y="386687"/>
                  </a:lnTo>
                  <a:lnTo>
                    <a:pt x="1275017" y="432551"/>
                  </a:lnTo>
                  <a:lnTo>
                    <a:pt x="1288916" y="479664"/>
                  </a:lnTo>
                  <a:lnTo>
                    <a:pt x="1298956" y="527817"/>
                  </a:lnTo>
                  <a:lnTo>
                    <a:pt x="1305047" y="576797"/>
                  </a:lnTo>
                  <a:lnTo>
                    <a:pt x="1307097" y="626396"/>
                  </a:lnTo>
                  <a:lnTo>
                    <a:pt x="1305304" y="673144"/>
                  </a:lnTo>
                  <a:lnTo>
                    <a:pt x="1300011" y="718960"/>
                  </a:lnTo>
                  <a:lnTo>
                    <a:pt x="1291343" y="763722"/>
                  </a:lnTo>
                  <a:lnTo>
                    <a:pt x="1279427" y="807308"/>
                  </a:lnTo>
                  <a:lnTo>
                    <a:pt x="1264389" y="849597"/>
                  </a:lnTo>
                  <a:lnTo>
                    <a:pt x="1246355" y="890469"/>
                  </a:lnTo>
                  <a:lnTo>
                    <a:pt x="1225453" y="929802"/>
                  </a:lnTo>
                  <a:lnTo>
                    <a:pt x="1201807" y="967476"/>
                  </a:lnTo>
                  <a:lnTo>
                    <a:pt x="1175546" y="1003368"/>
                  </a:lnTo>
                  <a:lnTo>
                    <a:pt x="1146794" y="1037359"/>
                  </a:lnTo>
                  <a:lnTo>
                    <a:pt x="1115679" y="1069326"/>
                  </a:lnTo>
                  <a:lnTo>
                    <a:pt x="1082326" y="1099149"/>
                  </a:lnTo>
                  <a:lnTo>
                    <a:pt x="1046862" y="1126707"/>
                  </a:lnTo>
                  <a:lnTo>
                    <a:pt x="1009414" y="1151878"/>
                  </a:lnTo>
                  <a:lnTo>
                    <a:pt x="970108" y="1174541"/>
                  </a:lnTo>
                  <a:lnTo>
                    <a:pt x="929070" y="1194575"/>
                  </a:lnTo>
                  <a:lnTo>
                    <a:pt x="886426" y="1211860"/>
                  </a:lnTo>
                  <a:lnTo>
                    <a:pt x="842303" y="1226273"/>
                  </a:lnTo>
                  <a:lnTo>
                    <a:pt x="796828" y="1237695"/>
                  </a:lnTo>
                  <a:lnTo>
                    <a:pt x="750126" y="1246003"/>
                  </a:lnTo>
                  <a:lnTo>
                    <a:pt x="702324" y="1251076"/>
                  </a:lnTo>
                  <a:lnTo>
                    <a:pt x="653548" y="1252795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909767" y="2107773"/>
              <a:ext cx="1307465" cy="1252855"/>
            </a:xfrm>
            <a:custGeom>
              <a:avLst/>
              <a:gdLst/>
              <a:ahLst/>
              <a:cxnLst/>
              <a:rect l="l" t="t" r="r" b="b"/>
              <a:pathLst>
                <a:path w="1307464" h="1252854">
                  <a:moveTo>
                    <a:pt x="0" y="626396"/>
                  </a:moveTo>
                  <a:lnTo>
                    <a:pt x="1792" y="579647"/>
                  </a:lnTo>
                  <a:lnTo>
                    <a:pt x="7086" y="533831"/>
                  </a:lnTo>
                  <a:lnTo>
                    <a:pt x="15754" y="489070"/>
                  </a:lnTo>
                  <a:lnTo>
                    <a:pt x="27670" y="445484"/>
                  </a:lnTo>
                  <a:lnTo>
                    <a:pt x="42708" y="403195"/>
                  </a:lnTo>
                  <a:lnTo>
                    <a:pt x="60741" y="362323"/>
                  </a:lnTo>
                  <a:lnTo>
                    <a:pt x="81644" y="322990"/>
                  </a:lnTo>
                  <a:lnTo>
                    <a:pt x="105289" y="285316"/>
                  </a:lnTo>
                  <a:lnTo>
                    <a:pt x="131551" y="249424"/>
                  </a:lnTo>
                  <a:lnTo>
                    <a:pt x="160303" y="215434"/>
                  </a:lnTo>
                  <a:lnTo>
                    <a:pt x="191418" y="183467"/>
                  </a:lnTo>
                  <a:lnTo>
                    <a:pt x="224770" y="153644"/>
                  </a:lnTo>
                  <a:lnTo>
                    <a:pt x="260234" y="126087"/>
                  </a:lnTo>
                  <a:lnTo>
                    <a:pt x="297682" y="100916"/>
                  </a:lnTo>
                  <a:lnTo>
                    <a:pt x="336989" y="78253"/>
                  </a:lnTo>
                  <a:lnTo>
                    <a:pt x="378027" y="58218"/>
                  </a:lnTo>
                  <a:lnTo>
                    <a:pt x="420670" y="40934"/>
                  </a:lnTo>
                  <a:lnTo>
                    <a:pt x="464793" y="26520"/>
                  </a:lnTo>
                  <a:lnTo>
                    <a:pt x="510269" y="15099"/>
                  </a:lnTo>
                  <a:lnTo>
                    <a:pt x="556971" y="6791"/>
                  </a:lnTo>
                  <a:lnTo>
                    <a:pt x="604773" y="1718"/>
                  </a:lnTo>
                  <a:lnTo>
                    <a:pt x="653548" y="0"/>
                  </a:lnTo>
                  <a:lnTo>
                    <a:pt x="705297" y="1965"/>
                  </a:lnTo>
                  <a:lnTo>
                    <a:pt x="756401" y="7803"/>
                  </a:lnTo>
                  <a:lnTo>
                    <a:pt x="806641" y="17426"/>
                  </a:lnTo>
                  <a:lnTo>
                    <a:pt x="855798" y="30748"/>
                  </a:lnTo>
                  <a:lnTo>
                    <a:pt x="903651" y="47681"/>
                  </a:lnTo>
                  <a:lnTo>
                    <a:pt x="949981" y="68138"/>
                  </a:lnTo>
                  <a:lnTo>
                    <a:pt x="994567" y="92032"/>
                  </a:lnTo>
                  <a:lnTo>
                    <a:pt x="1037191" y="119277"/>
                  </a:lnTo>
                  <a:lnTo>
                    <a:pt x="1077633" y="149784"/>
                  </a:lnTo>
                  <a:lnTo>
                    <a:pt x="1115672" y="183467"/>
                  </a:lnTo>
                  <a:lnTo>
                    <a:pt x="1150818" y="219929"/>
                  </a:lnTo>
                  <a:lnTo>
                    <a:pt x="1182649" y="258693"/>
                  </a:lnTo>
                  <a:lnTo>
                    <a:pt x="1211075" y="299547"/>
                  </a:lnTo>
                  <a:lnTo>
                    <a:pt x="1236006" y="342282"/>
                  </a:lnTo>
                  <a:lnTo>
                    <a:pt x="1257350" y="386687"/>
                  </a:lnTo>
                  <a:lnTo>
                    <a:pt x="1275017" y="432551"/>
                  </a:lnTo>
                  <a:lnTo>
                    <a:pt x="1288916" y="479664"/>
                  </a:lnTo>
                  <a:lnTo>
                    <a:pt x="1298956" y="527817"/>
                  </a:lnTo>
                  <a:lnTo>
                    <a:pt x="1305046" y="576797"/>
                  </a:lnTo>
                  <a:lnTo>
                    <a:pt x="1307097" y="626396"/>
                  </a:lnTo>
                  <a:lnTo>
                    <a:pt x="1305304" y="673144"/>
                  </a:lnTo>
                  <a:lnTo>
                    <a:pt x="1300011" y="718960"/>
                  </a:lnTo>
                  <a:lnTo>
                    <a:pt x="1291343" y="763721"/>
                  </a:lnTo>
                  <a:lnTo>
                    <a:pt x="1279427" y="807308"/>
                  </a:lnTo>
                  <a:lnTo>
                    <a:pt x="1264389" y="849597"/>
                  </a:lnTo>
                  <a:lnTo>
                    <a:pt x="1246355" y="890469"/>
                  </a:lnTo>
                  <a:lnTo>
                    <a:pt x="1225453" y="929802"/>
                  </a:lnTo>
                  <a:lnTo>
                    <a:pt x="1201807" y="967476"/>
                  </a:lnTo>
                  <a:lnTo>
                    <a:pt x="1175546" y="1003368"/>
                  </a:lnTo>
                  <a:lnTo>
                    <a:pt x="1146794" y="1037359"/>
                  </a:lnTo>
                  <a:lnTo>
                    <a:pt x="1115679" y="1069326"/>
                  </a:lnTo>
                  <a:lnTo>
                    <a:pt x="1082326" y="1099149"/>
                  </a:lnTo>
                  <a:lnTo>
                    <a:pt x="1046862" y="1126707"/>
                  </a:lnTo>
                  <a:lnTo>
                    <a:pt x="1009414" y="1151877"/>
                  </a:lnTo>
                  <a:lnTo>
                    <a:pt x="970108" y="1174541"/>
                  </a:lnTo>
                  <a:lnTo>
                    <a:pt x="929070" y="1194575"/>
                  </a:lnTo>
                  <a:lnTo>
                    <a:pt x="886426" y="1211860"/>
                  </a:lnTo>
                  <a:lnTo>
                    <a:pt x="842303" y="1226273"/>
                  </a:lnTo>
                  <a:lnTo>
                    <a:pt x="796828" y="1237695"/>
                  </a:lnTo>
                  <a:lnTo>
                    <a:pt x="750126" y="1246003"/>
                  </a:lnTo>
                  <a:lnTo>
                    <a:pt x="702324" y="1251076"/>
                  </a:lnTo>
                  <a:lnTo>
                    <a:pt x="653548" y="1252794"/>
                  </a:lnTo>
                  <a:lnTo>
                    <a:pt x="604773" y="1251076"/>
                  </a:lnTo>
                  <a:lnTo>
                    <a:pt x="556971" y="1246003"/>
                  </a:lnTo>
                  <a:lnTo>
                    <a:pt x="510269" y="1237695"/>
                  </a:lnTo>
                  <a:lnTo>
                    <a:pt x="464793" y="1226273"/>
                  </a:lnTo>
                  <a:lnTo>
                    <a:pt x="420670" y="1211860"/>
                  </a:lnTo>
                  <a:lnTo>
                    <a:pt x="378027" y="1194575"/>
                  </a:lnTo>
                  <a:lnTo>
                    <a:pt x="336989" y="1174541"/>
                  </a:lnTo>
                  <a:lnTo>
                    <a:pt x="297682" y="1151877"/>
                  </a:lnTo>
                  <a:lnTo>
                    <a:pt x="260234" y="1126707"/>
                  </a:lnTo>
                  <a:lnTo>
                    <a:pt x="224770" y="1099149"/>
                  </a:lnTo>
                  <a:lnTo>
                    <a:pt x="191418" y="1069326"/>
                  </a:lnTo>
                  <a:lnTo>
                    <a:pt x="160303" y="1037359"/>
                  </a:lnTo>
                  <a:lnTo>
                    <a:pt x="131551" y="1003368"/>
                  </a:lnTo>
                  <a:lnTo>
                    <a:pt x="105289" y="967476"/>
                  </a:lnTo>
                  <a:lnTo>
                    <a:pt x="81644" y="929802"/>
                  </a:lnTo>
                  <a:lnTo>
                    <a:pt x="60741" y="890469"/>
                  </a:lnTo>
                  <a:lnTo>
                    <a:pt x="42708" y="849597"/>
                  </a:lnTo>
                  <a:lnTo>
                    <a:pt x="27670" y="807308"/>
                  </a:lnTo>
                  <a:lnTo>
                    <a:pt x="15754" y="763721"/>
                  </a:lnTo>
                  <a:lnTo>
                    <a:pt x="7086" y="718960"/>
                  </a:lnTo>
                  <a:lnTo>
                    <a:pt x="1792" y="673144"/>
                  </a:lnTo>
                  <a:lnTo>
                    <a:pt x="0" y="62639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559917" y="1733548"/>
              <a:ext cx="668020" cy="459740"/>
            </a:xfrm>
            <a:custGeom>
              <a:avLst/>
              <a:gdLst/>
              <a:ahLst/>
              <a:cxnLst/>
              <a:rect l="l" t="t" r="r" b="b"/>
              <a:pathLst>
                <a:path w="668020" h="459739">
                  <a:moveTo>
                    <a:pt x="0" y="0"/>
                  </a:moveTo>
                  <a:lnTo>
                    <a:pt x="398949" y="79154"/>
                  </a:lnTo>
                  <a:lnTo>
                    <a:pt x="667598" y="459346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65593" y="1693159"/>
              <a:ext cx="109974" cy="807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89273" y="1436647"/>
            <a:ext cx="2759075" cy="559435"/>
          </a:xfrm>
          <a:prstGeom prst="rect">
            <a:avLst/>
          </a:prstGeom>
          <a:solidFill>
            <a:srgbClr val="FFF2CC"/>
          </a:solidFill>
          <a:ln w="9524">
            <a:solidFill>
              <a:srgbClr val="595959"/>
            </a:solidFill>
          </a:ln>
        </p:spPr>
        <p:txBody>
          <a:bodyPr wrap="square" lIns="0" tIns="141605" rIns="0" bIns="0" rtlCol="0" vert="horz">
            <a:spAutoFit/>
          </a:bodyPr>
          <a:lstStyle/>
          <a:p>
            <a:pPr marL="527685">
              <a:lnSpc>
                <a:spcPct val="100000"/>
              </a:lnSpc>
              <a:spcBef>
                <a:spcPts val="1115"/>
              </a:spcBef>
            </a:pPr>
            <a:r>
              <a:rPr dirty="0" sz="1500" spc="-40">
                <a:latin typeface="Lato"/>
                <a:cs typeface="Lato"/>
              </a:rPr>
              <a:t>Test </a:t>
            </a:r>
            <a:r>
              <a:rPr dirty="0" sz="1500">
                <a:latin typeface="Lato"/>
                <a:cs typeface="Lato"/>
              </a:rPr>
              <a:t>model</a:t>
            </a:r>
            <a:r>
              <a:rPr dirty="0" sz="1500" spc="-215">
                <a:latin typeface="Lato"/>
                <a:cs typeface="Lato"/>
              </a:rPr>
              <a:t> </a:t>
            </a:r>
            <a:r>
              <a:rPr dirty="0" sz="1500" spc="-5">
                <a:latin typeface="Lato"/>
                <a:cs typeface="Lato"/>
              </a:rPr>
              <a:t>methods</a:t>
            </a:r>
            <a:endParaRPr sz="15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62120" y="2607774"/>
            <a:ext cx="56197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latin typeface="Lato"/>
                <a:cs typeface="Lato"/>
              </a:rPr>
              <a:t>Model</a:t>
            </a:r>
            <a:endParaRPr sz="15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87738" y="1441247"/>
            <a:ext cx="2759075" cy="559435"/>
          </a:xfrm>
          <a:prstGeom prst="rect">
            <a:avLst/>
          </a:prstGeom>
          <a:solidFill>
            <a:srgbClr val="FFF2CC"/>
          </a:solidFill>
          <a:ln w="9524">
            <a:solidFill>
              <a:srgbClr val="595959"/>
            </a:solidFill>
          </a:ln>
        </p:spPr>
        <p:txBody>
          <a:bodyPr wrap="square" lIns="0" tIns="82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dirty="0" sz="1500" spc="-40">
                <a:latin typeface="Lato"/>
                <a:cs typeface="Lato"/>
              </a:rPr>
              <a:t>Test </a:t>
            </a:r>
            <a:r>
              <a:rPr dirty="0" sz="1500">
                <a:latin typeface="Lato"/>
                <a:cs typeface="Lato"/>
              </a:rPr>
              <a:t>the model</a:t>
            </a:r>
            <a:r>
              <a:rPr dirty="0" sz="1500" spc="-254">
                <a:latin typeface="Lato"/>
                <a:cs typeface="Lato"/>
              </a:rPr>
              <a:t> </a:t>
            </a:r>
            <a:r>
              <a:rPr dirty="0" sz="1500">
                <a:latin typeface="Lato"/>
                <a:cs typeface="Lato"/>
              </a:rPr>
              <a:t>performance</a:t>
            </a:r>
            <a:endParaRPr sz="1500">
              <a:latin typeface="Lato"/>
              <a:cs typeface="Lato"/>
            </a:endParaRP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dirty="0" sz="1500" spc="10">
                <a:latin typeface="Lato"/>
                <a:cs typeface="Lato"/>
              </a:rPr>
              <a:t>metrics</a:t>
            </a:r>
            <a:endParaRPr sz="1500">
              <a:latin typeface="Lato"/>
              <a:cs typeface="La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65593" y="1697759"/>
            <a:ext cx="2204720" cy="2073275"/>
            <a:chOff x="3465593" y="1697759"/>
            <a:chExt cx="2204720" cy="2073275"/>
          </a:xfrm>
        </p:grpSpPr>
        <p:sp>
          <p:nvSpPr>
            <p:cNvPr id="11" name="object 11"/>
            <p:cNvSpPr/>
            <p:nvPr/>
          </p:nvSpPr>
          <p:spPr>
            <a:xfrm>
              <a:off x="4907990" y="1738146"/>
              <a:ext cx="668020" cy="459740"/>
            </a:xfrm>
            <a:custGeom>
              <a:avLst/>
              <a:gdLst/>
              <a:ahLst/>
              <a:cxnLst/>
              <a:rect l="l" t="t" r="r" b="b"/>
              <a:pathLst>
                <a:path w="668020" h="459739">
                  <a:moveTo>
                    <a:pt x="667598" y="0"/>
                  </a:moveTo>
                  <a:lnTo>
                    <a:pt x="268649" y="79157"/>
                  </a:lnTo>
                  <a:lnTo>
                    <a:pt x="0" y="459349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559938" y="1697759"/>
              <a:ext cx="109974" cy="8077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559917" y="3266243"/>
              <a:ext cx="668020" cy="459740"/>
            </a:xfrm>
            <a:custGeom>
              <a:avLst/>
              <a:gdLst/>
              <a:ahLst/>
              <a:cxnLst/>
              <a:rect l="l" t="t" r="r" b="b"/>
              <a:pathLst>
                <a:path w="668020" h="459739">
                  <a:moveTo>
                    <a:pt x="0" y="459349"/>
                  </a:moveTo>
                  <a:lnTo>
                    <a:pt x="398949" y="380199"/>
                  </a:lnTo>
                  <a:lnTo>
                    <a:pt x="667598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465593" y="3685217"/>
              <a:ext cx="109974" cy="807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907990" y="3270843"/>
              <a:ext cx="668020" cy="459740"/>
            </a:xfrm>
            <a:custGeom>
              <a:avLst/>
              <a:gdLst/>
              <a:ahLst/>
              <a:cxnLst/>
              <a:rect l="l" t="t" r="r" b="b"/>
              <a:pathLst>
                <a:path w="668020" h="459739">
                  <a:moveTo>
                    <a:pt x="667598" y="459349"/>
                  </a:moveTo>
                  <a:lnTo>
                    <a:pt x="268649" y="380199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559938" y="3689817"/>
              <a:ext cx="109974" cy="807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689273" y="3450368"/>
            <a:ext cx="2759075" cy="559435"/>
          </a:xfrm>
          <a:prstGeom prst="rect">
            <a:avLst/>
          </a:prstGeom>
          <a:solidFill>
            <a:srgbClr val="FFF2CC"/>
          </a:solidFill>
          <a:ln w="9524">
            <a:solidFill>
              <a:srgbClr val="595959"/>
            </a:solidFill>
          </a:ln>
        </p:spPr>
        <p:txBody>
          <a:bodyPr wrap="square" lIns="0" tIns="141605" rIns="0" bIns="0" rtlCol="0" vert="horz">
            <a:spAutoFit/>
          </a:bodyPr>
          <a:lstStyle/>
          <a:p>
            <a:pPr marL="294640">
              <a:lnSpc>
                <a:spcPct val="100000"/>
              </a:lnSpc>
              <a:spcBef>
                <a:spcPts val="1115"/>
              </a:spcBef>
            </a:pPr>
            <a:r>
              <a:rPr dirty="0" sz="1500" spc="-40">
                <a:latin typeface="Lato"/>
                <a:cs typeface="Lato"/>
              </a:rPr>
              <a:t>Test</a:t>
            </a:r>
            <a:r>
              <a:rPr dirty="0" sz="1500" spc="-100">
                <a:latin typeface="Lato"/>
                <a:cs typeface="Lato"/>
              </a:rPr>
              <a:t> </a:t>
            </a:r>
            <a:r>
              <a:rPr dirty="0" sz="1500">
                <a:latin typeface="Lato"/>
                <a:cs typeface="Lato"/>
              </a:rPr>
              <a:t>to</a:t>
            </a:r>
            <a:r>
              <a:rPr dirty="0" sz="1500" spc="-100">
                <a:latin typeface="Lato"/>
                <a:cs typeface="Lato"/>
              </a:rPr>
              <a:t> </a:t>
            </a:r>
            <a:r>
              <a:rPr dirty="0" sz="1500" spc="-10">
                <a:latin typeface="Lato"/>
                <a:cs typeface="Lato"/>
              </a:rPr>
              <a:t>avoid</a:t>
            </a:r>
            <a:r>
              <a:rPr dirty="0" sz="1500" spc="-95">
                <a:latin typeface="Lato"/>
                <a:cs typeface="Lato"/>
              </a:rPr>
              <a:t> </a:t>
            </a:r>
            <a:r>
              <a:rPr dirty="0" sz="1500" spc="10">
                <a:latin typeface="Lato"/>
                <a:cs typeface="Lato"/>
              </a:rPr>
              <a:t>inherent</a:t>
            </a:r>
            <a:r>
              <a:rPr dirty="0" sz="1500" spc="-100">
                <a:latin typeface="Lato"/>
                <a:cs typeface="Lato"/>
              </a:rPr>
              <a:t> </a:t>
            </a:r>
            <a:r>
              <a:rPr dirty="0" sz="1500" spc="5">
                <a:latin typeface="Lato"/>
                <a:cs typeface="Lato"/>
              </a:rPr>
              <a:t>bias</a:t>
            </a:r>
            <a:endParaRPr sz="1500"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87738" y="3445767"/>
            <a:ext cx="2759075" cy="559435"/>
          </a:xfrm>
          <a:prstGeom prst="rect">
            <a:avLst/>
          </a:prstGeom>
          <a:solidFill>
            <a:srgbClr val="FFF2CC"/>
          </a:solidFill>
          <a:ln w="9524">
            <a:solidFill>
              <a:srgbClr val="595959"/>
            </a:solidFill>
          </a:ln>
        </p:spPr>
        <p:txBody>
          <a:bodyPr wrap="square" lIns="0" tIns="82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dirty="0" sz="1500" spc="-40">
                <a:latin typeface="Lato"/>
                <a:cs typeface="Lato"/>
              </a:rPr>
              <a:t>Test</a:t>
            </a:r>
            <a:r>
              <a:rPr dirty="0" sz="1500" spc="-100">
                <a:latin typeface="Lato"/>
                <a:cs typeface="Lato"/>
              </a:rPr>
              <a:t> </a:t>
            </a:r>
            <a:r>
              <a:rPr dirty="0" sz="1500">
                <a:latin typeface="Lato"/>
                <a:cs typeface="Lato"/>
              </a:rPr>
              <a:t>to</a:t>
            </a:r>
            <a:r>
              <a:rPr dirty="0" sz="1500" spc="-100">
                <a:latin typeface="Lato"/>
                <a:cs typeface="Lato"/>
              </a:rPr>
              <a:t> </a:t>
            </a:r>
            <a:r>
              <a:rPr dirty="0" sz="1500" spc="-10">
                <a:latin typeface="Lato"/>
                <a:cs typeface="Lato"/>
              </a:rPr>
              <a:t>avoid</a:t>
            </a:r>
            <a:r>
              <a:rPr dirty="0" sz="1500" spc="-95">
                <a:latin typeface="Lato"/>
                <a:cs typeface="Lato"/>
              </a:rPr>
              <a:t> </a:t>
            </a:r>
            <a:r>
              <a:rPr dirty="0" sz="1500" spc="-5">
                <a:latin typeface="Lato"/>
                <a:cs typeface="Lato"/>
              </a:rPr>
              <a:t>NaN</a:t>
            </a:r>
            <a:r>
              <a:rPr dirty="0" sz="1500" spc="-100">
                <a:latin typeface="Lato"/>
                <a:cs typeface="Lato"/>
              </a:rPr>
              <a:t> </a:t>
            </a:r>
            <a:r>
              <a:rPr dirty="0" sz="1500">
                <a:latin typeface="Lato"/>
                <a:cs typeface="Lato"/>
              </a:rPr>
              <a:t>values,</a:t>
            </a:r>
            <a:endParaRPr sz="1500">
              <a:latin typeface="Lato"/>
              <a:cs typeface="Lato"/>
            </a:endParaRP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dirty="0" sz="1500" spc="-5">
                <a:latin typeface="Lato"/>
                <a:cs typeface="Lato"/>
              </a:rPr>
              <a:t>empty</a:t>
            </a:r>
            <a:r>
              <a:rPr dirty="0" sz="1500" spc="-100">
                <a:latin typeface="Lato"/>
                <a:cs typeface="Lato"/>
              </a:rPr>
              <a:t> </a:t>
            </a:r>
            <a:r>
              <a:rPr dirty="0" sz="1500" spc="10">
                <a:latin typeface="Lato"/>
                <a:cs typeface="Lato"/>
              </a:rPr>
              <a:t>strings</a:t>
            </a:r>
            <a:endParaRPr sz="1500">
              <a:latin typeface="Lato"/>
              <a:cs typeface="Lato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50552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5"/>
              <a:t>Unit </a:t>
            </a:r>
            <a:r>
              <a:rPr dirty="0" sz="2800" spc="-40"/>
              <a:t>Testing </a:t>
            </a:r>
            <a:r>
              <a:rPr dirty="0" sz="2800" spc="-5"/>
              <a:t>Model</a:t>
            </a:r>
            <a:r>
              <a:rPr dirty="0" sz="2800" spc="-520"/>
              <a:t> </a:t>
            </a:r>
            <a:r>
              <a:rPr dirty="0" sz="2800" spc="5"/>
              <a:t>Performance</a:t>
            </a:r>
            <a:endParaRPr sz="28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355" y="1864971"/>
            <a:ext cx="2275840" cy="2434590"/>
          </a:xfrm>
          <a:custGeom>
            <a:avLst/>
            <a:gdLst/>
            <a:ahLst/>
            <a:cxnLst/>
            <a:rect l="l" t="t" r="r" b="b"/>
            <a:pathLst>
              <a:path w="2275840" h="2434590">
                <a:moveTo>
                  <a:pt x="0" y="379206"/>
                </a:moveTo>
                <a:lnTo>
                  <a:pt x="2954" y="331639"/>
                </a:lnTo>
                <a:lnTo>
                  <a:pt x="11581" y="285836"/>
                </a:lnTo>
                <a:lnTo>
                  <a:pt x="25524" y="242151"/>
                </a:lnTo>
                <a:lnTo>
                  <a:pt x="44430" y="200939"/>
                </a:lnTo>
                <a:lnTo>
                  <a:pt x="67941" y="162557"/>
                </a:lnTo>
                <a:lnTo>
                  <a:pt x="95703" y="127360"/>
                </a:lnTo>
                <a:lnTo>
                  <a:pt x="127360" y="95703"/>
                </a:lnTo>
                <a:lnTo>
                  <a:pt x="162557" y="67941"/>
                </a:lnTo>
                <a:lnTo>
                  <a:pt x="200939" y="44430"/>
                </a:lnTo>
                <a:lnTo>
                  <a:pt x="242151" y="25524"/>
                </a:lnTo>
                <a:lnTo>
                  <a:pt x="285836" y="11581"/>
                </a:lnTo>
                <a:lnTo>
                  <a:pt x="331639" y="2954"/>
                </a:lnTo>
                <a:lnTo>
                  <a:pt x="379206" y="0"/>
                </a:lnTo>
                <a:lnTo>
                  <a:pt x="1896038" y="0"/>
                </a:lnTo>
                <a:lnTo>
                  <a:pt x="1945884" y="3288"/>
                </a:lnTo>
                <a:lnTo>
                  <a:pt x="1994452" y="12991"/>
                </a:lnTo>
                <a:lnTo>
                  <a:pt x="2041154" y="28865"/>
                </a:lnTo>
                <a:lnTo>
                  <a:pt x="2085399" y="50665"/>
                </a:lnTo>
                <a:lnTo>
                  <a:pt x="2126598" y="78147"/>
                </a:lnTo>
                <a:lnTo>
                  <a:pt x="2164163" y="111067"/>
                </a:lnTo>
                <a:lnTo>
                  <a:pt x="2197087" y="148637"/>
                </a:lnTo>
                <a:lnTo>
                  <a:pt x="2224571" y="189842"/>
                </a:lnTo>
                <a:lnTo>
                  <a:pt x="2246372" y="234090"/>
                </a:lnTo>
                <a:lnTo>
                  <a:pt x="2262246" y="280793"/>
                </a:lnTo>
                <a:lnTo>
                  <a:pt x="2271949" y="329362"/>
                </a:lnTo>
                <a:lnTo>
                  <a:pt x="2275237" y="379206"/>
                </a:lnTo>
                <a:lnTo>
                  <a:pt x="2275237" y="2055270"/>
                </a:lnTo>
                <a:lnTo>
                  <a:pt x="2272283" y="2102836"/>
                </a:lnTo>
                <a:lnTo>
                  <a:pt x="2263656" y="2148639"/>
                </a:lnTo>
                <a:lnTo>
                  <a:pt x="2249713" y="2192323"/>
                </a:lnTo>
                <a:lnTo>
                  <a:pt x="2230808" y="2233533"/>
                </a:lnTo>
                <a:lnTo>
                  <a:pt x="2207297" y="2271914"/>
                </a:lnTo>
                <a:lnTo>
                  <a:pt x="2179536" y="2307111"/>
                </a:lnTo>
                <a:lnTo>
                  <a:pt x="2147879" y="2338768"/>
                </a:lnTo>
                <a:lnTo>
                  <a:pt x="2112682" y="2366529"/>
                </a:lnTo>
                <a:lnTo>
                  <a:pt x="2074301" y="2390040"/>
                </a:lnTo>
                <a:lnTo>
                  <a:pt x="2033091" y="2408945"/>
                </a:lnTo>
                <a:lnTo>
                  <a:pt x="1989406" y="2422888"/>
                </a:lnTo>
                <a:lnTo>
                  <a:pt x="1943604" y="2431515"/>
                </a:lnTo>
                <a:lnTo>
                  <a:pt x="1896038" y="2434470"/>
                </a:lnTo>
                <a:lnTo>
                  <a:pt x="379206" y="2434470"/>
                </a:lnTo>
                <a:lnTo>
                  <a:pt x="331639" y="2431515"/>
                </a:lnTo>
                <a:lnTo>
                  <a:pt x="285836" y="2422888"/>
                </a:lnTo>
                <a:lnTo>
                  <a:pt x="242151" y="2408945"/>
                </a:lnTo>
                <a:lnTo>
                  <a:pt x="200939" y="2390040"/>
                </a:lnTo>
                <a:lnTo>
                  <a:pt x="162557" y="2366529"/>
                </a:lnTo>
                <a:lnTo>
                  <a:pt x="127360" y="2338768"/>
                </a:lnTo>
                <a:lnTo>
                  <a:pt x="95703" y="2307111"/>
                </a:lnTo>
                <a:lnTo>
                  <a:pt x="67941" y="2271914"/>
                </a:lnTo>
                <a:lnTo>
                  <a:pt x="44430" y="2233533"/>
                </a:lnTo>
                <a:lnTo>
                  <a:pt x="25524" y="2192323"/>
                </a:lnTo>
                <a:lnTo>
                  <a:pt x="11581" y="2148639"/>
                </a:lnTo>
                <a:lnTo>
                  <a:pt x="2954" y="2102836"/>
                </a:lnTo>
                <a:lnTo>
                  <a:pt x="0" y="2055270"/>
                </a:lnTo>
                <a:lnTo>
                  <a:pt x="0" y="379206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42028" y="2187616"/>
            <a:ext cx="1633220" cy="169545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algn="ctr" marL="12700" marR="5080" indent="-635">
              <a:lnSpc>
                <a:spcPct val="113799"/>
              </a:lnSpc>
              <a:spcBef>
                <a:spcPts val="140"/>
              </a:spcBef>
            </a:pPr>
            <a:r>
              <a:rPr dirty="0" sz="1600" spc="-5">
                <a:latin typeface="Lato"/>
                <a:cs typeface="Lato"/>
              </a:rPr>
              <a:t>Mocks </a:t>
            </a:r>
            <a:r>
              <a:rPr dirty="0" sz="1600" spc="-20">
                <a:latin typeface="Lato"/>
                <a:cs typeface="Lato"/>
              </a:rPr>
              <a:t>of</a:t>
            </a:r>
            <a:r>
              <a:rPr dirty="0" sz="1600" spc="-26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datasets  </a:t>
            </a:r>
            <a:r>
              <a:rPr dirty="0" sz="1600" spc="20">
                <a:latin typeface="Lato"/>
                <a:cs typeface="Lato"/>
              </a:rPr>
              <a:t>are </a:t>
            </a:r>
            <a:r>
              <a:rPr dirty="0" sz="1600" spc="5">
                <a:latin typeface="Lato"/>
                <a:cs typeface="Lato"/>
              </a:rPr>
              <a:t>especially  </a:t>
            </a:r>
            <a:r>
              <a:rPr dirty="0" sz="1600" spc="10">
                <a:latin typeface="Lato"/>
                <a:cs typeface="Lato"/>
              </a:rPr>
              <a:t>important </a:t>
            </a:r>
            <a:r>
              <a:rPr dirty="0" sz="1600" spc="5">
                <a:latin typeface="Lato"/>
                <a:cs typeface="Lato"/>
              </a:rPr>
              <a:t>for</a:t>
            </a:r>
            <a:r>
              <a:rPr dirty="0" sz="1600" spc="-27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ML.  </a:t>
            </a:r>
            <a:r>
              <a:rPr dirty="0" sz="1600" spc="-10">
                <a:latin typeface="Lato"/>
                <a:cs typeface="Lato"/>
              </a:rPr>
              <a:t>They</a:t>
            </a:r>
            <a:r>
              <a:rPr dirty="0" sz="1600" spc="-15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should</a:t>
            </a:r>
            <a:r>
              <a:rPr dirty="0" sz="1600" spc="-150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cover </a:t>
            </a:r>
            <a:r>
              <a:rPr dirty="0" sz="1600" spc="15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edge </a:t>
            </a:r>
            <a:r>
              <a:rPr dirty="0" sz="1600">
                <a:latin typeface="Lato"/>
                <a:cs typeface="Lato"/>
              </a:rPr>
              <a:t>and </a:t>
            </a:r>
            <a:r>
              <a:rPr dirty="0" sz="1600" spc="10">
                <a:latin typeface="Lato"/>
                <a:cs typeface="Lato"/>
              </a:rPr>
              <a:t>corner  </a:t>
            </a:r>
            <a:r>
              <a:rPr dirty="0" sz="1600" spc="-10">
                <a:latin typeface="Lato"/>
                <a:cs typeface="Lato"/>
              </a:rPr>
              <a:t>cases.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3580" y="1281854"/>
            <a:ext cx="2382520" cy="886460"/>
            <a:chOff x="763580" y="1281854"/>
            <a:chExt cx="2382520" cy="886460"/>
          </a:xfrm>
        </p:grpSpPr>
        <p:sp>
          <p:nvSpPr>
            <p:cNvPr id="5" name="object 5"/>
            <p:cNvSpPr/>
            <p:nvPr/>
          </p:nvSpPr>
          <p:spPr>
            <a:xfrm>
              <a:off x="776280" y="1294554"/>
              <a:ext cx="2357120" cy="861060"/>
            </a:xfrm>
            <a:custGeom>
              <a:avLst/>
              <a:gdLst/>
              <a:ahLst/>
              <a:cxnLst/>
              <a:rect l="l" t="t" r="r" b="b"/>
              <a:pathLst>
                <a:path w="2357120" h="861060">
                  <a:moveTo>
                    <a:pt x="2213488" y="860918"/>
                  </a:moveTo>
                  <a:lnTo>
                    <a:pt x="143489" y="860918"/>
                  </a:lnTo>
                  <a:lnTo>
                    <a:pt x="98135" y="853603"/>
                  </a:lnTo>
                  <a:lnTo>
                    <a:pt x="58746" y="833233"/>
                  </a:lnTo>
                  <a:lnTo>
                    <a:pt x="27685" y="802171"/>
                  </a:lnTo>
                  <a:lnTo>
                    <a:pt x="7315" y="762782"/>
                  </a:lnTo>
                  <a:lnTo>
                    <a:pt x="0" y="717428"/>
                  </a:lnTo>
                  <a:lnTo>
                    <a:pt x="0" y="143489"/>
                  </a:lnTo>
                  <a:lnTo>
                    <a:pt x="7315" y="98135"/>
                  </a:lnTo>
                  <a:lnTo>
                    <a:pt x="27685" y="58746"/>
                  </a:lnTo>
                  <a:lnTo>
                    <a:pt x="58746" y="27685"/>
                  </a:lnTo>
                  <a:lnTo>
                    <a:pt x="98135" y="7315"/>
                  </a:lnTo>
                  <a:lnTo>
                    <a:pt x="143489" y="0"/>
                  </a:lnTo>
                  <a:lnTo>
                    <a:pt x="2213488" y="0"/>
                  </a:lnTo>
                  <a:lnTo>
                    <a:pt x="2268394" y="10922"/>
                  </a:lnTo>
                  <a:lnTo>
                    <a:pt x="2314937" y="42027"/>
                  </a:lnTo>
                  <a:lnTo>
                    <a:pt x="2346037" y="88579"/>
                  </a:lnTo>
                  <a:lnTo>
                    <a:pt x="2356962" y="143489"/>
                  </a:lnTo>
                  <a:lnTo>
                    <a:pt x="2356962" y="717428"/>
                  </a:lnTo>
                  <a:lnTo>
                    <a:pt x="2349646" y="762782"/>
                  </a:lnTo>
                  <a:lnTo>
                    <a:pt x="2329276" y="802171"/>
                  </a:lnTo>
                  <a:lnTo>
                    <a:pt x="2298216" y="833233"/>
                  </a:lnTo>
                  <a:lnTo>
                    <a:pt x="2258831" y="853603"/>
                  </a:lnTo>
                  <a:lnTo>
                    <a:pt x="2213488" y="86091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76280" y="1294554"/>
              <a:ext cx="2357120" cy="861060"/>
            </a:xfrm>
            <a:custGeom>
              <a:avLst/>
              <a:gdLst/>
              <a:ahLst/>
              <a:cxnLst/>
              <a:rect l="l" t="t" r="r" b="b"/>
              <a:pathLst>
                <a:path w="2357120" h="861060">
                  <a:moveTo>
                    <a:pt x="0" y="143489"/>
                  </a:moveTo>
                  <a:lnTo>
                    <a:pt x="7315" y="98135"/>
                  </a:lnTo>
                  <a:lnTo>
                    <a:pt x="27685" y="58746"/>
                  </a:lnTo>
                  <a:lnTo>
                    <a:pt x="58746" y="27685"/>
                  </a:lnTo>
                  <a:lnTo>
                    <a:pt x="98135" y="7315"/>
                  </a:lnTo>
                  <a:lnTo>
                    <a:pt x="143489" y="0"/>
                  </a:lnTo>
                  <a:lnTo>
                    <a:pt x="2213488" y="0"/>
                  </a:lnTo>
                  <a:lnTo>
                    <a:pt x="2268394" y="10922"/>
                  </a:lnTo>
                  <a:lnTo>
                    <a:pt x="2314937" y="42027"/>
                  </a:lnTo>
                  <a:lnTo>
                    <a:pt x="2346037" y="88579"/>
                  </a:lnTo>
                  <a:lnTo>
                    <a:pt x="2356962" y="143489"/>
                  </a:lnTo>
                  <a:lnTo>
                    <a:pt x="2356962" y="717428"/>
                  </a:lnTo>
                  <a:lnTo>
                    <a:pt x="2349646" y="762782"/>
                  </a:lnTo>
                  <a:lnTo>
                    <a:pt x="2329276" y="802171"/>
                  </a:lnTo>
                  <a:lnTo>
                    <a:pt x="2298216" y="833233"/>
                  </a:lnTo>
                  <a:lnTo>
                    <a:pt x="2258831" y="853603"/>
                  </a:lnTo>
                  <a:lnTo>
                    <a:pt x="2213488" y="860918"/>
                  </a:lnTo>
                  <a:lnTo>
                    <a:pt x="143489" y="860918"/>
                  </a:lnTo>
                  <a:lnTo>
                    <a:pt x="98135" y="853603"/>
                  </a:lnTo>
                  <a:lnTo>
                    <a:pt x="58746" y="833233"/>
                  </a:lnTo>
                  <a:lnTo>
                    <a:pt x="27685" y="802171"/>
                  </a:lnTo>
                  <a:lnTo>
                    <a:pt x="7315" y="762782"/>
                  </a:lnTo>
                  <a:lnTo>
                    <a:pt x="0" y="717428"/>
                  </a:lnTo>
                  <a:lnTo>
                    <a:pt x="0" y="14348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67443" y="1338419"/>
              <a:ext cx="2174875" cy="772160"/>
            </a:xfrm>
            <a:custGeom>
              <a:avLst/>
              <a:gdLst/>
              <a:ahLst/>
              <a:cxnLst/>
              <a:rect l="l" t="t" r="r" b="b"/>
              <a:pathLst>
                <a:path w="2174875" h="772160">
                  <a:moveTo>
                    <a:pt x="2174625" y="771823"/>
                  </a:moveTo>
                  <a:lnTo>
                    <a:pt x="0" y="771823"/>
                  </a:lnTo>
                  <a:lnTo>
                    <a:pt x="0" y="0"/>
                  </a:lnTo>
                  <a:lnTo>
                    <a:pt x="2174625" y="0"/>
                  </a:lnTo>
                  <a:lnTo>
                    <a:pt x="2174625" y="771823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533106" y="1567970"/>
            <a:ext cx="84391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5">
                <a:latin typeface="Lato"/>
                <a:cs typeface="Lato"/>
              </a:rPr>
              <a:t>Mocking</a:t>
            </a:r>
            <a:endParaRPr sz="17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71143" y="1872371"/>
            <a:ext cx="2242185" cy="2426970"/>
          </a:xfrm>
          <a:custGeom>
            <a:avLst/>
            <a:gdLst/>
            <a:ahLst/>
            <a:cxnLst/>
            <a:rect l="l" t="t" r="r" b="b"/>
            <a:pathLst>
              <a:path w="2242185" h="2426970">
                <a:moveTo>
                  <a:pt x="0" y="373684"/>
                </a:moveTo>
                <a:lnTo>
                  <a:pt x="2911" y="326810"/>
                </a:lnTo>
                <a:lnTo>
                  <a:pt x="11412" y="281673"/>
                </a:lnTo>
                <a:lnTo>
                  <a:pt x="25152" y="238624"/>
                </a:lnTo>
                <a:lnTo>
                  <a:pt x="43781" y="198013"/>
                </a:lnTo>
                <a:lnTo>
                  <a:pt x="66949" y="160190"/>
                </a:lnTo>
                <a:lnTo>
                  <a:pt x="94306" y="125505"/>
                </a:lnTo>
                <a:lnTo>
                  <a:pt x="125502" y="94309"/>
                </a:lnTo>
                <a:lnTo>
                  <a:pt x="160186" y="66951"/>
                </a:lnTo>
                <a:lnTo>
                  <a:pt x="198008" y="43783"/>
                </a:lnTo>
                <a:lnTo>
                  <a:pt x="238618" y="25153"/>
                </a:lnTo>
                <a:lnTo>
                  <a:pt x="281665" y="11412"/>
                </a:lnTo>
                <a:lnTo>
                  <a:pt x="326801" y="2911"/>
                </a:lnTo>
                <a:lnTo>
                  <a:pt x="373674" y="0"/>
                </a:lnTo>
                <a:lnTo>
                  <a:pt x="1868421" y="0"/>
                </a:lnTo>
                <a:lnTo>
                  <a:pt x="1917536" y="3240"/>
                </a:lnTo>
                <a:lnTo>
                  <a:pt x="1965396" y="12802"/>
                </a:lnTo>
                <a:lnTo>
                  <a:pt x="2011420" y="28444"/>
                </a:lnTo>
                <a:lnTo>
                  <a:pt x="2055028" y="49927"/>
                </a:lnTo>
                <a:lnTo>
                  <a:pt x="2095638" y="77009"/>
                </a:lnTo>
                <a:lnTo>
                  <a:pt x="2132670" y="109449"/>
                </a:lnTo>
                <a:lnTo>
                  <a:pt x="2165109" y="146473"/>
                </a:lnTo>
                <a:lnTo>
                  <a:pt x="2192190" y="187077"/>
                </a:lnTo>
                <a:lnTo>
                  <a:pt x="2213673" y="230681"/>
                </a:lnTo>
                <a:lnTo>
                  <a:pt x="2229316" y="276704"/>
                </a:lnTo>
                <a:lnTo>
                  <a:pt x="2238879" y="324565"/>
                </a:lnTo>
                <a:lnTo>
                  <a:pt x="2242120" y="373684"/>
                </a:lnTo>
                <a:lnTo>
                  <a:pt x="2242120" y="2053070"/>
                </a:lnTo>
                <a:lnTo>
                  <a:pt x="2239208" y="2099943"/>
                </a:lnTo>
                <a:lnTo>
                  <a:pt x="2230706" y="2145079"/>
                </a:lnTo>
                <a:lnTo>
                  <a:pt x="2216964" y="2188127"/>
                </a:lnTo>
                <a:lnTo>
                  <a:pt x="2198333" y="2228737"/>
                </a:lnTo>
                <a:lnTo>
                  <a:pt x="2175162" y="2266558"/>
                </a:lnTo>
                <a:lnTo>
                  <a:pt x="2147802" y="2301242"/>
                </a:lnTo>
                <a:lnTo>
                  <a:pt x="2116604" y="2332438"/>
                </a:lnTo>
                <a:lnTo>
                  <a:pt x="2081917" y="2359795"/>
                </a:lnTo>
                <a:lnTo>
                  <a:pt x="2044093" y="2382963"/>
                </a:lnTo>
                <a:lnTo>
                  <a:pt x="2003480" y="2401592"/>
                </a:lnTo>
                <a:lnTo>
                  <a:pt x="1960431" y="2415332"/>
                </a:lnTo>
                <a:lnTo>
                  <a:pt x="1915294" y="2423833"/>
                </a:lnTo>
                <a:lnTo>
                  <a:pt x="1868421" y="2426745"/>
                </a:lnTo>
                <a:lnTo>
                  <a:pt x="373674" y="2426745"/>
                </a:lnTo>
                <a:lnTo>
                  <a:pt x="326801" y="2423833"/>
                </a:lnTo>
                <a:lnTo>
                  <a:pt x="281665" y="2415332"/>
                </a:lnTo>
                <a:lnTo>
                  <a:pt x="238618" y="2401592"/>
                </a:lnTo>
                <a:lnTo>
                  <a:pt x="198008" y="2382963"/>
                </a:lnTo>
                <a:lnTo>
                  <a:pt x="160186" y="2359795"/>
                </a:lnTo>
                <a:lnTo>
                  <a:pt x="125502" y="2332438"/>
                </a:lnTo>
                <a:lnTo>
                  <a:pt x="94306" y="2301242"/>
                </a:lnTo>
                <a:lnTo>
                  <a:pt x="66949" y="2266558"/>
                </a:lnTo>
                <a:lnTo>
                  <a:pt x="43781" y="2228737"/>
                </a:lnTo>
                <a:lnTo>
                  <a:pt x="25152" y="2188127"/>
                </a:lnTo>
                <a:lnTo>
                  <a:pt x="11412" y="2145079"/>
                </a:lnTo>
                <a:lnTo>
                  <a:pt x="2911" y="2099943"/>
                </a:lnTo>
                <a:lnTo>
                  <a:pt x="0" y="2053070"/>
                </a:lnTo>
                <a:lnTo>
                  <a:pt x="0" y="373684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653617" y="2191153"/>
            <a:ext cx="1713230" cy="169545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 marR="5080">
              <a:lnSpc>
                <a:spcPct val="113799"/>
              </a:lnSpc>
              <a:spcBef>
                <a:spcPts val="140"/>
              </a:spcBef>
            </a:pPr>
            <a:r>
              <a:rPr dirty="0" sz="1600" spc="-20">
                <a:latin typeface="Lato"/>
                <a:cs typeface="Lato"/>
              </a:rPr>
              <a:t>Your </a:t>
            </a:r>
            <a:r>
              <a:rPr dirty="0" sz="1600" spc="-5">
                <a:latin typeface="Lato"/>
                <a:cs typeface="Lato"/>
              </a:rPr>
              <a:t>mocks</a:t>
            </a:r>
            <a:r>
              <a:rPr dirty="0" sz="1600" spc="-24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should  </a:t>
            </a:r>
            <a:r>
              <a:rPr dirty="0" sz="1600" spc="10">
                <a:latin typeface="Lato"/>
                <a:cs typeface="Lato"/>
              </a:rPr>
              <a:t>sparsely </a:t>
            </a:r>
            <a:r>
              <a:rPr dirty="0" sz="1600" spc="-5">
                <a:latin typeface="Lato"/>
                <a:cs typeface="Lato"/>
              </a:rPr>
              <a:t>cover </a:t>
            </a:r>
            <a:r>
              <a:rPr dirty="0" sz="1600">
                <a:latin typeface="Lato"/>
                <a:cs typeface="Lato"/>
              </a:rPr>
              <a:t>the  same</a:t>
            </a:r>
            <a:r>
              <a:rPr dirty="0" sz="1600" spc="-12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space</a:t>
            </a:r>
            <a:r>
              <a:rPr dirty="0" sz="1600" spc="-12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as</a:t>
            </a:r>
            <a:r>
              <a:rPr dirty="0" sz="1600" spc="-12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your  </a:t>
            </a:r>
            <a:r>
              <a:rPr dirty="0" sz="1600" spc="5">
                <a:latin typeface="Lato"/>
                <a:cs typeface="Lato"/>
              </a:rPr>
              <a:t>data, but </a:t>
            </a:r>
            <a:r>
              <a:rPr dirty="0" sz="1600">
                <a:latin typeface="Lato"/>
                <a:cs typeface="Lato"/>
              </a:rPr>
              <a:t>with </a:t>
            </a:r>
            <a:r>
              <a:rPr dirty="0" sz="1600" spc="15">
                <a:latin typeface="Lato"/>
                <a:cs typeface="Lato"/>
              </a:rPr>
              <a:t>a  </a:t>
            </a:r>
            <a:r>
              <a:rPr dirty="0" sz="1600" spc="-10">
                <a:latin typeface="Lato"/>
                <a:cs typeface="Lato"/>
              </a:rPr>
              <a:t>much </a:t>
            </a:r>
            <a:r>
              <a:rPr dirty="0" sz="1600" spc="15">
                <a:latin typeface="Lato"/>
                <a:cs typeface="Lato"/>
              </a:rPr>
              <a:t>smaller  </a:t>
            </a:r>
            <a:r>
              <a:rPr dirty="0" sz="1600">
                <a:latin typeface="Lato"/>
                <a:cs typeface="Lato"/>
              </a:rPr>
              <a:t>dataset.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415018" y="1281822"/>
            <a:ext cx="2348230" cy="904875"/>
            <a:chOff x="3415018" y="1281822"/>
            <a:chExt cx="2348230" cy="904875"/>
          </a:xfrm>
        </p:grpSpPr>
        <p:sp>
          <p:nvSpPr>
            <p:cNvPr id="12" name="object 12"/>
            <p:cNvSpPr/>
            <p:nvPr/>
          </p:nvSpPr>
          <p:spPr>
            <a:xfrm>
              <a:off x="3427718" y="1294522"/>
              <a:ext cx="2322830" cy="879475"/>
            </a:xfrm>
            <a:custGeom>
              <a:avLst/>
              <a:gdLst/>
              <a:ahLst/>
              <a:cxnLst/>
              <a:rect l="l" t="t" r="r" b="b"/>
              <a:pathLst>
                <a:path w="2322829" h="879475">
                  <a:moveTo>
                    <a:pt x="2176245" y="879040"/>
                  </a:moveTo>
                  <a:lnTo>
                    <a:pt x="146499" y="879040"/>
                  </a:lnTo>
                  <a:lnTo>
                    <a:pt x="100198" y="871571"/>
                  </a:lnTo>
                  <a:lnTo>
                    <a:pt x="59983" y="850772"/>
                  </a:lnTo>
                  <a:lnTo>
                    <a:pt x="28268" y="819057"/>
                  </a:lnTo>
                  <a:lnTo>
                    <a:pt x="7469" y="778839"/>
                  </a:lnTo>
                  <a:lnTo>
                    <a:pt x="0" y="732531"/>
                  </a:lnTo>
                  <a:lnTo>
                    <a:pt x="0" y="146509"/>
                  </a:lnTo>
                  <a:lnTo>
                    <a:pt x="7469" y="100201"/>
                  </a:lnTo>
                  <a:lnTo>
                    <a:pt x="28268" y="59983"/>
                  </a:lnTo>
                  <a:lnTo>
                    <a:pt x="59983" y="28267"/>
                  </a:lnTo>
                  <a:lnTo>
                    <a:pt x="100198" y="7469"/>
                  </a:lnTo>
                  <a:lnTo>
                    <a:pt x="146499" y="0"/>
                  </a:lnTo>
                  <a:lnTo>
                    <a:pt x="2176245" y="0"/>
                  </a:lnTo>
                  <a:lnTo>
                    <a:pt x="2232311" y="11152"/>
                  </a:lnTo>
                  <a:lnTo>
                    <a:pt x="2279845" y="42912"/>
                  </a:lnTo>
                  <a:lnTo>
                    <a:pt x="2311598" y="90442"/>
                  </a:lnTo>
                  <a:lnTo>
                    <a:pt x="2322745" y="146509"/>
                  </a:lnTo>
                  <a:lnTo>
                    <a:pt x="2322745" y="732531"/>
                  </a:lnTo>
                  <a:lnTo>
                    <a:pt x="2315278" y="778839"/>
                  </a:lnTo>
                  <a:lnTo>
                    <a:pt x="2294483" y="819057"/>
                  </a:lnTo>
                  <a:lnTo>
                    <a:pt x="2262773" y="850772"/>
                  </a:lnTo>
                  <a:lnTo>
                    <a:pt x="2222556" y="871571"/>
                  </a:lnTo>
                  <a:lnTo>
                    <a:pt x="2176245" y="879040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27718" y="1294522"/>
              <a:ext cx="2322830" cy="879475"/>
            </a:xfrm>
            <a:custGeom>
              <a:avLst/>
              <a:gdLst/>
              <a:ahLst/>
              <a:cxnLst/>
              <a:rect l="l" t="t" r="r" b="b"/>
              <a:pathLst>
                <a:path w="2322829" h="879475">
                  <a:moveTo>
                    <a:pt x="0" y="146509"/>
                  </a:moveTo>
                  <a:lnTo>
                    <a:pt x="7469" y="100201"/>
                  </a:lnTo>
                  <a:lnTo>
                    <a:pt x="28268" y="59983"/>
                  </a:lnTo>
                  <a:lnTo>
                    <a:pt x="59983" y="28267"/>
                  </a:lnTo>
                  <a:lnTo>
                    <a:pt x="100198" y="7469"/>
                  </a:lnTo>
                  <a:lnTo>
                    <a:pt x="146499" y="0"/>
                  </a:lnTo>
                  <a:lnTo>
                    <a:pt x="2176245" y="0"/>
                  </a:lnTo>
                  <a:lnTo>
                    <a:pt x="2232311" y="11152"/>
                  </a:lnTo>
                  <a:lnTo>
                    <a:pt x="2279845" y="42912"/>
                  </a:lnTo>
                  <a:lnTo>
                    <a:pt x="2311598" y="90442"/>
                  </a:lnTo>
                  <a:lnTo>
                    <a:pt x="2322745" y="146509"/>
                  </a:lnTo>
                  <a:lnTo>
                    <a:pt x="2322745" y="732531"/>
                  </a:lnTo>
                  <a:lnTo>
                    <a:pt x="2315278" y="778839"/>
                  </a:lnTo>
                  <a:lnTo>
                    <a:pt x="2294483" y="819057"/>
                  </a:lnTo>
                  <a:lnTo>
                    <a:pt x="2262773" y="850772"/>
                  </a:lnTo>
                  <a:lnTo>
                    <a:pt x="2222556" y="871571"/>
                  </a:lnTo>
                  <a:lnTo>
                    <a:pt x="2176245" y="879040"/>
                  </a:lnTo>
                  <a:lnTo>
                    <a:pt x="146499" y="879040"/>
                  </a:lnTo>
                  <a:lnTo>
                    <a:pt x="100198" y="871571"/>
                  </a:lnTo>
                  <a:lnTo>
                    <a:pt x="59983" y="850772"/>
                  </a:lnTo>
                  <a:lnTo>
                    <a:pt x="28268" y="819057"/>
                  </a:lnTo>
                  <a:lnTo>
                    <a:pt x="7469" y="778839"/>
                  </a:lnTo>
                  <a:lnTo>
                    <a:pt x="0" y="732531"/>
                  </a:lnTo>
                  <a:lnTo>
                    <a:pt x="0" y="14650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517568" y="1341782"/>
              <a:ext cx="2143125" cy="831850"/>
            </a:xfrm>
            <a:custGeom>
              <a:avLst/>
              <a:gdLst/>
              <a:ahLst/>
              <a:cxnLst/>
              <a:rect l="l" t="t" r="r" b="b"/>
              <a:pathLst>
                <a:path w="2143125" h="831850">
                  <a:moveTo>
                    <a:pt x="2143045" y="831683"/>
                  </a:moveTo>
                  <a:lnTo>
                    <a:pt x="0" y="831683"/>
                  </a:lnTo>
                  <a:lnTo>
                    <a:pt x="0" y="0"/>
                  </a:lnTo>
                  <a:lnTo>
                    <a:pt x="2143045" y="0"/>
                  </a:lnTo>
                  <a:lnTo>
                    <a:pt x="2143045" y="831683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873958" y="1601263"/>
            <a:ext cx="143192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10">
                <a:latin typeface="Lato"/>
                <a:cs typeface="Lato"/>
              </a:rPr>
              <a:t>Data</a:t>
            </a:r>
            <a:r>
              <a:rPr dirty="0" sz="1700" spc="-17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Coverage</a:t>
            </a:r>
            <a:endParaRPr sz="1700">
              <a:latin typeface="Lato"/>
              <a:cs typeface="La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48990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/>
              <a:t>ML </a:t>
            </a:r>
            <a:r>
              <a:rPr dirty="0" sz="2800" spc="15"/>
              <a:t>Unit</a:t>
            </a:r>
            <a:r>
              <a:rPr dirty="0" sz="2800" spc="-505"/>
              <a:t> </a:t>
            </a:r>
            <a:r>
              <a:rPr dirty="0" sz="2800" spc="-40"/>
              <a:t>Testing </a:t>
            </a:r>
            <a:r>
              <a:rPr dirty="0" sz="2800" spc="10"/>
              <a:t>Considerations</a:t>
            </a:r>
            <a:endParaRPr sz="2800"/>
          </a:p>
        </p:txBody>
      </p:sp>
      <p:sp>
        <p:nvSpPr>
          <p:cNvPr id="17" name="object 17"/>
          <p:cNvSpPr/>
          <p:nvPr/>
        </p:nvSpPr>
        <p:spPr>
          <a:xfrm>
            <a:off x="6088362" y="1857571"/>
            <a:ext cx="2242185" cy="2442210"/>
          </a:xfrm>
          <a:custGeom>
            <a:avLst/>
            <a:gdLst/>
            <a:ahLst/>
            <a:cxnLst/>
            <a:rect l="l" t="t" r="r" b="b"/>
            <a:pathLst>
              <a:path w="2242184" h="2442210">
                <a:moveTo>
                  <a:pt x="0" y="373684"/>
                </a:moveTo>
                <a:lnTo>
                  <a:pt x="2911" y="326810"/>
                </a:lnTo>
                <a:lnTo>
                  <a:pt x="11413" y="281673"/>
                </a:lnTo>
                <a:lnTo>
                  <a:pt x="25155" y="238624"/>
                </a:lnTo>
                <a:lnTo>
                  <a:pt x="43787" y="198013"/>
                </a:lnTo>
                <a:lnTo>
                  <a:pt x="66958" y="160190"/>
                </a:lnTo>
                <a:lnTo>
                  <a:pt x="94317" y="125505"/>
                </a:lnTo>
                <a:lnTo>
                  <a:pt x="125516" y="94309"/>
                </a:lnTo>
                <a:lnTo>
                  <a:pt x="160202" y="66951"/>
                </a:lnTo>
                <a:lnTo>
                  <a:pt x="198027" y="43783"/>
                </a:lnTo>
                <a:lnTo>
                  <a:pt x="238639" y="25153"/>
                </a:lnTo>
                <a:lnTo>
                  <a:pt x="281689" y="11412"/>
                </a:lnTo>
                <a:lnTo>
                  <a:pt x="326825" y="2911"/>
                </a:lnTo>
                <a:lnTo>
                  <a:pt x="373699" y="0"/>
                </a:lnTo>
                <a:lnTo>
                  <a:pt x="1868421" y="0"/>
                </a:lnTo>
                <a:lnTo>
                  <a:pt x="1917547" y="3240"/>
                </a:lnTo>
                <a:lnTo>
                  <a:pt x="1965413" y="12802"/>
                </a:lnTo>
                <a:lnTo>
                  <a:pt x="2011439" y="28444"/>
                </a:lnTo>
                <a:lnTo>
                  <a:pt x="2055044" y="49927"/>
                </a:lnTo>
                <a:lnTo>
                  <a:pt x="2095648" y="77009"/>
                </a:lnTo>
                <a:lnTo>
                  <a:pt x="2132670" y="109449"/>
                </a:lnTo>
                <a:lnTo>
                  <a:pt x="2165109" y="146473"/>
                </a:lnTo>
                <a:lnTo>
                  <a:pt x="2192190" y="187077"/>
                </a:lnTo>
                <a:lnTo>
                  <a:pt x="2213673" y="230681"/>
                </a:lnTo>
                <a:lnTo>
                  <a:pt x="2229316" y="276704"/>
                </a:lnTo>
                <a:lnTo>
                  <a:pt x="2238879" y="324565"/>
                </a:lnTo>
                <a:lnTo>
                  <a:pt x="2242120" y="373684"/>
                </a:lnTo>
                <a:lnTo>
                  <a:pt x="2242120" y="2068245"/>
                </a:lnTo>
                <a:lnTo>
                  <a:pt x="2239209" y="2115118"/>
                </a:lnTo>
                <a:lnTo>
                  <a:pt x="2230708" y="2160254"/>
                </a:lnTo>
                <a:lnTo>
                  <a:pt x="2216967" y="2203301"/>
                </a:lnTo>
                <a:lnTo>
                  <a:pt x="2198337" y="2243911"/>
                </a:lnTo>
                <a:lnTo>
                  <a:pt x="2175169" y="2281733"/>
                </a:lnTo>
                <a:lnTo>
                  <a:pt x="2147811" y="2316417"/>
                </a:lnTo>
                <a:lnTo>
                  <a:pt x="2116614" y="2347613"/>
                </a:lnTo>
                <a:lnTo>
                  <a:pt x="2081928" y="2374970"/>
                </a:lnTo>
                <a:lnTo>
                  <a:pt x="2044104" y="2398138"/>
                </a:lnTo>
                <a:lnTo>
                  <a:pt x="2003491" y="2416767"/>
                </a:lnTo>
                <a:lnTo>
                  <a:pt x="1960439" y="2430507"/>
                </a:lnTo>
                <a:lnTo>
                  <a:pt x="1915299" y="2439008"/>
                </a:lnTo>
                <a:lnTo>
                  <a:pt x="1868421" y="2441920"/>
                </a:lnTo>
                <a:lnTo>
                  <a:pt x="373699" y="2441920"/>
                </a:lnTo>
                <a:lnTo>
                  <a:pt x="326825" y="2439008"/>
                </a:lnTo>
                <a:lnTo>
                  <a:pt x="281689" y="2430507"/>
                </a:lnTo>
                <a:lnTo>
                  <a:pt x="238639" y="2416767"/>
                </a:lnTo>
                <a:lnTo>
                  <a:pt x="198027" y="2398138"/>
                </a:lnTo>
                <a:lnTo>
                  <a:pt x="160202" y="2374970"/>
                </a:lnTo>
                <a:lnTo>
                  <a:pt x="125516" y="2347613"/>
                </a:lnTo>
                <a:lnTo>
                  <a:pt x="94317" y="2316417"/>
                </a:lnTo>
                <a:lnTo>
                  <a:pt x="66958" y="2281733"/>
                </a:lnTo>
                <a:lnTo>
                  <a:pt x="43787" y="2243911"/>
                </a:lnTo>
                <a:lnTo>
                  <a:pt x="25155" y="2203301"/>
                </a:lnTo>
                <a:lnTo>
                  <a:pt x="11413" y="2160254"/>
                </a:lnTo>
                <a:lnTo>
                  <a:pt x="2911" y="2115118"/>
                </a:lnTo>
                <a:lnTo>
                  <a:pt x="0" y="2068245"/>
                </a:lnTo>
                <a:lnTo>
                  <a:pt x="0" y="373684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270844" y="2322063"/>
            <a:ext cx="1860550" cy="14192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113900"/>
              </a:lnSpc>
              <a:spcBef>
                <a:spcPts val="135"/>
              </a:spcBef>
            </a:pPr>
            <a:r>
              <a:rPr dirty="0" sz="1600" spc="-5">
                <a:latin typeface="Lato"/>
                <a:cs typeface="Lato"/>
              </a:rPr>
              <a:t>Use </a:t>
            </a:r>
            <a:r>
              <a:rPr dirty="0" sz="1600" spc="-15">
                <a:latin typeface="Lato"/>
                <a:cs typeface="Lato"/>
              </a:rPr>
              <a:t>code </a:t>
            </a:r>
            <a:r>
              <a:rPr dirty="0" sz="1600" spc="-10">
                <a:latin typeface="Lato"/>
                <a:cs typeface="Lato"/>
              </a:rPr>
              <a:t>coverage  </a:t>
            </a:r>
            <a:r>
              <a:rPr dirty="0" sz="1600" spc="20">
                <a:latin typeface="Lato"/>
                <a:cs typeface="Lato"/>
              </a:rPr>
              <a:t>libraries </a:t>
            </a:r>
            <a:r>
              <a:rPr dirty="0" sz="1600">
                <a:latin typeface="Lato"/>
                <a:cs typeface="Lato"/>
              </a:rPr>
              <a:t>to </a:t>
            </a:r>
            <a:r>
              <a:rPr dirty="0" sz="1600" spc="-5">
                <a:latin typeface="Lato"/>
                <a:cs typeface="Lato"/>
              </a:rPr>
              <a:t>make  </a:t>
            </a:r>
            <a:r>
              <a:rPr dirty="0" sz="1600" spc="10">
                <a:latin typeface="Lato"/>
                <a:cs typeface="Lato"/>
              </a:rPr>
              <a:t>sure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that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-20">
                <a:latin typeface="Lato"/>
                <a:cs typeface="Lato"/>
              </a:rPr>
              <a:t>you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20">
                <a:latin typeface="Lato"/>
                <a:cs typeface="Lato"/>
              </a:rPr>
              <a:t>are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not  missing</a:t>
            </a:r>
            <a:r>
              <a:rPr dirty="0" sz="1600" spc="-12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unit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tests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for  </a:t>
            </a:r>
            <a:r>
              <a:rPr dirty="0" sz="1600" spc="-10">
                <a:latin typeface="Lato"/>
                <a:cs typeface="Lato"/>
              </a:rPr>
              <a:t>any</a:t>
            </a:r>
            <a:r>
              <a:rPr dirty="0" sz="1600" spc="-120">
                <a:latin typeface="Lato"/>
                <a:cs typeface="Lato"/>
              </a:rPr>
              <a:t> </a:t>
            </a:r>
            <a:r>
              <a:rPr dirty="0" sz="1600" spc="20">
                <a:latin typeface="Lato"/>
                <a:cs typeface="Lato"/>
              </a:rPr>
              <a:t>part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-20">
                <a:latin typeface="Lato"/>
                <a:cs typeface="Lato"/>
              </a:rPr>
              <a:t>of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our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-20">
                <a:latin typeface="Lato"/>
                <a:cs typeface="Lato"/>
              </a:rPr>
              <a:t>code.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032238" y="1281922"/>
            <a:ext cx="2348230" cy="877569"/>
            <a:chOff x="6032238" y="1281922"/>
            <a:chExt cx="2348230" cy="877569"/>
          </a:xfrm>
        </p:grpSpPr>
        <p:sp>
          <p:nvSpPr>
            <p:cNvPr id="20" name="object 20"/>
            <p:cNvSpPr/>
            <p:nvPr/>
          </p:nvSpPr>
          <p:spPr>
            <a:xfrm>
              <a:off x="6044937" y="1294622"/>
              <a:ext cx="2322830" cy="852169"/>
            </a:xfrm>
            <a:custGeom>
              <a:avLst/>
              <a:gdLst/>
              <a:ahLst/>
              <a:cxnLst/>
              <a:rect l="l" t="t" r="r" b="b"/>
              <a:pathLst>
                <a:path w="2322829" h="852169">
                  <a:moveTo>
                    <a:pt x="2180820" y="851580"/>
                  </a:moveTo>
                  <a:lnTo>
                    <a:pt x="141949" y="851580"/>
                  </a:lnTo>
                  <a:lnTo>
                    <a:pt x="97081" y="844345"/>
                  </a:lnTo>
                  <a:lnTo>
                    <a:pt x="58114" y="824196"/>
                  </a:lnTo>
                  <a:lnTo>
                    <a:pt x="27387" y="793472"/>
                  </a:lnTo>
                  <a:lnTo>
                    <a:pt x="7236" y="754510"/>
                  </a:lnTo>
                  <a:lnTo>
                    <a:pt x="0" y="709648"/>
                  </a:lnTo>
                  <a:lnTo>
                    <a:pt x="0" y="141932"/>
                  </a:lnTo>
                  <a:lnTo>
                    <a:pt x="7236" y="97070"/>
                  </a:lnTo>
                  <a:lnTo>
                    <a:pt x="27387" y="58108"/>
                  </a:lnTo>
                  <a:lnTo>
                    <a:pt x="58114" y="27384"/>
                  </a:lnTo>
                  <a:lnTo>
                    <a:pt x="97081" y="7235"/>
                  </a:lnTo>
                  <a:lnTo>
                    <a:pt x="141949" y="0"/>
                  </a:lnTo>
                  <a:lnTo>
                    <a:pt x="2180820" y="0"/>
                  </a:lnTo>
                  <a:lnTo>
                    <a:pt x="2235142" y="10803"/>
                  </a:lnTo>
                  <a:lnTo>
                    <a:pt x="2281195" y="41572"/>
                  </a:lnTo>
                  <a:lnTo>
                    <a:pt x="2311967" y="87617"/>
                  </a:lnTo>
                  <a:lnTo>
                    <a:pt x="2322770" y="141932"/>
                  </a:lnTo>
                  <a:lnTo>
                    <a:pt x="2322770" y="709648"/>
                  </a:lnTo>
                  <a:lnTo>
                    <a:pt x="2315533" y="754510"/>
                  </a:lnTo>
                  <a:lnTo>
                    <a:pt x="2295383" y="793472"/>
                  </a:lnTo>
                  <a:lnTo>
                    <a:pt x="2264655" y="824196"/>
                  </a:lnTo>
                  <a:lnTo>
                    <a:pt x="2225688" y="844345"/>
                  </a:lnTo>
                  <a:lnTo>
                    <a:pt x="2180820" y="851580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044937" y="1294622"/>
              <a:ext cx="2322830" cy="852169"/>
            </a:xfrm>
            <a:custGeom>
              <a:avLst/>
              <a:gdLst/>
              <a:ahLst/>
              <a:cxnLst/>
              <a:rect l="l" t="t" r="r" b="b"/>
              <a:pathLst>
                <a:path w="2322829" h="852169">
                  <a:moveTo>
                    <a:pt x="0" y="141932"/>
                  </a:moveTo>
                  <a:lnTo>
                    <a:pt x="7236" y="97070"/>
                  </a:lnTo>
                  <a:lnTo>
                    <a:pt x="27387" y="58108"/>
                  </a:lnTo>
                  <a:lnTo>
                    <a:pt x="58114" y="27384"/>
                  </a:lnTo>
                  <a:lnTo>
                    <a:pt x="97081" y="7235"/>
                  </a:lnTo>
                  <a:lnTo>
                    <a:pt x="141949" y="0"/>
                  </a:lnTo>
                  <a:lnTo>
                    <a:pt x="2180820" y="0"/>
                  </a:lnTo>
                  <a:lnTo>
                    <a:pt x="2235142" y="10803"/>
                  </a:lnTo>
                  <a:lnTo>
                    <a:pt x="2281195" y="41572"/>
                  </a:lnTo>
                  <a:lnTo>
                    <a:pt x="2311967" y="87617"/>
                  </a:lnTo>
                  <a:lnTo>
                    <a:pt x="2322770" y="141932"/>
                  </a:lnTo>
                  <a:lnTo>
                    <a:pt x="2322770" y="709648"/>
                  </a:lnTo>
                  <a:lnTo>
                    <a:pt x="2315533" y="754510"/>
                  </a:lnTo>
                  <a:lnTo>
                    <a:pt x="2295383" y="793472"/>
                  </a:lnTo>
                  <a:lnTo>
                    <a:pt x="2264655" y="824196"/>
                  </a:lnTo>
                  <a:lnTo>
                    <a:pt x="2225688" y="844345"/>
                  </a:lnTo>
                  <a:lnTo>
                    <a:pt x="2180820" y="851580"/>
                  </a:lnTo>
                  <a:lnTo>
                    <a:pt x="141949" y="851580"/>
                  </a:lnTo>
                  <a:lnTo>
                    <a:pt x="97081" y="844345"/>
                  </a:lnTo>
                  <a:lnTo>
                    <a:pt x="58114" y="824196"/>
                  </a:lnTo>
                  <a:lnTo>
                    <a:pt x="27387" y="793472"/>
                  </a:lnTo>
                  <a:lnTo>
                    <a:pt x="7236" y="754510"/>
                  </a:lnTo>
                  <a:lnTo>
                    <a:pt x="0" y="709648"/>
                  </a:lnTo>
                  <a:lnTo>
                    <a:pt x="0" y="141932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134787" y="1351572"/>
              <a:ext cx="2143125" cy="712470"/>
            </a:xfrm>
            <a:custGeom>
              <a:avLst/>
              <a:gdLst/>
              <a:ahLst/>
              <a:cxnLst/>
              <a:rect l="l" t="t" r="r" b="b"/>
              <a:pathLst>
                <a:path w="2143125" h="712469">
                  <a:moveTo>
                    <a:pt x="2143070" y="712406"/>
                  </a:moveTo>
                  <a:lnTo>
                    <a:pt x="0" y="712406"/>
                  </a:lnTo>
                  <a:lnTo>
                    <a:pt x="0" y="0"/>
                  </a:lnTo>
                  <a:lnTo>
                    <a:pt x="2143070" y="0"/>
                  </a:lnTo>
                  <a:lnTo>
                    <a:pt x="2143070" y="712406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6471330" y="1551416"/>
            <a:ext cx="147129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Lato"/>
                <a:cs typeface="Lato"/>
              </a:rPr>
              <a:t>Code</a:t>
            </a:r>
            <a:r>
              <a:rPr dirty="0" sz="1700" spc="-175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Coverage</a:t>
            </a:r>
            <a:endParaRPr sz="17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9648" y="623381"/>
            <a:ext cx="8243570" cy="3389629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930"/>
              </a:spcBef>
            </a:pPr>
            <a:r>
              <a:rPr dirty="0" sz="1600" spc="-5" b="1">
                <a:latin typeface="Lato"/>
                <a:cs typeface="Lato"/>
              </a:rPr>
              <a:t>When</a:t>
            </a:r>
            <a:r>
              <a:rPr dirty="0" sz="1600" spc="-85" b="1">
                <a:latin typeface="Lato"/>
                <a:cs typeface="Lato"/>
              </a:rPr>
              <a:t> </a:t>
            </a:r>
            <a:r>
              <a:rPr dirty="0" sz="1600" spc="5" b="1">
                <a:latin typeface="Lato"/>
                <a:cs typeface="Lato"/>
              </a:rPr>
              <a:t>to</a:t>
            </a:r>
            <a:r>
              <a:rPr dirty="0" sz="1600" spc="-80" b="1">
                <a:latin typeface="Lato"/>
                <a:cs typeface="Lato"/>
              </a:rPr>
              <a:t> </a:t>
            </a:r>
            <a:r>
              <a:rPr dirty="0" sz="1600" spc="5" b="1">
                <a:latin typeface="Lato"/>
                <a:cs typeface="Lato"/>
              </a:rPr>
              <a:t>apply</a:t>
            </a:r>
            <a:r>
              <a:rPr dirty="0" sz="1600" spc="-85" b="1">
                <a:latin typeface="Lato"/>
                <a:cs typeface="Lato"/>
              </a:rPr>
              <a:t> </a:t>
            </a:r>
            <a:r>
              <a:rPr dirty="0" sz="1600" spc="10" b="1">
                <a:latin typeface="Lato"/>
                <a:cs typeface="Lato"/>
              </a:rPr>
              <a:t>infrastructure</a:t>
            </a:r>
            <a:r>
              <a:rPr dirty="0" sz="1600" spc="-85" b="1">
                <a:latin typeface="Lato"/>
                <a:cs typeface="Lato"/>
              </a:rPr>
              <a:t> </a:t>
            </a:r>
            <a:r>
              <a:rPr dirty="0" sz="1600" spc="10" b="1">
                <a:latin typeface="Lato"/>
                <a:cs typeface="Lato"/>
              </a:rPr>
              <a:t>validation</a:t>
            </a:r>
            <a:endParaRPr sz="1600">
              <a:latin typeface="Lato"/>
              <a:cs typeface="Lato"/>
            </a:endParaRPr>
          </a:p>
          <a:p>
            <a:pPr marL="485140" indent="-375285">
              <a:lnSpc>
                <a:spcPct val="100000"/>
              </a:lnSpc>
              <a:spcBef>
                <a:spcPts val="1290"/>
              </a:spcBef>
              <a:buSzPct val="118750"/>
              <a:buFont typeface="Arial"/>
              <a:buChar char="●"/>
              <a:tabLst>
                <a:tab pos="485140" algn="l"/>
                <a:tab pos="485775" algn="l"/>
              </a:tabLst>
            </a:pPr>
            <a:r>
              <a:rPr dirty="0" sz="1600">
                <a:latin typeface="Lato"/>
                <a:cs typeface="Lato"/>
              </a:rPr>
              <a:t>Before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starting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20">
                <a:latin typeface="Lato"/>
                <a:cs typeface="Lato"/>
              </a:rPr>
              <a:t>CI/CD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as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20">
                <a:latin typeface="Lato"/>
                <a:cs typeface="Lato"/>
              </a:rPr>
              <a:t>part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20">
                <a:latin typeface="Lato"/>
                <a:cs typeface="Lato"/>
              </a:rPr>
              <a:t>of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model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training</a:t>
            </a:r>
            <a:endParaRPr sz="1600">
              <a:latin typeface="Lato"/>
              <a:cs typeface="Lato"/>
            </a:endParaRPr>
          </a:p>
          <a:p>
            <a:pPr marL="485140" marR="175260" indent="-374650">
              <a:lnSpc>
                <a:spcPct val="103699"/>
              </a:lnSpc>
              <a:spcBef>
                <a:spcPts val="1285"/>
              </a:spcBef>
              <a:buSzPct val="118750"/>
              <a:buFont typeface="Arial"/>
              <a:buChar char="●"/>
              <a:tabLst>
                <a:tab pos="485140" algn="l"/>
                <a:tab pos="485775" algn="l"/>
              </a:tabLst>
            </a:pPr>
            <a:r>
              <a:rPr dirty="0" sz="1600" spc="10">
                <a:latin typeface="Lato"/>
                <a:cs typeface="Lato"/>
              </a:rPr>
              <a:t>Can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also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occur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as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20">
                <a:latin typeface="Lato"/>
                <a:cs typeface="Lato"/>
              </a:rPr>
              <a:t>part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20">
                <a:latin typeface="Lato"/>
                <a:cs typeface="Lato"/>
              </a:rPr>
              <a:t>of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20">
                <a:latin typeface="Lato"/>
                <a:cs typeface="Lato"/>
              </a:rPr>
              <a:t>CI/CD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as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a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last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check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to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verify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that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the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model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is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deployable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to  the </a:t>
            </a:r>
            <a:r>
              <a:rPr dirty="0" sz="1600" spc="5">
                <a:latin typeface="Lato"/>
                <a:cs typeface="Lato"/>
              </a:rPr>
              <a:t>serving</a:t>
            </a:r>
            <a:r>
              <a:rPr dirty="0" sz="1600" spc="-21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infrastructure</a:t>
            </a:r>
            <a:endParaRPr sz="1600">
              <a:latin typeface="Lato"/>
              <a:cs typeface="Lato"/>
            </a:endParaRPr>
          </a:p>
          <a:p>
            <a:pPr>
              <a:lnSpc>
                <a:spcPct val="100000"/>
              </a:lnSpc>
              <a:buChar char="●"/>
            </a:pPr>
            <a:endParaRPr sz="2250">
              <a:latin typeface="Lato"/>
              <a:cs typeface="Lato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1F2123"/>
                </a:solidFill>
                <a:latin typeface="Lato"/>
                <a:cs typeface="Lato"/>
              </a:rPr>
              <a:t>TFX</a:t>
            </a:r>
            <a:r>
              <a:rPr dirty="0" sz="1600" spc="-85" b="1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10" b="1">
                <a:solidFill>
                  <a:srgbClr val="1F2123"/>
                </a:solidFill>
                <a:latin typeface="Lato"/>
                <a:cs typeface="Lato"/>
              </a:rPr>
              <a:t>InfraValidator</a:t>
            </a:r>
            <a:endParaRPr sz="1600">
              <a:latin typeface="Lato"/>
              <a:cs typeface="Lato"/>
            </a:endParaRPr>
          </a:p>
          <a:p>
            <a:pPr marL="469265" marR="5080" indent="-382270">
              <a:lnSpc>
                <a:spcPct val="105000"/>
              </a:lnSpc>
              <a:spcBef>
                <a:spcPts val="1290"/>
              </a:spcBef>
              <a:buSzPct val="125000"/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600" spc="-5">
                <a:solidFill>
                  <a:srgbClr val="1F2123"/>
                </a:solidFill>
                <a:latin typeface="Lato"/>
                <a:cs typeface="Lato"/>
              </a:rPr>
              <a:t>TFX</a:t>
            </a:r>
            <a:r>
              <a:rPr dirty="0" sz="1600" spc="-10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1F2123"/>
                </a:solidFill>
                <a:latin typeface="Lato"/>
                <a:cs typeface="Lato"/>
              </a:rPr>
              <a:t>InfraValidator</a:t>
            </a:r>
            <a:r>
              <a:rPr dirty="0" sz="1600" spc="-10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takes</a:t>
            </a:r>
            <a:r>
              <a:rPr dirty="0" sz="1600" spc="-9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the</a:t>
            </a:r>
            <a:r>
              <a:rPr dirty="0" sz="1600" spc="-10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1F2123"/>
                </a:solidFill>
                <a:latin typeface="Lato"/>
                <a:cs typeface="Lato"/>
              </a:rPr>
              <a:t>model,</a:t>
            </a:r>
            <a:r>
              <a:rPr dirty="0" sz="1600" spc="-10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launches</a:t>
            </a:r>
            <a:r>
              <a:rPr dirty="0" sz="1600" spc="-9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15">
                <a:solidFill>
                  <a:srgbClr val="1F2123"/>
                </a:solidFill>
                <a:latin typeface="Lato"/>
                <a:cs typeface="Lato"/>
              </a:rPr>
              <a:t>a</a:t>
            </a:r>
            <a:r>
              <a:rPr dirty="0" sz="1600" spc="-10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-15">
                <a:solidFill>
                  <a:srgbClr val="1F2123"/>
                </a:solidFill>
                <a:latin typeface="Lato"/>
                <a:cs typeface="Lato"/>
              </a:rPr>
              <a:t>sand-boxed</a:t>
            </a:r>
            <a:r>
              <a:rPr dirty="0" sz="1600" spc="-9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model</a:t>
            </a:r>
            <a:r>
              <a:rPr dirty="0" sz="1600" spc="-10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10">
                <a:solidFill>
                  <a:srgbClr val="1F2123"/>
                </a:solidFill>
                <a:latin typeface="Lato"/>
                <a:cs typeface="Lato"/>
              </a:rPr>
              <a:t>server</a:t>
            </a:r>
            <a:r>
              <a:rPr dirty="0" sz="1600" spc="-10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with</a:t>
            </a:r>
            <a:r>
              <a:rPr dirty="0" sz="1600" spc="-9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the</a:t>
            </a:r>
            <a:r>
              <a:rPr dirty="0" sz="1600" spc="-114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1F2123"/>
                </a:solidFill>
                <a:latin typeface="Lato"/>
                <a:cs typeface="Lato"/>
              </a:rPr>
              <a:t>model, 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and</a:t>
            </a:r>
            <a:r>
              <a:rPr dirty="0" sz="1600" spc="-10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1F2123"/>
                </a:solidFill>
                <a:latin typeface="Lato"/>
                <a:cs typeface="Lato"/>
              </a:rPr>
              <a:t>sees</a:t>
            </a:r>
            <a:r>
              <a:rPr dirty="0" sz="1600" spc="-10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if</a:t>
            </a:r>
            <a:r>
              <a:rPr dirty="0" sz="1600" spc="-10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20">
                <a:solidFill>
                  <a:srgbClr val="1F2123"/>
                </a:solidFill>
                <a:latin typeface="Lato"/>
                <a:cs typeface="Lato"/>
              </a:rPr>
              <a:t>it</a:t>
            </a:r>
            <a:r>
              <a:rPr dirty="0" sz="1600" spc="-10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1F2123"/>
                </a:solidFill>
                <a:latin typeface="Lato"/>
                <a:cs typeface="Lato"/>
              </a:rPr>
              <a:t>can</a:t>
            </a:r>
            <a:r>
              <a:rPr dirty="0" sz="1600" spc="-10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1F2123"/>
                </a:solidFill>
                <a:latin typeface="Lato"/>
                <a:cs typeface="Lato"/>
              </a:rPr>
              <a:t>be</a:t>
            </a:r>
            <a:r>
              <a:rPr dirty="0" sz="1600" spc="-10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1F2123"/>
                </a:solidFill>
                <a:latin typeface="Lato"/>
                <a:cs typeface="Lato"/>
              </a:rPr>
              <a:t>successfully</a:t>
            </a:r>
            <a:r>
              <a:rPr dirty="0" sz="1600" spc="-10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loaded</a:t>
            </a:r>
            <a:r>
              <a:rPr dirty="0" sz="1600" spc="-10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and</a:t>
            </a:r>
            <a:r>
              <a:rPr dirty="0" sz="1600" spc="-10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1F2123"/>
                </a:solidFill>
                <a:latin typeface="Lato"/>
                <a:cs typeface="Lato"/>
              </a:rPr>
              <a:t>optionally</a:t>
            </a:r>
            <a:r>
              <a:rPr dirty="0" sz="1600" spc="-10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1F2123"/>
                </a:solidFill>
                <a:latin typeface="Lato"/>
                <a:cs typeface="Lato"/>
              </a:rPr>
              <a:t>queried</a:t>
            </a:r>
            <a:endParaRPr sz="1600">
              <a:latin typeface="Lato"/>
              <a:cs typeface="Lato"/>
            </a:endParaRPr>
          </a:p>
          <a:p>
            <a:pPr marL="469265" marR="221615" indent="-382270">
              <a:lnSpc>
                <a:spcPct val="105000"/>
              </a:lnSpc>
              <a:spcBef>
                <a:spcPts val="1285"/>
              </a:spcBef>
              <a:buSzPct val="125000"/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600" spc="5">
                <a:solidFill>
                  <a:srgbClr val="1F2123"/>
                </a:solidFill>
                <a:latin typeface="Lato"/>
                <a:cs typeface="Lato"/>
              </a:rPr>
              <a:t>InfraValidator</a:t>
            </a:r>
            <a:r>
              <a:rPr dirty="0" sz="1600" spc="-10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10">
                <a:solidFill>
                  <a:srgbClr val="1F2123"/>
                </a:solidFill>
                <a:latin typeface="Lato"/>
                <a:cs typeface="Lato"/>
              </a:rPr>
              <a:t>is</a:t>
            </a:r>
            <a:r>
              <a:rPr dirty="0" sz="1600" spc="-9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using</a:t>
            </a:r>
            <a:r>
              <a:rPr dirty="0" sz="1600" spc="-9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the</a:t>
            </a:r>
            <a:r>
              <a:rPr dirty="0" sz="1600" spc="-10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same</a:t>
            </a:r>
            <a:r>
              <a:rPr dirty="0" sz="1600" spc="-9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model</a:t>
            </a:r>
            <a:r>
              <a:rPr dirty="0" sz="1600" spc="-9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10">
                <a:solidFill>
                  <a:srgbClr val="1F2123"/>
                </a:solidFill>
                <a:latin typeface="Lato"/>
                <a:cs typeface="Lato"/>
              </a:rPr>
              <a:t>server</a:t>
            </a:r>
            <a:r>
              <a:rPr dirty="0" sz="1600" spc="-9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-10">
                <a:solidFill>
                  <a:srgbClr val="1F2123"/>
                </a:solidFill>
                <a:latin typeface="Lato"/>
                <a:cs typeface="Lato"/>
              </a:rPr>
              <a:t>binary,</a:t>
            </a:r>
            <a:r>
              <a:rPr dirty="0" sz="1600" spc="-10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same</a:t>
            </a:r>
            <a:r>
              <a:rPr dirty="0" sz="1600" spc="-9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1F2123"/>
                </a:solidFill>
                <a:latin typeface="Lato"/>
                <a:cs typeface="Lato"/>
              </a:rPr>
              <a:t>resources,</a:t>
            </a:r>
            <a:r>
              <a:rPr dirty="0" sz="1600" spc="-9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and</a:t>
            </a:r>
            <a:r>
              <a:rPr dirty="0" sz="1600" spc="-10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same</a:t>
            </a:r>
            <a:r>
              <a:rPr dirty="0" sz="1600" spc="-9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10">
                <a:solidFill>
                  <a:srgbClr val="1F2123"/>
                </a:solidFill>
                <a:latin typeface="Lato"/>
                <a:cs typeface="Lato"/>
              </a:rPr>
              <a:t>server 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conﬁguration </a:t>
            </a:r>
            <a:r>
              <a:rPr dirty="0" sz="1600" spc="5">
                <a:solidFill>
                  <a:srgbClr val="1F2123"/>
                </a:solidFill>
                <a:latin typeface="Lato"/>
                <a:cs typeface="Lato"/>
              </a:rPr>
              <a:t>as</a:t>
            </a:r>
            <a:r>
              <a:rPr dirty="0" sz="1600" spc="-21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production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38347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5"/>
              <a:t>Infrastructure</a:t>
            </a:r>
            <a:r>
              <a:rPr dirty="0" sz="2800" spc="-215"/>
              <a:t> </a:t>
            </a:r>
            <a:r>
              <a:rPr dirty="0" sz="2800" spc="15"/>
              <a:t>validation</a:t>
            </a:r>
            <a:endParaRPr sz="28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87345" marR="5080" indent="22161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Model </a:t>
            </a:r>
            <a:r>
              <a:rPr dirty="0"/>
              <a:t>Management </a:t>
            </a:r>
            <a:r>
              <a:rPr dirty="0" spc="5"/>
              <a:t>and  </a:t>
            </a:r>
            <a:r>
              <a:rPr dirty="0" spc="-10"/>
              <a:t>Deployment</a:t>
            </a:r>
            <a:r>
              <a:rPr dirty="0" spc="-204"/>
              <a:t> </a:t>
            </a:r>
            <a:r>
              <a:rPr dirty="0" spc="25"/>
              <a:t>Infrastructure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66672" y="3344538"/>
            <a:ext cx="463677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20">
                <a:latin typeface="Lato"/>
                <a:cs typeface="Lato"/>
              </a:rPr>
              <a:t>Progressive</a:t>
            </a:r>
            <a:r>
              <a:rPr dirty="0" sz="4000" spc="-285">
                <a:latin typeface="Lato"/>
                <a:cs typeface="Lato"/>
              </a:rPr>
              <a:t> </a:t>
            </a:r>
            <a:r>
              <a:rPr dirty="0" sz="4000" spc="15">
                <a:latin typeface="Lato"/>
                <a:cs typeface="Lato"/>
              </a:rPr>
              <a:t>Delivery</a:t>
            </a:r>
            <a:endParaRPr sz="4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3265"/>
            <a:ext cx="9144000" cy="580390"/>
            <a:chOff x="0" y="4563265"/>
            <a:chExt cx="9144000" cy="580390"/>
          </a:xfrm>
        </p:grpSpPr>
        <p:sp>
          <p:nvSpPr>
            <p:cNvPr id="3" name="object 3"/>
            <p:cNvSpPr/>
            <p:nvPr/>
          </p:nvSpPr>
          <p:spPr>
            <a:xfrm>
              <a:off x="3755567" y="4736515"/>
              <a:ext cx="1632846" cy="406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563265"/>
              <a:ext cx="9143981" cy="5802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1699" y="4694790"/>
              <a:ext cx="1471899" cy="3304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295656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5"/>
              <a:t>Not</a:t>
            </a:r>
            <a:r>
              <a:rPr dirty="0" sz="2500" spc="-175"/>
              <a:t> </a:t>
            </a:r>
            <a:r>
              <a:rPr dirty="0" sz="2500" spc="30"/>
              <a:t>Just</a:t>
            </a:r>
            <a:r>
              <a:rPr dirty="0" sz="2500" spc="-170"/>
              <a:t> </a:t>
            </a:r>
            <a:r>
              <a:rPr dirty="0" sz="2500" spc="5"/>
              <a:t>One</a:t>
            </a:r>
            <a:r>
              <a:rPr dirty="0" sz="2500" spc="-170"/>
              <a:t> </a:t>
            </a:r>
            <a:r>
              <a:rPr dirty="0" sz="2500" spc="15"/>
              <a:t>Big</a:t>
            </a:r>
            <a:r>
              <a:rPr dirty="0" sz="2500" spc="-175"/>
              <a:t> </a:t>
            </a:r>
            <a:r>
              <a:rPr dirty="0" sz="2500" spc="25"/>
              <a:t>File</a:t>
            </a:r>
            <a:endParaRPr sz="2500"/>
          </a:p>
        </p:txBody>
      </p:sp>
      <p:sp>
        <p:nvSpPr>
          <p:cNvPr id="7" name="object 7"/>
          <p:cNvSpPr txBox="1"/>
          <p:nvPr/>
        </p:nvSpPr>
        <p:spPr>
          <a:xfrm>
            <a:off x="475248" y="1271220"/>
            <a:ext cx="5810885" cy="1935480"/>
          </a:xfrm>
          <a:prstGeom prst="rect">
            <a:avLst/>
          </a:prstGeom>
        </p:spPr>
        <p:txBody>
          <a:bodyPr wrap="square" lIns="0" tIns="18542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46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2000" spc="10">
                <a:latin typeface="Lato"/>
                <a:cs typeface="Lato"/>
              </a:rPr>
              <a:t>Modular </a:t>
            </a:r>
            <a:r>
              <a:rPr dirty="0" sz="2000" spc="-20">
                <a:latin typeface="Lato"/>
                <a:cs typeface="Lato"/>
              </a:rPr>
              <a:t>code, </a:t>
            </a:r>
            <a:r>
              <a:rPr dirty="0" sz="2000">
                <a:latin typeface="Lato"/>
                <a:cs typeface="Lato"/>
              </a:rPr>
              <a:t>not</a:t>
            </a:r>
            <a:r>
              <a:rPr dirty="0" sz="2000" spc="-385">
                <a:latin typeface="Lato"/>
                <a:cs typeface="Lato"/>
              </a:rPr>
              <a:t> </a:t>
            </a:r>
            <a:r>
              <a:rPr dirty="0" sz="2000" spc="5">
                <a:latin typeface="Lato"/>
                <a:cs typeface="Lato"/>
              </a:rPr>
              <a:t>monolithic</a:t>
            </a:r>
            <a:endParaRPr sz="20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6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2000" spc="5">
                <a:latin typeface="Lato"/>
                <a:cs typeface="Lato"/>
              </a:rPr>
              <a:t>Collections</a:t>
            </a:r>
            <a:r>
              <a:rPr dirty="0" sz="2000" spc="-125">
                <a:latin typeface="Lato"/>
                <a:cs typeface="Lato"/>
              </a:rPr>
              <a:t> </a:t>
            </a:r>
            <a:r>
              <a:rPr dirty="0" sz="2000" spc="-25">
                <a:latin typeface="Lato"/>
                <a:cs typeface="Lato"/>
              </a:rPr>
              <a:t>of</a:t>
            </a:r>
            <a:r>
              <a:rPr dirty="0" sz="2000" spc="-125">
                <a:latin typeface="Lato"/>
                <a:cs typeface="Lato"/>
              </a:rPr>
              <a:t> </a:t>
            </a:r>
            <a:r>
              <a:rPr dirty="0" sz="2000" spc="5">
                <a:latin typeface="Lato"/>
                <a:cs typeface="Lato"/>
              </a:rPr>
              <a:t>interdependent</a:t>
            </a:r>
            <a:r>
              <a:rPr dirty="0" sz="2000" spc="-125">
                <a:latin typeface="Lato"/>
                <a:cs typeface="Lato"/>
              </a:rPr>
              <a:t> </a:t>
            </a:r>
            <a:r>
              <a:rPr dirty="0" sz="2000">
                <a:latin typeface="Lato"/>
                <a:cs typeface="Lato"/>
              </a:rPr>
              <a:t>and</a:t>
            </a:r>
            <a:r>
              <a:rPr dirty="0" sz="2000" spc="-125">
                <a:latin typeface="Lato"/>
                <a:cs typeface="Lato"/>
              </a:rPr>
              <a:t> </a:t>
            </a:r>
            <a:r>
              <a:rPr dirty="0" sz="2000">
                <a:latin typeface="Lato"/>
                <a:cs typeface="Lato"/>
              </a:rPr>
              <a:t>versioned</a:t>
            </a:r>
            <a:r>
              <a:rPr dirty="0" sz="2000" spc="-120">
                <a:latin typeface="Lato"/>
                <a:cs typeface="Lato"/>
              </a:rPr>
              <a:t> </a:t>
            </a:r>
            <a:r>
              <a:rPr dirty="0" sz="2000" spc="5">
                <a:latin typeface="Lato"/>
                <a:cs typeface="Lato"/>
              </a:rPr>
              <a:t>ﬁles</a:t>
            </a:r>
            <a:endParaRPr sz="20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6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2000" spc="15">
                <a:latin typeface="Lato"/>
                <a:cs typeface="Lato"/>
              </a:rPr>
              <a:t>Directory</a:t>
            </a:r>
            <a:r>
              <a:rPr dirty="0" sz="2000" spc="-135">
                <a:latin typeface="Lato"/>
                <a:cs typeface="Lato"/>
              </a:rPr>
              <a:t> </a:t>
            </a:r>
            <a:r>
              <a:rPr dirty="0" sz="2000" spc="10">
                <a:latin typeface="Lato"/>
                <a:cs typeface="Lato"/>
              </a:rPr>
              <a:t>hierarchies</a:t>
            </a:r>
            <a:r>
              <a:rPr dirty="0" sz="2000" spc="-130">
                <a:latin typeface="Lato"/>
                <a:cs typeface="Lato"/>
              </a:rPr>
              <a:t> </a:t>
            </a:r>
            <a:r>
              <a:rPr dirty="0" sz="2000" spc="25">
                <a:latin typeface="Lato"/>
                <a:cs typeface="Lato"/>
              </a:rPr>
              <a:t>or</a:t>
            </a:r>
            <a:r>
              <a:rPr dirty="0" sz="2000" spc="-130">
                <a:latin typeface="Lato"/>
                <a:cs typeface="Lato"/>
              </a:rPr>
              <a:t> </a:t>
            </a:r>
            <a:r>
              <a:rPr dirty="0" sz="2000" spc="-5">
                <a:latin typeface="Lato"/>
                <a:cs typeface="Lato"/>
              </a:rPr>
              <a:t>monorepos</a:t>
            </a:r>
            <a:endParaRPr sz="20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60"/>
              </a:spcBef>
              <a:buSzPct val="90000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2000">
                <a:latin typeface="Lato"/>
                <a:cs typeface="Lato"/>
              </a:rPr>
              <a:t>Code </a:t>
            </a:r>
            <a:r>
              <a:rPr dirty="0" sz="2000" spc="10">
                <a:latin typeface="Lato"/>
                <a:cs typeface="Lato"/>
              </a:rPr>
              <a:t>repositories</a:t>
            </a:r>
            <a:r>
              <a:rPr dirty="0" sz="2000" spc="-395">
                <a:latin typeface="Lato"/>
                <a:cs typeface="Lato"/>
              </a:rPr>
              <a:t> </a:t>
            </a:r>
            <a:r>
              <a:rPr dirty="0" sz="2000">
                <a:latin typeface="Lato"/>
                <a:cs typeface="Lato"/>
              </a:rPr>
              <a:t>and commits</a:t>
            </a:r>
            <a:endParaRPr sz="20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54312" y="3208143"/>
            <a:ext cx="2657569" cy="11097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7478" y="1963317"/>
            <a:ext cx="55499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666666"/>
                </a:solidFill>
                <a:latin typeface="Roboto"/>
                <a:cs typeface="Roboto"/>
              </a:rPr>
              <a:t>Initial</a:t>
            </a:r>
            <a:r>
              <a:rPr dirty="0" sz="800" spc="-50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666666"/>
                </a:solidFill>
                <a:latin typeface="Roboto"/>
                <a:cs typeface="Roboto"/>
              </a:rPr>
              <a:t>Stage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2598" y="3302419"/>
            <a:ext cx="1457325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666666"/>
                </a:solidFill>
                <a:latin typeface="Roboto"/>
                <a:cs typeface="Roboto"/>
              </a:rPr>
              <a:t>Deliver </a:t>
            </a:r>
            <a:r>
              <a:rPr dirty="0" sz="1000" spc="-5" b="1">
                <a:solidFill>
                  <a:srgbClr val="666666"/>
                </a:solidFill>
                <a:latin typeface="Roboto"/>
                <a:cs typeface="Roboto"/>
              </a:rPr>
              <a:t>changes ﬁrst </a:t>
            </a:r>
            <a:r>
              <a:rPr dirty="0" sz="1000" spc="-10" b="1">
                <a:solidFill>
                  <a:srgbClr val="666666"/>
                </a:solidFill>
                <a:latin typeface="Roboto"/>
                <a:cs typeface="Roboto"/>
              </a:rPr>
              <a:t>to  </a:t>
            </a:r>
            <a:r>
              <a:rPr dirty="0" sz="1000" spc="-5" b="1">
                <a:solidFill>
                  <a:srgbClr val="666666"/>
                </a:solidFill>
                <a:latin typeface="Roboto"/>
                <a:cs typeface="Roboto"/>
              </a:rPr>
              <a:t>small, low risk</a:t>
            </a:r>
            <a:r>
              <a:rPr dirty="0" sz="1000" spc="-45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1000" spc="-10" b="1">
                <a:solidFill>
                  <a:srgbClr val="666666"/>
                </a:solidFill>
                <a:latin typeface="Roboto"/>
                <a:cs typeface="Roboto"/>
              </a:rPr>
              <a:t>audiences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6930" y="2034673"/>
            <a:ext cx="4250690" cy="1090930"/>
            <a:chOff x="916930" y="2034673"/>
            <a:chExt cx="4250690" cy="1090930"/>
          </a:xfrm>
        </p:grpSpPr>
        <p:sp>
          <p:nvSpPr>
            <p:cNvPr id="5" name="object 5"/>
            <p:cNvSpPr/>
            <p:nvPr/>
          </p:nvSpPr>
          <p:spPr>
            <a:xfrm>
              <a:off x="2228382" y="2039463"/>
              <a:ext cx="859155" cy="887094"/>
            </a:xfrm>
            <a:custGeom>
              <a:avLst/>
              <a:gdLst/>
              <a:ahLst/>
              <a:cxnLst/>
              <a:rect l="l" t="t" r="r" b="b"/>
              <a:pathLst>
                <a:path w="859155" h="887094">
                  <a:moveTo>
                    <a:pt x="0" y="0"/>
                  </a:moveTo>
                  <a:lnTo>
                    <a:pt x="858810" y="88678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16930" y="2770044"/>
              <a:ext cx="2193290" cy="171450"/>
            </a:xfrm>
            <a:custGeom>
              <a:avLst/>
              <a:gdLst/>
              <a:ahLst/>
              <a:cxnLst/>
              <a:rect l="l" t="t" r="r" b="b"/>
              <a:pathLst>
                <a:path w="2193290" h="171450">
                  <a:moveTo>
                    <a:pt x="2193138" y="171399"/>
                  </a:moveTo>
                  <a:lnTo>
                    <a:pt x="166179" y="171399"/>
                  </a:lnTo>
                  <a:lnTo>
                    <a:pt x="0" y="0"/>
                  </a:lnTo>
                  <a:lnTo>
                    <a:pt x="2026938" y="0"/>
                  </a:lnTo>
                  <a:lnTo>
                    <a:pt x="2193138" y="1713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17050" y="2953894"/>
              <a:ext cx="2193290" cy="171450"/>
            </a:xfrm>
            <a:custGeom>
              <a:avLst/>
              <a:gdLst/>
              <a:ahLst/>
              <a:cxnLst/>
              <a:rect l="l" t="t" r="r" b="b"/>
              <a:pathLst>
                <a:path w="2193290" h="171450">
                  <a:moveTo>
                    <a:pt x="2026943" y="171399"/>
                  </a:moveTo>
                  <a:lnTo>
                    <a:pt x="0" y="171399"/>
                  </a:lnTo>
                  <a:lnTo>
                    <a:pt x="166179" y="0"/>
                  </a:lnTo>
                  <a:lnTo>
                    <a:pt x="2193143" y="0"/>
                  </a:lnTo>
                  <a:lnTo>
                    <a:pt x="2026943" y="171399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85566" y="2039435"/>
              <a:ext cx="859155" cy="887094"/>
            </a:xfrm>
            <a:custGeom>
              <a:avLst/>
              <a:gdLst/>
              <a:ahLst/>
              <a:cxnLst/>
              <a:rect l="l" t="t" r="r" b="b"/>
              <a:pathLst>
                <a:path w="859154" h="887094">
                  <a:moveTo>
                    <a:pt x="0" y="0"/>
                  </a:moveTo>
                  <a:lnTo>
                    <a:pt x="858823" y="886783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974119" y="2769994"/>
              <a:ext cx="2193290" cy="171450"/>
            </a:xfrm>
            <a:custGeom>
              <a:avLst/>
              <a:gdLst/>
              <a:ahLst/>
              <a:cxnLst/>
              <a:rect l="l" t="t" r="r" b="b"/>
              <a:pathLst>
                <a:path w="2193290" h="171450">
                  <a:moveTo>
                    <a:pt x="2193120" y="171424"/>
                  </a:moveTo>
                  <a:lnTo>
                    <a:pt x="166174" y="171424"/>
                  </a:lnTo>
                  <a:lnTo>
                    <a:pt x="0" y="0"/>
                  </a:lnTo>
                  <a:lnTo>
                    <a:pt x="2026945" y="0"/>
                  </a:lnTo>
                  <a:lnTo>
                    <a:pt x="2193120" y="17142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974219" y="2953869"/>
              <a:ext cx="2193290" cy="171450"/>
            </a:xfrm>
            <a:custGeom>
              <a:avLst/>
              <a:gdLst/>
              <a:ahLst/>
              <a:cxnLst/>
              <a:rect l="l" t="t" r="r" b="b"/>
              <a:pathLst>
                <a:path w="2193290" h="171450">
                  <a:moveTo>
                    <a:pt x="2026970" y="171399"/>
                  </a:moveTo>
                  <a:lnTo>
                    <a:pt x="0" y="171399"/>
                  </a:lnTo>
                  <a:lnTo>
                    <a:pt x="166199" y="0"/>
                  </a:lnTo>
                  <a:lnTo>
                    <a:pt x="2193145" y="0"/>
                  </a:lnTo>
                  <a:lnTo>
                    <a:pt x="2026970" y="1713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729423" y="1963288"/>
            <a:ext cx="5416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999999"/>
                </a:solidFill>
                <a:latin typeface="Roboto"/>
                <a:cs typeface="Roboto"/>
              </a:rPr>
              <a:t>Later</a:t>
            </a:r>
            <a:r>
              <a:rPr dirty="0" sz="800" spc="-50">
                <a:solidFill>
                  <a:srgbClr val="999999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999999"/>
                </a:solidFill>
                <a:latin typeface="Roboto"/>
                <a:cs typeface="Roboto"/>
              </a:rPr>
              <a:t>Stage</a:t>
            </a:r>
            <a:endParaRPr sz="8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29774" y="3302381"/>
            <a:ext cx="1344930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999999"/>
                </a:solidFill>
                <a:latin typeface="Roboto"/>
                <a:cs typeface="Roboto"/>
              </a:rPr>
              <a:t>Expand </a:t>
            </a:r>
            <a:r>
              <a:rPr dirty="0" sz="1000" spc="-10" b="1">
                <a:solidFill>
                  <a:srgbClr val="999999"/>
                </a:solidFill>
                <a:latin typeface="Roboto"/>
                <a:cs typeface="Roboto"/>
              </a:rPr>
              <a:t>to larger riskier  audience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1923" y="1276915"/>
            <a:ext cx="68262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5">
                <a:solidFill>
                  <a:srgbClr val="1F2121"/>
                </a:solidFill>
                <a:latin typeface="Lato"/>
                <a:cs typeface="Lato"/>
              </a:rPr>
              <a:t>Progressive</a:t>
            </a:r>
            <a:r>
              <a:rPr dirty="0" sz="1600" spc="-10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1F2121"/>
                </a:solidFill>
                <a:latin typeface="Lato"/>
                <a:cs typeface="Lato"/>
              </a:rPr>
              <a:t>Delivery</a:t>
            </a:r>
            <a:r>
              <a:rPr dirty="0" sz="1600" spc="-10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600" spc="10">
                <a:solidFill>
                  <a:srgbClr val="1F2121"/>
                </a:solidFill>
                <a:latin typeface="Lato"/>
                <a:cs typeface="Lato"/>
              </a:rPr>
              <a:t>is</a:t>
            </a:r>
            <a:r>
              <a:rPr dirty="0" sz="1600" spc="-10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600" spc="10">
                <a:solidFill>
                  <a:srgbClr val="1F2121"/>
                </a:solidFill>
                <a:latin typeface="Lato"/>
                <a:cs typeface="Lato"/>
              </a:rPr>
              <a:t>essentially</a:t>
            </a:r>
            <a:r>
              <a:rPr dirty="0" sz="1600" spc="-10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1F2121"/>
                </a:solidFill>
                <a:latin typeface="Lato"/>
                <a:cs typeface="Lato"/>
              </a:rPr>
              <a:t>an</a:t>
            </a:r>
            <a:r>
              <a:rPr dirty="0" sz="1600" spc="-10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1"/>
                </a:solidFill>
                <a:latin typeface="Lato"/>
                <a:cs typeface="Lato"/>
              </a:rPr>
              <a:t>improvement</a:t>
            </a:r>
            <a:r>
              <a:rPr dirty="0" sz="1600" spc="-10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1F2121"/>
                </a:solidFill>
                <a:latin typeface="Lato"/>
                <a:cs typeface="Lato"/>
              </a:rPr>
              <a:t>over</a:t>
            </a:r>
            <a:r>
              <a:rPr dirty="0" sz="1600" spc="-10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1"/>
                </a:solidFill>
                <a:latin typeface="Lato"/>
                <a:cs typeface="Lato"/>
              </a:rPr>
              <a:t>Continuous</a:t>
            </a:r>
            <a:r>
              <a:rPr dirty="0" sz="1600" spc="-10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1F2121"/>
                </a:solidFill>
                <a:latin typeface="Lato"/>
                <a:cs typeface="Lato"/>
              </a:rPr>
              <a:t>Delivery</a:t>
            </a:r>
            <a:endParaRPr sz="16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44411" y="2021626"/>
            <a:ext cx="2989580" cy="1500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Lato"/>
                <a:cs typeface="Lato"/>
              </a:rPr>
              <a:t>Decrease </a:t>
            </a:r>
            <a:r>
              <a:rPr dirty="0" sz="1800" spc="-5">
                <a:latin typeface="Lato"/>
                <a:cs typeface="Lato"/>
              </a:rPr>
              <a:t>deployment</a:t>
            </a:r>
            <a:r>
              <a:rPr dirty="0" sz="1800" spc="-260">
                <a:latin typeface="Lato"/>
                <a:cs typeface="Lato"/>
              </a:rPr>
              <a:t> </a:t>
            </a:r>
            <a:r>
              <a:rPr dirty="0" sz="1800" spc="30">
                <a:latin typeface="Lato"/>
                <a:cs typeface="Lato"/>
              </a:rPr>
              <a:t>risk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5">
                <a:latin typeface="Lato"/>
                <a:cs typeface="Lato"/>
              </a:rPr>
              <a:t>Faster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deployment</a:t>
            </a:r>
            <a:endParaRPr sz="1800">
              <a:latin typeface="Lato"/>
              <a:cs typeface="Lato"/>
            </a:endParaRPr>
          </a:p>
          <a:p>
            <a:pPr marL="379095" marR="666115" indent="-367030">
              <a:lnSpc>
                <a:spcPct val="114999"/>
              </a:lnSpc>
              <a:spcBef>
                <a:spcPts val="100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5">
                <a:latin typeface="Lato"/>
                <a:cs typeface="Lato"/>
              </a:rPr>
              <a:t>Gradual rollout</a:t>
            </a:r>
            <a:r>
              <a:rPr dirty="0" sz="1800" spc="-3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  ownership</a:t>
            </a:r>
            <a:endParaRPr sz="1800">
              <a:latin typeface="Lato"/>
              <a:cs typeface="Lato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32524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5"/>
              <a:t>Progressive</a:t>
            </a:r>
            <a:r>
              <a:rPr dirty="0" sz="2800" spc="-240"/>
              <a:t> </a:t>
            </a:r>
            <a:r>
              <a:rPr dirty="0" sz="2800" spc="10"/>
              <a:t>Delivery</a:t>
            </a:r>
            <a:endParaRPr sz="28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3917" y="1773935"/>
            <a:ext cx="5176520" cy="1234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4335" indent="-382270">
              <a:lnSpc>
                <a:spcPct val="100000"/>
              </a:lnSpc>
              <a:spcBef>
                <a:spcPts val="100"/>
              </a:spcBef>
              <a:buSzPct val="125000"/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dirty="0" sz="1600" spc="-50">
                <a:latin typeface="Lato"/>
                <a:cs typeface="Lato"/>
              </a:rPr>
              <a:t>You</a:t>
            </a:r>
            <a:r>
              <a:rPr dirty="0" sz="1600" spc="200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can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deploy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multiple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models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performing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same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task</a:t>
            </a:r>
            <a:endParaRPr sz="1600">
              <a:latin typeface="Lato"/>
              <a:cs typeface="Lato"/>
            </a:endParaRPr>
          </a:p>
          <a:p>
            <a:pPr marL="394335" indent="-382270">
              <a:lnSpc>
                <a:spcPct val="100000"/>
              </a:lnSpc>
              <a:spcBef>
                <a:spcPts val="1840"/>
              </a:spcBef>
              <a:buSzPct val="125000"/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dirty="0" sz="1600" spc="-5">
                <a:latin typeface="Lato"/>
                <a:cs typeface="Lato"/>
              </a:rPr>
              <a:t>Deploying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competing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models,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as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in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45">
                <a:latin typeface="Lato"/>
                <a:cs typeface="Lato"/>
              </a:rPr>
              <a:t>A/B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testing</a:t>
            </a:r>
            <a:endParaRPr sz="1600">
              <a:latin typeface="Lato"/>
              <a:cs typeface="Lato"/>
            </a:endParaRPr>
          </a:p>
          <a:p>
            <a:pPr marL="394335" indent="-382270">
              <a:lnSpc>
                <a:spcPct val="100000"/>
              </a:lnSpc>
              <a:spcBef>
                <a:spcPts val="1839"/>
              </a:spcBef>
              <a:buSzPct val="125000"/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dirty="0" sz="1600" spc="-5">
                <a:latin typeface="Lato"/>
                <a:cs typeface="Lato"/>
              </a:rPr>
              <a:t>Deploying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as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shadow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models,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as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in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Canary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testing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603948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Complex Model </a:t>
            </a:r>
            <a:r>
              <a:rPr dirty="0" sz="2800" spc="-10"/>
              <a:t>Deployment</a:t>
            </a:r>
            <a:r>
              <a:rPr dirty="0" sz="2800" spc="-545"/>
              <a:t> </a:t>
            </a:r>
            <a:r>
              <a:rPr dirty="0" sz="2800" spc="5"/>
              <a:t>Scenarios</a:t>
            </a:r>
            <a:endParaRPr sz="28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8259" y="1545745"/>
            <a:ext cx="2851785" cy="136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-15">
                <a:latin typeface="Lato"/>
                <a:cs typeface="Lato"/>
              </a:rPr>
              <a:t>No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downtime</a:t>
            </a:r>
            <a:endParaRPr sz="1600">
              <a:latin typeface="Lato"/>
              <a:cs typeface="Lato"/>
            </a:endParaRPr>
          </a:p>
          <a:p>
            <a:pPr marL="363855" indent="-351790">
              <a:lnSpc>
                <a:spcPct val="100000"/>
              </a:lnSpc>
              <a:spcBef>
                <a:spcPts val="128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5">
                <a:latin typeface="Lato"/>
                <a:cs typeface="Lato"/>
              </a:rPr>
              <a:t>Quick </a:t>
            </a:r>
            <a:r>
              <a:rPr dirty="0" sz="1600" spc="15">
                <a:latin typeface="Lato"/>
                <a:cs typeface="Lato"/>
              </a:rPr>
              <a:t>rollback</a:t>
            </a:r>
            <a:r>
              <a:rPr dirty="0" sz="1600" spc="-320">
                <a:latin typeface="Lato"/>
                <a:cs typeface="Lato"/>
              </a:rPr>
              <a:t> </a:t>
            </a:r>
            <a:r>
              <a:rPr dirty="0" sz="1600" spc="-15">
                <a:latin typeface="Lato"/>
                <a:cs typeface="Lato"/>
              </a:rPr>
              <a:t>&amp; </a:t>
            </a:r>
            <a:r>
              <a:rPr dirty="0" sz="1600" spc="15">
                <a:latin typeface="Lato"/>
                <a:cs typeface="Lato"/>
              </a:rPr>
              <a:t>reliable</a:t>
            </a:r>
            <a:endParaRPr sz="1600">
              <a:latin typeface="Lato"/>
              <a:cs typeface="Lato"/>
            </a:endParaRPr>
          </a:p>
          <a:p>
            <a:pPr marL="363855" marR="5080" indent="-35179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-15">
                <a:latin typeface="Lato"/>
                <a:cs typeface="Lato"/>
              </a:rPr>
              <a:t>Smoke</a:t>
            </a:r>
            <a:r>
              <a:rPr dirty="0" sz="1600" spc="-12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testing</a:t>
            </a:r>
            <a:r>
              <a:rPr dirty="0" sz="1600" spc="-12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in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production  environment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32114" y="4120436"/>
            <a:ext cx="3154045" cy="2349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600" spc="-5">
                <a:latin typeface="Lato"/>
                <a:cs typeface="Lato"/>
              </a:rPr>
              <a:t>The</a:t>
            </a:r>
            <a:r>
              <a:rPr dirty="0" sz="600" spc="-45">
                <a:latin typeface="Lato"/>
                <a:cs typeface="Lato"/>
              </a:rPr>
              <a:t> </a:t>
            </a:r>
            <a:r>
              <a:rPr dirty="0" sz="600">
                <a:latin typeface="Lato"/>
                <a:cs typeface="Lato"/>
              </a:rPr>
              <a:t>diagrams</a:t>
            </a:r>
            <a:r>
              <a:rPr dirty="0" sz="600" spc="-40">
                <a:latin typeface="Lato"/>
                <a:cs typeface="Lato"/>
              </a:rPr>
              <a:t> </a:t>
            </a:r>
            <a:r>
              <a:rPr dirty="0" sz="600" spc="5">
                <a:latin typeface="Lato"/>
                <a:cs typeface="Lato"/>
              </a:rPr>
              <a:t>are</a:t>
            </a:r>
            <a:r>
              <a:rPr dirty="0" sz="600" spc="-40">
                <a:latin typeface="Lato"/>
                <a:cs typeface="Lato"/>
              </a:rPr>
              <a:t> </a:t>
            </a:r>
            <a:r>
              <a:rPr dirty="0" sz="600" spc="5">
                <a:latin typeface="Lato"/>
                <a:cs typeface="Lato"/>
              </a:rPr>
              <a:t>illustrations</a:t>
            </a:r>
            <a:r>
              <a:rPr dirty="0" sz="600" spc="-40">
                <a:latin typeface="Lato"/>
                <a:cs typeface="Lato"/>
              </a:rPr>
              <a:t> </a:t>
            </a:r>
            <a:r>
              <a:rPr dirty="0" sz="600">
                <a:latin typeface="Lato"/>
                <a:cs typeface="Lato"/>
              </a:rPr>
              <a:t>based</a:t>
            </a:r>
            <a:r>
              <a:rPr dirty="0" sz="600" spc="-40">
                <a:latin typeface="Lato"/>
                <a:cs typeface="Lato"/>
              </a:rPr>
              <a:t> </a:t>
            </a:r>
            <a:r>
              <a:rPr dirty="0" sz="600" spc="-5">
                <a:latin typeface="Lato"/>
                <a:cs typeface="Lato"/>
              </a:rPr>
              <a:t>on:</a:t>
            </a:r>
            <a:endParaRPr sz="6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600" spc="-5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Lato"/>
                <a:cs typeface="Lato"/>
                <a:hlinkClick r:id="rId2"/>
              </a:rPr>
              <a:t>https://dev.to/mostlyjason/intro-to-deployment-strategies-blue-green-canary-and-more-3a3#</a:t>
            </a:r>
            <a:endParaRPr sz="600">
              <a:latin typeface="Lato"/>
              <a:cs typeface="La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375412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0"/>
              <a:t>Blue/Green</a:t>
            </a:r>
            <a:r>
              <a:rPr dirty="0" sz="2800" spc="-229"/>
              <a:t> </a:t>
            </a:r>
            <a:r>
              <a:rPr dirty="0" sz="2800" spc="-5"/>
              <a:t>deployment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2455282" y="1069022"/>
            <a:ext cx="800560" cy="5259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393377" y="869511"/>
            <a:ext cx="9258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>
                <a:latin typeface="Lato"/>
                <a:cs typeface="Lato"/>
              </a:rPr>
              <a:t>User</a:t>
            </a:r>
            <a:r>
              <a:rPr dirty="0" sz="1400" spc="-155">
                <a:latin typeface="Lato"/>
                <a:cs typeface="Lato"/>
              </a:rPr>
              <a:t> </a:t>
            </a:r>
            <a:r>
              <a:rPr dirty="0" sz="1400" spc="-20">
                <a:latin typeface="Lato"/>
                <a:cs typeface="Lato"/>
              </a:rPr>
              <a:t>Trafﬁc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3723" y="2432045"/>
            <a:ext cx="4712970" cy="1741170"/>
            <a:chOff x="493723" y="2432045"/>
            <a:chExt cx="4712970" cy="1741170"/>
          </a:xfrm>
        </p:grpSpPr>
        <p:sp>
          <p:nvSpPr>
            <p:cNvPr id="8" name="object 8"/>
            <p:cNvSpPr/>
            <p:nvPr/>
          </p:nvSpPr>
          <p:spPr>
            <a:xfrm>
              <a:off x="2224345" y="2443270"/>
              <a:ext cx="1087120" cy="789305"/>
            </a:xfrm>
            <a:custGeom>
              <a:avLst/>
              <a:gdLst/>
              <a:ahLst/>
              <a:cxnLst/>
              <a:rect l="l" t="t" r="r" b="b"/>
              <a:pathLst>
                <a:path w="1087120" h="789305">
                  <a:moveTo>
                    <a:pt x="1086897" y="0"/>
                  </a:moveTo>
                  <a:lnTo>
                    <a:pt x="1086897" y="607348"/>
                  </a:lnTo>
                  <a:lnTo>
                    <a:pt x="0" y="607348"/>
                  </a:lnTo>
                  <a:lnTo>
                    <a:pt x="0" y="78899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183355" y="3222743"/>
              <a:ext cx="8197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63223" y="2441570"/>
              <a:ext cx="1638300" cy="798195"/>
            </a:xfrm>
            <a:custGeom>
              <a:avLst/>
              <a:gdLst/>
              <a:ahLst/>
              <a:cxnLst/>
              <a:rect l="l" t="t" r="r" b="b"/>
              <a:pathLst>
                <a:path w="1638300" h="798194">
                  <a:moveTo>
                    <a:pt x="1637696" y="0"/>
                  </a:moveTo>
                  <a:lnTo>
                    <a:pt x="1637696" y="345274"/>
                  </a:lnTo>
                  <a:lnTo>
                    <a:pt x="0" y="345274"/>
                  </a:lnTo>
                  <a:lnTo>
                    <a:pt x="0" y="79769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22233" y="3229743"/>
              <a:ext cx="8197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93921" y="2443270"/>
              <a:ext cx="1356995" cy="789305"/>
            </a:xfrm>
            <a:custGeom>
              <a:avLst/>
              <a:gdLst/>
              <a:ahLst/>
              <a:cxnLst/>
              <a:rect l="l" t="t" r="r" b="b"/>
              <a:pathLst>
                <a:path w="1356995" h="789305">
                  <a:moveTo>
                    <a:pt x="1356597" y="0"/>
                  </a:moveTo>
                  <a:lnTo>
                    <a:pt x="1356597" y="491949"/>
                  </a:lnTo>
                  <a:lnTo>
                    <a:pt x="0" y="491949"/>
                  </a:lnTo>
                  <a:lnTo>
                    <a:pt x="0" y="78899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52932" y="3222743"/>
              <a:ext cx="8197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93723" y="3353668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5" h="243204">
                  <a:moveTo>
                    <a:pt x="517198" y="242699"/>
                  </a:moveTo>
                  <a:lnTo>
                    <a:pt x="21899" y="242699"/>
                  </a:lnTo>
                  <a:lnTo>
                    <a:pt x="13375" y="240979"/>
                  </a:lnTo>
                  <a:lnTo>
                    <a:pt x="6414" y="236287"/>
                  </a:lnTo>
                  <a:lnTo>
                    <a:pt x="1721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1" y="13373"/>
                  </a:lnTo>
                  <a:lnTo>
                    <a:pt x="6414" y="6412"/>
                  </a:lnTo>
                  <a:lnTo>
                    <a:pt x="13375" y="1720"/>
                  </a:lnTo>
                  <a:lnTo>
                    <a:pt x="21899" y="0"/>
                  </a:lnTo>
                  <a:lnTo>
                    <a:pt x="523008" y="0"/>
                  </a:lnTo>
                  <a:lnTo>
                    <a:pt x="528578" y="2299"/>
                  </a:lnTo>
                  <a:lnTo>
                    <a:pt x="532683" y="6424"/>
                  </a:lnTo>
                  <a:lnTo>
                    <a:pt x="536791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7" y="229326"/>
                  </a:lnTo>
                  <a:lnTo>
                    <a:pt x="532684" y="236287"/>
                  </a:lnTo>
                  <a:lnTo>
                    <a:pt x="525723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18273" y="3513093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2" y="0"/>
                  </a:lnTo>
                  <a:lnTo>
                    <a:pt x="38519" y="2949"/>
                  </a:lnTo>
                  <a:lnTo>
                    <a:pt x="48029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75648" y="3476293"/>
              <a:ext cx="121769" cy="80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93723" y="3638342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5" h="243204">
                  <a:moveTo>
                    <a:pt x="517198" y="242699"/>
                  </a:moveTo>
                  <a:lnTo>
                    <a:pt x="21899" y="242699"/>
                  </a:lnTo>
                  <a:lnTo>
                    <a:pt x="13375" y="240979"/>
                  </a:lnTo>
                  <a:lnTo>
                    <a:pt x="6414" y="236287"/>
                  </a:lnTo>
                  <a:lnTo>
                    <a:pt x="1721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1" y="13373"/>
                  </a:lnTo>
                  <a:lnTo>
                    <a:pt x="6414" y="6412"/>
                  </a:lnTo>
                  <a:lnTo>
                    <a:pt x="13375" y="1720"/>
                  </a:lnTo>
                  <a:lnTo>
                    <a:pt x="21899" y="0"/>
                  </a:lnTo>
                  <a:lnTo>
                    <a:pt x="523008" y="0"/>
                  </a:lnTo>
                  <a:lnTo>
                    <a:pt x="528578" y="2299"/>
                  </a:lnTo>
                  <a:lnTo>
                    <a:pt x="532683" y="6424"/>
                  </a:lnTo>
                  <a:lnTo>
                    <a:pt x="536791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7" y="229326"/>
                  </a:lnTo>
                  <a:lnTo>
                    <a:pt x="532684" y="236287"/>
                  </a:lnTo>
                  <a:lnTo>
                    <a:pt x="525723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18273" y="3797767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2" y="0"/>
                  </a:lnTo>
                  <a:lnTo>
                    <a:pt x="38519" y="2949"/>
                  </a:lnTo>
                  <a:lnTo>
                    <a:pt x="48029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75648" y="3760967"/>
              <a:ext cx="121769" cy="80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93723" y="3919492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5" h="243204">
                  <a:moveTo>
                    <a:pt x="517198" y="242699"/>
                  </a:moveTo>
                  <a:lnTo>
                    <a:pt x="21899" y="242699"/>
                  </a:lnTo>
                  <a:lnTo>
                    <a:pt x="13375" y="240979"/>
                  </a:lnTo>
                  <a:lnTo>
                    <a:pt x="6414" y="236287"/>
                  </a:lnTo>
                  <a:lnTo>
                    <a:pt x="1721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1" y="13373"/>
                  </a:lnTo>
                  <a:lnTo>
                    <a:pt x="6414" y="6412"/>
                  </a:lnTo>
                  <a:lnTo>
                    <a:pt x="13375" y="1720"/>
                  </a:lnTo>
                  <a:lnTo>
                    <a:pt x="21899" y="0"/>
                  </a:lnTo>
                  <a:lnTo>
                    <a:pt x="523008" y="0"/>
                  </a:lnTo>
                  <a:lnTo>
                    <a:pt x="528578" y="2299"/>
                  </a:lnTo>
                  <a:lnTo>
                    <a:pt x="532683" y="6424"/>
                  </a:lnTo>
                  <a:lnTo>
                    <a:pt x="536791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7" y="229326"/>
                  </a:lnTo>
                  <a:lnTo>
                    <a:pt x="532684" y="236287"/>
                  </a:lnTo>
                  <a:lnTo>
                    <a:pt x="525723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18273" y="4078916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2" y="0"/>
                  </a:lnTo>
                  <a:lnTo>
                    <a:pt x="38519" y="2949"/>
                  </a:lnTo>
                  <a:lnTo>
                    <a:pt x="48029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75648" y="4042116"/>
              <a:ext cx="121769" cy="80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24247" y="3929992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201" y="242699"/>
                  </a:moveTo>
                  <a:lnTo>
                    <a:pt x="21899" y="242699"/>
                  </a:lnTo>
                  <a:lnTo>
                    <a:pt x="13375" y="240979"/>
                  </a:lnTo>
                  <a:lnTo>
                    <a:pt x="6414" y="236287"/>
                  </a:lnTo>
                  <a:lnTo>
                    <a:pt x="1721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1" y="13373"/>
                  </a:lnTo>
                  <a:lnTo>
                    <a:pt x="6414" y="6412"/>
                  </a:lnTo>
                  <a:lnTo>
                    <a:pt x="13375" y="1720"/>
                  </a:lnTo>
                  <a:lnTo>
                    <a:pt x="21899" y="0"/>
                  </a:lnTo>
                  <a:lnTo>
                    <a:pt x="523008" y="0"/>
                  </a:lnTo>
                  <a:lnTo>
                    <a:pt x="528578" y="2299"/>
                  </a:lnTo>
                  <a:lnTo>
                    <a:pt x="532683" y="6424"/>
                  </a:lnTo>
                  <a:lnTo>
                    <a:pt x="536791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7" y="229326"/>
                  </a:lnTo>
                  <a:lnTo>
                    <a:pt x="532684" y="236287"/>
                  </a:lnTo>
                  <a:lnTo>
                    <a:pt x="525724" y="240979"/>
                  </a:lnTo>
                  <a:lnTo>
                    <a:pt x="517201" y="2426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48797" y="4089416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2" y="0"/>
                  </a:lnTo>
                  <a:lnTo>
                    <a:pt x="38519" y="2949"/>
                  </a:lnTo>
                  <a:lnTo>
                    <a:pt x="48029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06171" y="4052616"/>
              <a:ext cx="121769" cy="805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24247" y="3638342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201" y="242699"/>
                  </a:moveTo>
                  <a:lnTo>
                    <a:pt x="21899" y="242699"/>
                  </a:lnTo>
                  <a:lnTo>
                    <a:pt x="13375" y="240979"/>
                  </a:lnTo>
                  <a:lnTo>
                    <a:pt x="6414" y="236287"/>
                  </a:lnTo>
                  <a:lnTo>
                    <a:pt x="1721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1" y="13373"/>
                  </a:lnTo>
                  <a:lnTo>
                    <a:pt x="6414" y="6412"/>
                  </a:lnTo>
                  <a:lnTo>
                    <a:pt x="13375" y="1720"/>
                  </a:lnTo>
                  <a:lnTo>
                    <a:pt x="21899" y="0"/>
                  </a:lnTo>
                  <a:lnTo>
                    <a:pt x="523008" y="0"/>
                  </a:lnTo>
                  <a:lnTo>
                    <a:pt x="528578" y="2299"/>
                  </a:lnTo>
                  <a:lnTo>
                    <a:pt x="532683" y="6424"/>
                  </a:lnTo>
                  <a:lnTo>
                    <a:pt x="536791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7" y="229326"/>
                  </a:lnTo>
                  <a:lnTo>
                    <a:pt x="532684" y="236287"/>
                  </a:lnTo>
                  <a:lnTo>
                    <a:pt x="525724" y="240979"/>
                  </a:lnTo>
                  <a:lnTo>
                    <a:pt x="517201" y="2426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48797" y="3797767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2" y="0"/>
                  </a:lnTo>
                  <a:lnTo>
                    <a:pt x="38519" y="2949"/>
                  </a:lnTo>
                  <a:lnTo>
                    <a:pt x="48029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06171" y="3760967"/>
              <a:ext cx="121769" cy="805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24247" y="3346693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201" y="242699"/>
                  </a:moveTo>
                  <a:lnTo>
                    <a:pt x="21899" y="242699"/>
                  </a:lnTo>
                  <a:lnTo>
                    <a:pt x="13375" y="240979"/>
                  </a:lnTo>
                  <a:lnTo>
                    <a:pt x="6414" y="236287"/>
                  </a:lnTo>
                  <a:lnTo>
                    <a:pt x="1721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1" y="13373"/>
                  </a:lnTo>
                  <a:lnTo>
                    <a:pt x="6414" y="6412"/>
                  </a:lnTo>
                  <a:lnTo>
                    <a:pt x="13375" y="1720"/>
                  </a:lnTo>
                  <a:lnTo>
                    <a:pt x="21899" y="0"/>
                  </a:lnTo>
                  <a:lnTo>
                    <a:pt x="523008" y="0"/>
                  </a:lnTo>
                  <a:lnTo>
                    <a:pt x="528578" y="2299"/>
                  </a:lnTo>
                  <a:lnTo>
                    <a:pt x="532683" y="6424"/>
                  </a:lnTo>
                  <a:lnTo>
                    <a:pt x="536791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7" y="229326"/>
                  </a:lnTo>
                  <a:lnTo>
                    <a:pt x="532684" y="236287"/>
                  </a:lnTo>
                  <a:lnTo>
                    <a:pt x="525724" y="240979"/>
                  </a:lnTo>
                  <a:lnTo>
                    <a:pt x="517201" y="2426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48797" y="3506118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2" y="0"/>
                  </a:lnTo>
                  <a:lnTo>
                    <a:pt x="38519" y="2949"/>
                  </a:lnTo>
                  <a:lnTo>
                    <a:pt x="48029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06171" y="3469318"/>
              <a:ext cx="121769" cy="805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954771" y="3929992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198" y="242699"/>
                  </a:moveTo>
                  <a:lnTo>
                    <a:pt x="21897" y="242699"/>
                  </a:lnTo>
                  <a:lnTo>
                    <a:pt x="13374" y="240979"/>
                  </a:lnTo>
                  <a:lnTo>
                    <a:pt x="6414" y="236287"/>
                  </a:lnTo>
                  <a:lnTo>
                    <a:pt x="1720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0" y="13373"/>
                  </a:lnTo>
                  <a:lnTo>
                    <a:pt x="6414" y="6412"/>
                  </a:lnTo>
                  <a:lnTo>
                    <a:pt x="13374" y="1720"/>
                  </a:lnTo>
                  <a:lnTo>
                    <a:pt x="21897" y="0"/>
                  </a:lnTo>
                  <a:lnTo>
                    <a:pt x="523008" y="0"/>
                  </a:lnTo>
                  <a:lnTo>
                    <a:pt x="528578" y="2299"/>
                  </a:lnTo>
                  <a:lnTo>
                    <a:pt x="532683" y="6424"/>
                  </a:lnTo>
                  <a:lnTo>
                    <a:pt x="536791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7" y="229326"/>
                  </a:lnTo>
                  <a:lnTo>
                    <a:pt x="532684" y="236287"/>
                  </a:lnTo>
                  <a:lnTo>
                    <a:pt x="525723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979320" y="4089416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2" y="0"/>
                  </a:lnTo>
                  <a:lnTo>
                    <a:pt x="38519" y="2949"/>
                  </a:lnTo>
                  <a:lnTo>
                    <a:pt x="48029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336695" y="4052616"/>
              <a:ext cx="121769" cy="80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954771" y="3638342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198" y="242699"/>
                  </a:moveTo>
                  <a:lnTo>
                    <a:pt x="21897" y="242699"/>
                  </a:lnTo>
                  <a:lnTo>
                    <a:pt x="13374" y="240979"/>
                  </a:lnTo>
                  <a:lnTo>
                    <a:pt x="6414" y="236287"/>
                  </a:lnTo>
                  <a:lnTo>
                    <a:pt x="1720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0" y="13373"/>
                  </a:lnTo>
                  <a:lnTo>
                    <a:pt x="6414" y="6412"/>
                  </a:lnTo>
                  <a:lnTo>
                    <a:pt x="13374" y="1720"/>
                  </a:lnTo>
                  <a:lnTo>
                    <a:pt x="21897" y="0"/>
                  </a:lnTo>
                  <a:lnTo>
                    <a:pt x="523008" y="0"/>
                  </a:lnTo>
                  <a:lnTo>
                    <a:pt x="528578" y="2299"/>
                  </a:lnTo>
                  <a:lnTo>
                    <a:pt x="532683" y="6424"/>
                  </a:lnTo>
                  <a:lnTo>
                    <a:pt x="536791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7" y="229326"/>
                  </a:lnTo>
                  <a:lnTo>
                    <a:pt x="532684" y="236287"/>
                  </a:lnTo>
                  <a:lnTo>
                    <a:pt x="525723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979320" y="3797767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2" y="0"/>
                  </a:lnTo>
                  <a:lnTo>
                    <a:pt x="38519" y="2949"/>
                  </a:lnTo>
                  <a:lnTo>
                    <a:pt x="48029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336695" y="3760967"/>
              <a:ext cx="121769" cy="80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954771" y="3346693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198" y="242699"/>
                  </a:moveTo>
                  <a:lnTo>
                    <a:pt x="21897" y="242699"/>
                  </a:lnTo>
                  <a:lnTo>
                    <a:pt x="13374" y="240979"/>
                  </a:lnTo>
                  <a:lnTo>
                    <a:pt x="6414" y="236287"/>
                  </a:lnTo>
                  <a:lnTo>
                    <a:pt x="1720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0" y="13373"/>
                  </a:lnTo>
                  <a:lnTo>
                    <a:pt x="6414" y="6412"/>
                  </a:lnTo>
                  <a:lnTo>
                    <a:pt x="13374" y="1720"/>
                  </a:lnTo>
                  <a:lnTo>
                    <a:pt x="21897" y="0"/>
                  </a:lnTo>
                  <a:lnTo>
                    <a:pt x="523008" y="0"/>
                  </a:lnTo>
                  <a:lnTo>
                    <a:pt x="528578" y="2299"/>
                  </a:lnTo>
                  <a:lnTo>
                    <a:pt x="532683" y="6424"/>
                  </a:lnTo>
                  <a:lnTo>
                    <a:pt x="536791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7" y="229326"/>
                  </a:lnTo>
                  <a:lnTo>
                    <a:pt x="532684" y="236287"/>
                  </a:lnTo>
                  <a:lnTo>
                    <a:pt x="525723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979320" y="3506118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2" y="0"/>
                  </a:lnTo>
                  <a:lnTo>
                    <a:pt x="38519" y="2949"/>
                  </a:lnTo>
                  <a:lnTo>
                    <a:pt x="48029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336695" y="3469318"/>
              <a:ext cx="121769" cy="80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219293" y="3346693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198" y="242699"/>
                  </a:moveTo>
                  <a:lnTo>
                    <a:pt x="21899" y="242699"/>
                  </a:lnTo>
                  <a:lnTo>
                    <a:pt x="13373" y="240979"/>
                  </a:lnTo>
                  <a:lnTo>
                    <a:pt x="6412" y="236287"/>
                  </a:lnTo>
                  <a:lnTo>
                    <a:pt x="1720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0" y="13373"/>
                  </a:lnTo>
                  <a:lnTo>
                    <a:pt x="6412" y="6412"/>
                  </a:lnTo>
                  <a:lnTo>
                    <a:pt x="13373" y="1720"/>
                  </a:lnTo>
                  <a:lnTo>
                    <a:pt x="21899" y="0"/>
                  </a:lnTo>
                  <a:lnTo>
                    <a:pt x="522998" y="0"/>
                  </a:lnTo>
                  <a:lnTo>
                    <a:pt x="528573" y="2299"/>
                  </a:lnTo>
                  <a:lnTo>
                    <a:pt x="532673" y="6424"/>
                  </a:lnTo>
                  <a:lnTo>
                    <a:pt x="536798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8" y="229326"/>
                  </a:lnTo>
                  <a:lnTo>
                    <a:pt x="532686" y="236287"/>
                  </a:lnTo>
                  <a:lnTo>
                    <a:pt x="525725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243843" y="3506118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949"/>
                  </a:lnTo>
                  <a:lnTo>
                    <a:pt x="48024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601217" y="3469318"/>
              <a:ext cx="121774" cy="805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213143" y="3638342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198" y="242699"/>
                  </a:moveTo>
                  <a:lnTo>
                    <a:pt x="21899" y="242699"/>
                  </a:lnTo>
                  <a:lnTo>
                    <a:pt x="13373" y="240979"/>
                  </a:lnTo>
                  <a:lnTo>
                    <a:pt x="6412" y="236287"/>
                  </a:lnTo>
                  <a:lnTo>
                    <a:pt x="1720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0" y="13373"/>
                  </a:lnTo>
                  <a:lnTo>
                    <a:pt x="6412" y="6412"/>
                  </a:lnTo>
                  <a:lnTo>
                    <a:pt x="13373" y="1720"/>
                  </a:lnTo>
                  <a:lnTo>
                    <a:pt x="21899" y="0"/>
                  </a:lnTo>
                  <a:lnTo>
                    <a:pt x="522998" y="0"/>
                  </a:lnTo>
                  <a:lnTo>
                    <a:pt x="528573" y="2299"/>
                  </a:lnTo>
                  <a:lnTo>
                    <a:pt x="532673" y="6424"/>
                  </a:lnTo>
                  <a:lnTo>
                    <a:pt x="536798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8" y="229326"/>
                  </a:lnTo>
                  <a:lnTo>
                    <a:pt x="532686" y="236287"/>
                  </a:lnTo>
                  <a:lnTo>
                    <a:pt x="525725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237693" y="3797767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949"/>
                  </a:lnTo>
                  <a:lnTo>
                    <a:pt x="48024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595067" y="3760967"/>
              <a:ext cx="121774" cy="80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209618" y="3924517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198" y="242699"/>
                  </a:moveTo>
                  <a:lnTo>
                    <a:pt x="21899" y="242699"/>
                  </a:lnTo>
                  <a:lnTo>
                    <a:pt x="13373" y="240979"/>
                  </a:lnTo>
                  <a:lnTo>
                    <a:pt x="6412" y="236287"/>
                  </a:lnTo>
                  <a:lnTo>
                    <a:pt x="1720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0" y="13373"/>
                  </a:lnTo>
                  <a:lnTo>
                    <a:pt x="6412" y="6412"/>
                  </a:lnTo>
                  <a:lnTo>
                    <a:pt x="13373" y="1720"/>
                  </a:lnTo>
                  <a:lnTo>
                    <a:pt x="21899" y="0"/>
                  </a:lnTo>
                  <a:lnTo>
                    <a:pt x="522998" y="0"/>
                  </a:lnTo>
                  <a:lnTo>
                    <a:pt x="528573" y="2299"/>
                  </a:lnTo>
                  <a:lnTo>
                    <a:pt x="532673" y="6424"/>
                  </a:lnTo>
                  <a:lnTo>
                    <a:pt x="536798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8" y="229326"/>
                  </a:lnTo>
                  <a:lnTo>
                    <a:pt x="532686" y="236287"/>
                  </a:lnTo>
                  <a:lnTo>
                    <a:pt x="525725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234168" y="4083941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949"/>
                  </a:lnTo>
                  <a:lnTo>
                    <a:pt x="48024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591542" y="4047141"/>
              <a:ext cx="121774" cy="805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667090" y="3346693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198" y="242699"/>
                  </a:moveTo>
                  <a:lnTo>
                    <a:pt x="21899" y="242699"/>
                  </a:lnTo>
                  <a:lnTo>
                    <a:pt x="13373" y="240979"/>
                  </a:lnTo>
                  <a:lnTo>
                    <a:pt x="6412" y="236287"/>
                  </a:lnTo>
                  <a:lnTo>
                    <a:pt x="1720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0" y="13373"/>
                  </a:lnTo>
                  <a:lnTo>
                    <a:pt x="6412" y="6412"/>
                  </a:lnTo>
                  <a:lnTo>
                    <a:pt x="13373" y="1720"/>
                  </a:lnTo>
                  <a:lnTo>
                    <a:pt x="21899" y="0"/>
                  </a:lnTo>
                  <a:lnTo>
                    <a:pt x="522998" y="0"/>
                  </a:lnTo>
                  <a:lnTo>
                    <a:pt x="528573" y="2299"/>
                  </a:lnTo>
                  <a:lnTo>
                    <a:pt x="532673" y="6424"/>
                  </a:lnTo>
                  <a:lnTo>
                    <a:pt x="536798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8" y="229326"/>
                  </a:lnTo>
                  <a:lnTo>
                    <a:pt x="532686" y="236287"/>
                  </a:lnTo>
                  <a:lnTo>
                    <a:pt x="525725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691640" y="3506118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949"/>
                  </a:lnTo>
                  <a:lnTo>
                    <a:pt x="48024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049014" y="3469318"/>
              <a:ext cx="121774" cy="805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948042" y="3349418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198" y="242724"/>
                  </a:moveTo>
                  <a:lnTo>
                    <a:pt x="21874" y="242724"/>
                  </a:lnTo>
                  <a:lnTo>
                    <a:pt x="13362" y="241000"/>
                  </a:lnTo>
                  <a:lnTo>
                    <a:pt x="6409" y="236302"/>
                  </a:lnTo>
                  <a:lnTo>
                    <a:pt x="1719" y="229340"/>
                  </a:lnTo>
                  <a:lnTo>
                    <a:pt x="0" y="220824"/>
                  </a:lnTo>
                  <a:lnTo>
                    <a:pt x="0" y="21899"/>
                  </a:lnTo>
                  <a:lnTo>
                    <a:pt x="1719" y="13383"/>
                  </a:lnTo>
                  <a:lnTo>
                    <a:pt x="6409" y="6421"/>
                  </a:lnTo>
                  <a:lnTo>
                    <a:pt x="13362" y="1723"/>
                  </a:lnTo>
                  <a:lnTo>
                    <a:pt x="21874" y="0"/>
                  </a:lnTo>
                  <a:lnTo>
                    <a:pt x="522998" y="0"/>
                  </a:lnTo>
                  <a:lnTo>
                    <a:pt x="528573" y="2324"/>
                  </a:lnTo>
                  <a:lnTo>
                    <a:pt x="536773" y="10524"/>
                  </a:lnTo>
                  <a:lnTo>
                    <a:pt x="539098" y="16099"/>
                  </a:lnTo>
                  <a:lnTo>
                    <a:pt x="539098" y="220824"/>
                  </a:lnTo>
                  <a:lnTo>
                    <a:pt x="537375" y="229340"/>
                  </a:lnTo>
                  <a:lnTo>
                    <a:pt x="532677" y="236302"/>
                  </a:lnTo>
                  <a:lnTo>
                    <a:pt x="525714" y="241000"/>
                  </a:lnTo>
                  <a:lnTo>
                    <a:pt x="517198" y="242724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972567" y="3508868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74" y="56099"/>
                  </a:moveTo>
                  <a:lnTo>
                    <a:pt x="15493" y="53893"/>
                  </a:lnTo>
                  <a:lnTo>
                    <a:pt x="7428" y="47878"/>
                  </a:lnTo>
                  <a:lnTo>
                    <a:pt x="1992" y="3896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8" y="8212"/>
                  </a:lnTo>
                  <a:lnTo>
                    <a:pt x="15493" y="2203"/>
                  </a:lnTo>
                  <a:lnTo>
                    <a:pt x="25374" y="0"/>
                  </a:lnTo>
                  <a:lnTo>
                    <a:pt x="32074" y="0"/>
                  </a:lnTo>
                  <a:lnTo>
                    <a:pt x="38524" y="2949"/>
                  </a:lnTo>
                  <a:lnTo>
                    <a:pt x="48049" y="13474"/>
                  </a:lnTo>
                  <a:lnTo>
                    <a:pt x="50724" y="20599"/>
                  </a:lnTo>
                  <a:lnTo>
                    <a:pt x="50724" y="28049"/>
                  </a:lnTo>
                  <a:lnTo>
                    <a:pt x="48732" y="38961"/>
                  </a:lnTo>
                  <a:lnTo>
                    <a:pt x="43299" y="47878"/>
                  </a:lnTo>
                  <a:lnTo>
                    <a:pt x="35242" y="53893"/>
                  </a:lnTo>
                  <a:lnTo>
                    <a:pt x="25374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329966" y="3472068"/>
              <a:ext cx="121749" cy="805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645794" y="4231729"/>
            <a:ext cx="16973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Code</a:t>
            </a:r>
            <a:r>
              <a:rPr dirty="0" sz="1400" spc="-110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Version</a:t>
            </a:r>
            <a:r>
              <a:rPr dirty="0" sz="1400" spc="-110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1</a:t>
            </a:r>
            <a:r>
              <a:rPr dirty="0" sz="1400" spc="-10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(Blue)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938366" y="3641067"/>
            <a:ext cx="542925" cy="528955"/>
            <a:chOff x="3938366" y="3641067"/>
            <a:chExt cx="542925" cy="528955"/>
          </a:xfrm>
        </p:grpSpPr>
        <p:sp>
          <p:nvSpPr>
            <p:cNvPr id="58" name="object 58"/>
            <p:cNvSpPr/>
            <p:nvPr/>
          </p:nvSpPr>
          <p:spPr>
            <a:xfrm>
              <a:off x="3941866" y="3641067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223" y="242699"/>
                  </a:moveTo>
                  <a:lnTo>
                    <a:pt x="21899" y="242699"/>
                  </a:lnTo>
                  <a:lnTo>
                    <a:pt x="13383" y="240979"/>
                  </a:lnTo>
                  <a:lnTo>
                    <a:pt x="6421" y="236290"/>
                  </a:lnTo>
                  <a:lnTo>
                    <a:pt x="1723" y="229336"/>
                  </a:lnTo>
                  <a:lnTo>
                    <a:pt x="0" y="220824"/>
                  </a:lnTo>
                  <a:lnTo>
                    <a:pt x="0" y="21899"/>
                  </a:lnTo>
                  <a:lnTo>
                    <a:pt x="1723" y="13383"/>
                  </a:lnTo>
                  <a:lnTo>
                    <a:pt x="6421" y="6421"/>
                  </a:lnTo>
                  <a:lnTo>
                    <a:pt x="13383" y="1723"/>
                  </a:lnTo>
                  <a:lnTo>
                    <a:pt x="21899" y="0"/>
                  </a:lnTo>
                  <a:lnTo>
                    <a:pt x="523023" y="0"/>
                  </a:lnTo>
                  <a:lnTo>
                    <a:pt x="528598" y="2324"/>
                  </a:lnTo>
                  <a:lnTo>
                    <a:pt x="536798" y="10524"/>
                  </a:lnTo>
                  <a:lnTo>
                    <a:pt x="539098" y="16099"/>
                  </a:lnTo>
                  <a:lnTo>
                    <a:pt x="539098" y="220824"/>
                  </a:lnTo>
                  <a:lnTo>
                    <a:pt x="537378" y="229336"/>
                  </a:lnTo>
                  <a:lnTo>
                    <a:pt x="532689" y="236290"/>
                  </a:lnTo>
                  <a:lnTo>
                    <a:pt x="525736" y="240979"/>
                  </a:lnTo>
                  <a:lnTo>
                    <a:pt x="517223" y="2426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966442" y="3800517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72" y="53893"/>
                  </a:lnTo>
                  <a:lnTo>
                    <a:pt x="7415" y="47878"/>
                  </a:lnTo>
                  <a:lnTo>
                    <a:pt x="1988" y="38961"/>
                  </a:lnTo>
                  <a:lnTo>
                    <a:pt x="0" y="28049"/>
                  </a:lnTo>
                  <a:lnTo>
                    <a:pt x="1988" y="17128"/>
                  </a:lnTo>
                  <a:lnTo>
                    <a:pt x="7415" y="8212"/>
                  </a:lnTo>
                  <a:lnTo>
                    <a:pt x="15472" y="2203"/>
                  </a:lnTo>
                  <a:lnTo>
                    <a:pt x="25349" y="0"/>
                  </a:lnTo>
                  <a:lnTo>
                    <a:pt x="32049" y="0"/>
                  </a:lnTo>
                  <a:lnTo>
                    <a:pt x="38499" y="2949"/>
                  </a:lnTo>
                  <a:lnTo>
                    <a:pt x="48024" y="13474"/>
                  </a:lnTo>
                  <a:lnTo>
                    <a:pt x="50674" y="20599"/>
                  </a:lnTo>
                  <a:lnTo>
                    <a:pt x="50674" y="28049"/>
                  </a:lnTo>
                  <a:lnTo>
                    <a:pt x="48686" y="38961"/>
                  </a:lnTo>
                  <a:lnTo>
                    <a:pt x="43262" y="47878"/>
                  </a:lnTo>
                  <a:lnTo>
                    <a:pt x="35213" y="53893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4323816" y="3763692"/>
              <a:ext cx="121749" cy="805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938366" y="3927267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198" y="242699"/>
                  </a:moveTo>
                  <a:lnTo>
                    <a:pt x="21874" y="242699"/>
                  </a:lnTo>
                  <a:lnTo>
                    <a:pt x="13362" y="240975"/>
                  </a:lnTo>
                  <a:lnTo>
                    <a:pt x="6409" y="236277"/>
                  </a:lnTo>
                  <a:lnTo>
                    <a:pt x="1719" y="229315"/>
                  </a:lnTo>
                  <a:lnTo>
                    <a:pt x="0" y="220799"/>
                  </a:lnTo>
                  <a:lnTo>
                    <a:pt x="0" y="21874"/>
                  </a:lnTo>
                  <a:lnTo>
                    <a:pt x="1719" y="13362"/>
                  </a:lnTo>
                  <a:lnTo>
                    <a:pt x="6409" y="6409"/>
                  </a:lnTo>
                  <a:lnTo>
                    <a:pt x="13362" y="1719"/>
                  </a:lnTo>
                  <a:lnTo>
                    <a:pt x="21874" y="0"/>
                  </a:lnTo>
                  <a:lnTo>
                    <a:pt x="522998" y="0"/>
                  </a:lnTo>
                  <a:lnTo>
                    <a:pt x="528573" y="2299"/>
                  </a:lnTo>
                  <a:lnTo>
                    <a:pt x="536773" y="10499"/>
                  </a:lnTo>
                  <a:lnTo>
                    <a:pt x="539098" y="16074"/>
                  </a:lnTo>
                  <a:lnTo>
                    <a:pt x="539098" y="220799"/>
                  </a:lnTo>
                  <a:lnTo>
                    <a:pt x="537375" y="229315"/>
                  </a:lnTo>
                  <a:lnTo>
                    <a:pt x="532677" y="236277"/>
                  </a:lnTo>
                  <a:lnTo>
                    <a:pt x="525714" y="240975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962892" y="4086691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74" y="56074"/>
                  </a:moveTo>
                  <a:lnTo>
                    <a:pt x="15493" y="53872"/>
                  </a:lnTo>
                  <a:lnTo>
                    <a:pt x="7428" y="47865"/>
                  </a:lnTo>
                  <a:lnTo>
                    <a:pt x="1992" y="38957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44" y="8199"/>
                  </a:lnTo>
                  <a:lnTo>
                    <a:pt x="15493" y="2203"/>
                  </a:lnTo>
                  <a:lnTo>
                    <a:pt x="25374" y="0"/>
                  </a:lnTo>
                  <a:lnTo>
                    <a:pt x="32074" y="0"/>
                  </a:lnTo>
                  <a:lnTo>
                    <a:pt x="38524" y="2949"/>
                  </a:lnTo>
                  <a:lnTo>
                    <a:pt x="43311" y="8212"/>
                  </a:lnTo>
                  <a:lnTo>
                    <a:pt x="48049" y="13474"/>
                  </a:lnTo>
                  <a:lnTo>
                    <a:pt x="50724" y="20599"/>
                  </a:lnTo>
                  <a:lnTo>
                    <a:pt x="50724" y="28049"/>
                  </a:lnTo>
                  <a:lnTo>
                    <a:pt x="48732" y="38957"/>
                  </a:lnTo>
                  <a:lnTo>
                    <a:pt x="43299" y="47865"/>
                  </a:lnTo>
                  <a:lnTo>
                    <a:pt x="35242" y="53872"/>
                  </a:lnTo>
                  <a:lnTo>
                    <a:pt x="25374" y="560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320291" y="4049891"/>
              <a:ext cx="121749" cy="805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/>
          <p:cNvGrpSpPr/>
          <p:nvPr/>
        </p:nvGrpSpPr>
        <p:grpSpPr>
          <a:xfrm>
            <a:off x="4657415" y="3638342"/>
            <a:ext cx="542925" cy="528955"/>
            <a:chOff x="4657415" y="3638342"/>
            <a:chExt cx="542925" cy="528955"/>
          </a:xfrm>
        </p:grpSpPr>
        <p:sp>
          <p:nvSpPr>
            <p:cNvPr id="65" name="object 65"/>
            <p:cNvSpPr/>
            <p:nvPr/>
          </p:nvSpPr>
          <p:spPr>
            <a:xfrm>
              <a:off x="4660940" y="3638342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198" y="242699"/>
                  </a:moveTo>
                  <a:lnTo>
                    <a:pt x="21899" y="242699"/>
                  </a:lnTo>
                  <a:lnTo>
                    <a:pt x="13373" y="240979"/>
                  </a:lnTo>
                  <a:lnTo>
                    <a:pt x="6412" y="236287"/>
                  </a:lnTo>
                  <a:lnTo>
                    <a:pt x="1720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0" y="13373"/>
                  </a:lnTo>
                  <a:lnTo>
                    <a:pt x="6412" y="6412"/>
                  </a:lnTo>
                  <a:lnTo>
                    <a:pt x="13373" y="1720"/>
                  </a:lnTo>
                  <a:lnTo>
                    <a:pt x="21899" y="0"/>
                  </a:lnTo>
                  <a:lnTo>
                    <a:pt x="522998" y="0"/>
                  </a:lnTo>
                  <a:lnTo>
                    <a:pt x="528573" y="2299"/>
                  </a:lnTo>
                  <a:lnTo>
                    <a:pt x="532673" y="6424"/>
                  </a:lnTo>
                  <a:lnTo>
                    <a:pt x="536798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8" y="229326"/>
                  </a:lnTo>
                  <a:lnTo>
                    <a:pt x="532686" y="236287"/>
                  </a:lnTo>
                  <a:lnTo>
                    <a:pt x="525725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685490" y="3797767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949"/>
                  </a:lnTo>
                  <a:lnTo>
                    <a:pt x="48024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5042864" y="3760967"/>
              <a:ext cx="121774" cy="805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657415" y="3924517"/>
              <a:ext cx="539115" cy="243204"/>
            </a:xfrm>
            <a:custGeom>
              <a:avLst/>
              <a:gdLst/>
              <a:ahLst/>
              <a:cxnLst/>
              <a:rect l="l" t="t" r="r" b="b"/>
              <a:pathLst>
                <a:path w="539114" h="243204">
                  <a:moveTo>
                    <a:pt x="517198" y="242699"/>
                  </a:moveTo>
                  <a:lnTo>
                    <a:pt x="21899" y="242699"/>
                  </a:lnTo>
                  <a:lnTo>
                    <a:pt x="13373" y="240979"/>
                  </a:lnTo>
                  <a:lnTo>
                    <a:pt x="6412" y="236287"/>
                  </a:lnTo>
                  <a:lnTo>
                    <a:pt x="1720" y="229326"/>
                  </a:lnTo>
                  <a:lnTo>
                    <a:pt x="0" y="220799"/>
                  </a:lnTo>
                  <a:lnTo>
                    <a:pt x="0" y="21899"/>
                  </a:lnTo>
                  <a:lnTo>
                    <a:pt x="1720" y="13373"/>
                  </a:lnTo>
                  <a:lnTo>
                    <a:pt x="6412" y="6412"/>
                  </a:lnTo>
                  <a:lnTo>
                    <a:pt x="13373" y="1720"/>
                  </a:lnTo>
                  <a:lnTo>
                    <a:pt x="21899" y="0"/>
                  </a:lnTo>
                  <a:lnTo>
                    <a:pt x="522998" y="0"/>
                  </a:lnTo>
                  <a:lnTo>
                    <a:pt x="528573" y="2299"/>
                  </a:lnTo>
                  <a:lnTo>
                    <a:pt x="532673" y="6424"/>
                  </a:lnTo>
                  <a:lnTo>
                    <a:pt x="536798" y="10524"/>
                  </a:lnTo>
                  <a:lnTo>
                    <a:pt x="539098" y="16099"/>
                  </a:lnTo>
                  <a:lnTo>
                    <a:pt x="539098" y="220799"/>
                  </a:lnTo>
                  <a:lnTo>
                    <a:pt x="537378" y="229326"/>
                  </a:lnTo>
                  <a:lnTo>
                    <a:pt x="532686" y="236287"/>
                  </a:lnTo>
                  <a:lnTo>
                    <a:pt x="525725" y="240979"/>
                  </a:lnTo>
                  <a:lnTo>
                    <a:pt x="517198" y="2426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681965" y="4083941"/>
              <a:ext cx="50800" cy="56515"/>
            </a:xfrm>
            <a:custGeom>
              <a:avLst/>
              <a:gdLst/>
              <a:ahLst/>
              <a:cxnLst/>
              <a:rect l="l" t="t" r="r" b="b"/>
              <a:pathLst>
                <a:path w="50800" h="56514">
                  <a:moveTo>
                    <a:pt x="25349" y="56099"/>
                  </a:moveTo>
                  <a:lnTo>
                    <a:pt x="15482" y="53896"/>
                  </a:lnTo>
                  <a:lnTo>
                    <a:pt x="7424" y="47887"/>
                  </a:lnTo>
                  <a:lnTo>
                    <a:pt x="1992" y="38971"/>
                  </a:lnTo>
                  <a:lnTo>
                    <a:pt x="0" y="28049"/>
                  </a:lnTo>
                  <a:lnTo>
                    <a:pt x="1992" y="17128"/>
                  </a:lnTo>
                  <a:lnTo>
                    <a:pt x="7424" y="8212"/>
                  </a:lnTo>
                  <a:lnTo>
                    <a:pt x="15482" y="2203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949"/>
                  </a:lnTo>
                  <a:lnTo>
                    <a:pt x="48024" y="13474"/>
                  </a:lnTo>
                  <a:lnTo>
                    <a:pt x="50699" y="20599"/>
                  </a:lnTo>
                  <a:lnTo>
                    <a:pt x="50699" y="28049"/>
                  </a:lnTo>
                  <a:lnTo>
                    <a:pt x="48707" y="38971"/>
                  </a:lnTo>
                  <a:lnTo>
                    <a:pt x="43274" y="47887"/>
                  </a:lnTo>
                  <a:lnTo>
                    <a:pt x="35217" y="53896"/>
                  </a:lnTo>
                  <a:lnTo>
                    <a:pt x="25349" y="5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039339" y="4047141"/>
              <a:ext cx="121774" cy="805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3300370" y="4155529"/>
            <a:ext cx="18313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Code</a:t>
            </a:r>
            <a:r>
              <a:rPr dirty="0" sz="1400" spc="-120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Version</a:t>
            </a:r>
            <a:r>
              <a:rPr dirty="0" sz="1400" spc="-114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2</a:t>
            </a:r>
            <a:r>
              <a:rPr dirty="0" sz="1400" spc="-114">
                <a:latin typeface="Lato"/>
                <a:cs typeface="Lato"/>
              </a:rPr>
              <a:t> </a:t>
            </a:r>
            <a:r>
              <a:rPr dirty="0" sz="1400" spc="15">
                <a:latin typeface="Lato"/>
                <a:cs typeface="Lato"/>
              </a:rPr>
              <a:t>(Green)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2123758" y="2165208"/>
            <a:ext cx="2854325" cy="1166495"/>
            <a:chOff x="2123758" y="2165208"/>
            <a:chExt cx="2854325" cy="1166495"/>
          </a:xfrm>
        </p:grpSpPr>
        <p:sp>
          <p:nvSpPr>
            <p:cNvPr id="73" name="object 73"/>
            <p:cNvSpPr/>
            <p:nvPr/>
          </p:nvSpPr>
          <p:spPr>
            <a:xfrm>
              <a:off x="2128520" y="2169970"/>
              <a:ext cx="1454150" cy="365125"/>
            </a:xfrm>
            <a:custGeom>
              <a:avLst/>
              <a:gdLst/>
              <a:ahLst/>
              <a:cxnLst/>
              <a:rect l="l" t="t" r="r" b="b"/>
              <a:pathLst>
                <a:path w="1454150" h="365125">
                  <a:moveTo>
                    <a:pt x="1420822" y="364499"/>
                  </a:moveTo>
                  <a:lnTo>
                    <a:pt x="33274" y="364499"/>
                  </a:lnTo>
                  <a:lnTo>
                    <a:pt x="20322" y="361884"/>
                  </a:lnTo>
                  <a:lnTo>
                    <a:pt x="9745" y="354752"/>
                  </a:lnTo>
                  <a:lnTo>
                    <a:pt x="2614" y="344175"/>
                  </a:lnTo>
                  <a:lnTo>
                    <a:pt x="0" y="331224"/>
                  </a:lnTo>
                  <a:lnTo>
                    <a:pt x="0" y="33274"/>
                  </a:lnTo>
                  <a:lnTo>
                    <a:pt x="2614" y="20322"/>
                  </a:lnTo>
                  <a:lnTo>
                    <a:pt x="9745" y="9745"/>
                  </a:lnTo>
                  <a:lnTo>
                    <a:pt x="20322" y="2614"/>
                  </a:lnTo>
                  <a:lnTo>
                    <a:pt x="33274" y="0"/>
                  </a:lnTo>
                  <a:lnTo>
                    <a:pt x="1420822" y="0"/>
                  </a:lnTo>
                  <a:lnTo>
                    <a:pt x="1453452" y="26753"/>
                  </a:lnTo>
                  <a:lnTo>
                    <a:pt x="1454097" y="33274"/>
                  </a:lnTo>
                  <a:lnTo>
                    <a:pt x="1454097" y="331224"/>
                  </a:lnTo>
                  <a:lnTo>
                    <a:pt x="1451481" y="344175"/>
                  </a:lnTo>
                  <a:lnTo>
                    <a:pt x="1444350" y="354752"/>
                  </a:lnTo>
                  <a:lnTo>
                    <a:pt x="1433773" y="361884"/>
                  </a:lnTo>
                  <a:lnTo>
                    <a:pt x="1420822" y="364499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128520" y="2169970"/>
              <a:ext cx="1454150" cy="365125"/>
            </a:xfrm>
            <a:custGeom>
              <a:avLst/>
              <a:gdLst/>
              <a:ahLst/>
              <a:cxnLst/>
              <a:rect l="l" t="t" r="r" b="b"/>
              <a:pathLst>
                <a:path w="1454150" h="365125">
                  <a:moveTo>
                    <a:pt x="0" y="33274"/>
                  </a:moveTo>
                  <a:lnTo>
                    <a:pt x="2614" y="20322"/>
                  </a:lnTo>
                  <a:lnTo>
                    <a:pt x="9745" y="9745"/>
                  </a:lnTo>
                  <a:lnTo>
                    <a:pt x="20322" y="2614"/>
                  </a:lnTo>
                  <a:lnTo>
                    <a:pt x="33274" y="0"/>
                  </a:lnTo>
                  <a:lnTo>
                    <a:pt x="1420822" y="0"/>
                  </a:lnTo>
                  <a:lnTo>
                    <a:pt x="1453452" y="26753"/>
                  </a:lnTo>
                  <a:lnTo>
                    <a:pt x="1454097" y="33274"/>
                  </a:lnTo>
                  <a:lnTo>
                    <a:pt x="1454097" y="331224"/>
                  </a:lnTo>
                  <a:lnTo>
                    <a:pt x="1451481" y="344175"/>
                  </a:lnTo>
                  <a:lnTo>
                    <a:pt x="1444350" y="354752"/>
                  </a:lnTo>
                  <a:lnTo>
                    <a:pt x="1433773" y="361884"/>
                  </a:lnTo>
                  <a:lnTo>
                    <a:pt x="1420822" y="364499"/>
                  </a:lnTo>
                  <a:lnTo>
                    <a:pt x="33274" y="364499"/>
                  </a:lnTo>
                  <a:lnTo>
                    <a:pt x="20322" y="361884"/>
                  </a:lnTo>
                  <a:lnTo>
                    <a:pt x="9745" y="354752"/>
                  </a:lnTo>
                  <a:lnTo>
                    <a:pt x="2614" y="344175"/>
                  </a:lnTo>
                  <a:lnTo>
                    <a:pt x="0" y="331224"/>
                  </a:lnTo>
                  <a:lnTo>
                    <a:pt x="0" y="332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304207" y="2249307"/>
              <a:ext cx="193424" cy="1970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753806" y="2251007"/>
              <a:ext cx="193424" cy="19702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14530" y="2251007"/>
              <a:ext cx="193424" cy="19702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11243" y="2443270"/>
              <a:ext cx="1625600" cy="789305"/>
            </a:xfrm>
            <a:custGeom>
              <a:avLst/>
              <a:gdLst/>
              <a:ahLst/>
              <a:cxnLst/>
              <a:rect l="l" t="t" r="r" b="b"/>
              <a:pathLst>
                <a:path w="1625600" h="789305">
                  <a:moveTo>
                    <a:pt x="0" y="0"/>
                  </a:moveTo>
                  <a:lnTo>
                    <a:pt x="0" y="571598"/>
                  </a:lnTo>
                  <a:lnTo>
                    <a:pt x="1625396" y="571598"/>
                  </a:lnTo>
                  <a:lnTo>
                    <a:pt x="1625396" y="78899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895640" y="3222743"/>
              <a:ext cx="8199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2850519" y="2443270"/>
              <a:ext cx="1367155" cy="792480"/>
            </a:xfrm>
            <a:custGeom>
              <a:avLst/>
              <a:gdLst/>
              <a:ahLst/>
              <a:cxnLst/>
              <a:rect l="l" t="t" r="r" b="b"/>
              <a:pathLst>
                <a:path w="1367154" h="792480">
                  <a:moveTo>
                    <a:pt x="0" y="0"/>
                  </a:moveTo>
                  <a:lnTo>
                    <a:pt x="0" y="453074"/>
                  </a:lnTo>
                  <a:lnTo>
                    <a:pt x="1367097" y="453074"/>
                  </a:lnTo>
                  <a:lnTo>
                    <a:pt x="1367097" y="79199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176616" y="3225743"/>
              <a:ext cx="8199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400920" y="2441570"/>
              <a:ext cx="1088390" cy="791210"/>
            </a:xfrm>
            <a:custGeom>
              <a:avLst/>
              <a:gdLst/>
              <a:ahLst/>
              <a:cxnLst/>
              <a:rect l="l" t="t" r="r" b="b"/>
              <a:pathLst>
                <a:path w="1088389" h="791210">
                  <a:moveTo>
                    <a:pt x="0" y="0"/>
                  </a:moveTo>
                  <a:lnTo>
                    <a:pt x="0" y="349674"/>
                  </a:lnTo>
                  <a:lnTo>
                    <a:pt x="1087797" y="349674"/>
                  </a:lnTo>
                  <a:lnTo>
                    <a:pt x="1087797" y="79079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447717" y="3222843"/>
              <a:ext cx="8199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2360806" y="1915682"/>
            <a:ext cx="11245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Lato"/>
                <a:cs typeface="Lato"/>
              </a:rPr>
              <a:t>Load</a:t>
            </a:r>
            <a:r>
              <a:rPr dirty="0" sz="1400" spc="-150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Balancer</a:t>
            </a:r>
            <a:endParaRPr sz="1400">
              <a:latin typeface="Lato"/>
              <a:cs typeface="Lato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794256" y="1580676"/>
            <a:ext cx="122974" cy="3704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30778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30"/>
              <a:t>Canary</a:t>
            </a:r>
            <a:r>
              <a:rPr dirty="0" sz="2800" spc="-245"/>
              <a:t> </a:t>
            </a:r>
            <a:r>
              <a:rPr dirty="0" sz="2800" spc="-5"/>
              <a:t>deployment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3677980" y="1969960"/>
            <a:ext cx="1463675" cy="359410"/>
            <a:chOff x="3677980" y="1969960"/>
            <a:chExt cx="1463675" cy="359410"/>
          </a:xfrm>
        </p:grpSpPr>
        <p:sp>
          <p:nvSpPr>
            <p:cNvPr id="4" name="object 4"/>
            <p:cNvSpPr/>
            <p:nvPr/>
          </p:nvSpPr>
          <p:spPr>
            <a:xfrm>
              <a:off x="3682742" y="1974723"/>
              <a:ext cx="1454150" cy="349885"/>
            </a:xfrm>
            <a:custGeom>
              <a:avLst/>
              <a:gdLst/>
              <a:ahLst/>
              <a:cxnLst/>
              <a:rect l="l" t="t" r="r" b="b"/>
              <a:pathLst>
                <a:path w="1454150" h="349885">
                  <a:moveTo>
                    <a:pt x="1422197" y="349499"/>
                  </a:moveTo>
                  <a:lnTo>
                    <a:pt x="31899" y="349499"/>
                  </a:lnTo>
                  <a:lnTo>
                    <a:pt x="19490" y="346991"/>
                  </a:lnTo>
                  <a:lnTo>
                    <a:pt x="9349" y="340154"/>
                  </a:lnTo>
                  <a:lnTo>
                    <a:pt x="2509" y="330011"/>
                  </a:lnTo>
                  <a:lnTo>
                    <a:pt x="0" y="317591"/>
                  </a:lnTo>
                  <a:lnTo>
                    <a:pt x="0" y="31904"/>
                  </a:lnTo>
                  <a:lnTo>
                    <a:pt x="2509" y="19486"/>
                  </a:lnTo>
                  <a:lnTo>
                    <a:pt x="9349" y="9344"/>
                  </a:lnTo>
                  <a:lnTo>
                    <a:pt x="19490" y="2507"/>
                  </a:lnTo>
                  <a:lnTo>
                    <a:pt x="31899" y="0"/>
                  </a:lnTo>
                  <a:lnTo>
                    <a:pt x="1430647" y="0"/>
                  </a:lnTo>
                  <a:lnTo>
                    <a:pt x="1438772" y="3359"/>
                  </a:lnTo>
                  <a:lnTo>
                    <a:pt x="1444747" y="9344"/>
                  </a:lnTo>
                  <a:lnTo>
                    <a:pt x="1450747" y="15327"/>
                  </a:lnTo>
                  <a:lnTo>
                    <a:pt x="1454097" y="23442"/>
                  </a:lnTo>
                  <a:lnTo>
                    <a:pt x="1454097" y="317591"/>
                  </a:lnTo>
                  <a:lnTo>
                    <a:pt x="1451591" y="330011"/>
                  </a:lnTo>
                  <a:lnTo>
                    <a:pt x="1444756" y="340154"/>
                  </a:lnTo>
                  <a:lnTo>
                    <a:pt x="1434617" y="346991"/>
                  </a:lnTo>
                  <a:lnTo>
                    <a:pt x="1422197" y="349499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82742" y="1974723"/>
              <a:ext cx="1454150" cy="349885"/>
            </a:xfrm>
            <a:custGeom>
              <a:avLst/>
              <a:gdLst/>
              <a:ahLst/>
              <a:cxnLst/>
              <a:rect l="l" t="t" r="r" b="b"/>
              <a:pathLst>
                <a:path w="1454150" h="349885">
                  <a:moveTo>
                    <a:pt x="0" y="31904"/>
                  </a:moveTo>
                  <a:lnTo>
                    <a:pt x="2509" y="19486"/>
                  </a:lnTo>
                  <a:lnTo>
                    <a:pt x="9349" y="9344"/>
                  </a:lnTo>
                  <a:lnTo>
                    <a:pt x="19490" y="2507"/>
                  </a:lnTo>
                  <a:lnTo>
                    <a:pt x="31899" y="0"/>
                  </a:lnTo>
                  <a:lnTo>
                    <a:pt x="1422197" y="0"/>
                  </a:lnTo>
                  <a:lnTo>
                    <a:pt x="1430647" y="0"/>
                  </a:lnTo>
                  <a:lnTo>
                    <a:pt x="1438772" y="3359"/>
                  </a:lnTo>
                  <a:lnTo>
                    <a:pt x="1444747" y="9344"/>
                  </a:lnTo>
                  <a:lnTo>
                    <a:pt x="1450747" y="15327"/>
                  </a:lnTo>
                  <a:lnTo>
                    <a:pt x="1454097" y="23442"/>
                  </a:lnTo>
                  <a:lnTo>
                    <a:pt x="1454097" y="31904"/>
                  </a:lnTo>
                  <a:lnTo>
                    <a:pt x="1454097" y="317591"/>
                  </a:lnTo>
                  <a:lnTo>
                    <a:pt x="1451591" y="330011"/>
                  </a:lnTo>
                  <a:lnTo>
                    <a:pt x="1444756" y="340154"/>
                  </a:lnTo>
                  <a:lnTo>
                    <a:pt x="1434617" y="346991"/>
                  </a:lnTo>
                  <a:lnTo>
                    <a:pt x="1422197" y="349499"/>
                  </a:lnTo>
                  <a:lnTo>
                    <a:pt x="31899" y="349499"/>
                  </a:lnTo>
                  <a:lnTo>
                    <a:pt x="19490" y="346991"/>
                  </a:lnTo>
                  <a:lnTo>
                    <a:pt x="9349" y="340154"/>
                  </a:lnTo>
                  <a:lnTo>
                    <a:pt x="2509" y="330011"/>
                  </a:lnTo>
                  <a:lnTo>
                    <a:pt x="0" y="317591"/>
                  </a:lnTo>
                  <a:lnTo>
                    <a:pt x="0" y="319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858429" y="2050625"/>
              <a:ext cx="193424" cy="1892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308028" y="2052255"/>
              <a:ext cx="193424" cy="1892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68753" y="2052255"/>
              <a:ext cx="193424" cy="1892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4009516" y="918733"/>
            <a:ext cx="800735" cy="845185"/>
            <a:chOff x="4009516" y="918733"/>
            <a:chExt cx="800735" cy="845185"/>
          </a:xfrm>
        </p:grpSpPr>
        <p:sp>
          <p:nvSpPr>
            <p:cNvPr id="10" name="object 10"/>
            <p:cNvSpPr/>
            <p:nvPr/>
          </p:nvSpPr>
          <p:spPr>
            <a:xfrm>
              <a:off x="4009516" y="918733"/>
              <a:ext cx="800573" cy="5044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348478" y="1408909"/>
              <a:ext cx="122974" cy="3548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075979" y="732093"/>
            <a:ext cx="66865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User</a:t>
            </a:r>
            <a:r>
              <a:rPr dirty="0" sz="1000" spc="-114">
                <a:latin typeface="Lato"/>
                <a:cs typeface="Lato"/>
              </a:rPr>
              <a:t> </a:t>
            </a:r>
            <a:r>
              <a:rPr dirty="0" sz="1000" spc="-15">
                <a:latin typeface="Lato"/>
                <a:cs typeface="Lato"/>
              </a:rPr>
              <a:t>Trafﬁc</a:t>
            </a:r>
            <a:endParaRPr sz="10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04948" y="1808635"/>
            <a:ext cx="81026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Lato"/>
                <a:cs typeface="Lato"/>
              </a:rPr>
              <a:t>Load</a:t>
            </a:r>
            <a:r>
              <a:rPr dirty="0" sz="1000" spc="-105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Balancer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140766" y="3559542"/>
            <a:ext cx="539115" cy="233045"/>
            <a:chOff x="4140766" y="3559542"/>
            <a:chExt cx="539115" cy="233045"/>
          </a:xfrm>
        </p:grpSpPr>
        <p:sp>
          <p:nvSpPr>
            <p:cNvPr id="15" name="object 15"/>
            <p:cNvSpPr/>
            <p:nvPr/>
          </p:nvSpPr>
          <p:spPr>
            <a:xfrm>
              <a:off x="4140766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199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165316" y="3712467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799"/>
                  </a:moveTo>
                  <a:lnTo>
                    <a:pt x="15482" y="51685"/>
                  </a:lnTo>
                  <a:lnTo>
                    <a:pt x="7424" y="45918"/>
                  </a:lnTo>
                  <a:lnTo>
                    <a:pt x="1992" y="37367"/>
                  </a:lnTo>
                  <a:lnTo>
                    <a:pt x="0" y="26899"/>
                  </a:lnTo>
                  <a:lnTo>
                    <a:pt x="1992" y="16431"/>
                  </a:lnTo>
                  <a:lnTo>
                    <a:pt x="7424" y="7881"/>
                  </a:lnTo>
                  <a:lnTo>
                    <a:pt x="15482" y="2114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924"/>
                  </a:lnTo>
                  <a:lnTo>
                    <a:pt x="50699" y="19774"/>
                  </a:lnTo>
                  <a:lnTo>
                    <a:pt x="50699" y="26899"/>
                  </a:lnTo>
                  <a:lnTo>
                    <a:pt x="48707" y="37367"/>
                  </a:lnTo>
                  <a:lnTo>
                    <a:pt x="43274" y="45918"/>
                  </a:lnTo>
                  <a:lnTo>
                    <a:pt x="35217" y="51685"/>
                  </a:lnTo>
                  <a:lnTo>
                    <a:pt x="25349" y="53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22690" y="3677167"/>
              <a:ext cx="121774" cy="77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4884340" y="3559542"/>
            <a:ext cx="539115" cy="233045"/>
            <a:chOff x="4884340" y="3559542"/>
            <a:chExt cx="539115" cy="233045"/>
          </a:xfrm>
        </p:grpSpPr>
        <p:sp>
          <p:nvSpPr>
            <p:cNvPr id="19" name="object 19"/>
            <p:cNvSpPr/>
            <p:nvPr/>
          </p:nvSpPr>
          <p:spPr>
            <a:xfrm>
              <a:off x="4884340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23673" y="0"/>
                  </a:lnTo>
                  <a:lnTo>
                    <a:pt x="529023" y="2199"/>
                  </a:lnTo>
                  <a:lnTo>
                    <a:pt x="532948" y="6149"/>
                  </a:lnTo>
                  <a:lnTo>
                    <a:pt x="536898" y="10099"/>
                  </a:lnTo>
                  <a:lnTo>
                    <a:pt x="539098" y="154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908890" y="3712467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799"/>
                  </a:moveTo>
                  <a:lnTo>
                    <a:pt x="15482" y="51685"/>
                  </a:lnTo>
                  <a:lnTo>
                    <a:pt x="7424" y="45918"/>
                  </a:lnTo>
                  <a:lnTo>
                    <a:pt x="1992" y="37367"/>
                  </a:lnTo>
                  <a:lnTo>
                    <a:pt x="0" y="26899"/>
                  </a:lnTo>
                  <a:lnTo>
                    <a:pt x="1992" y="16431"/>
                  </a:lnTo>
                  <a:lnTo>
                    <a:pt x="7424" y="7881"/>
                  </a:lnTo>
                  <a:lnTo>
                    <a:pt x="15482" y="2114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924"/>
                  </a:lnTo>
                  <a:lnTo>
                    <a:pt x="50699" y="19774"/>
                  </a:lnTo>
                  <a:lnTo>
                    <a:pt x="50699" y="26899"/>
                  </a:lnTo>
                  <a:lnTo>
                    <a:pt x="48707" y="37367"/>
                  </a:lnTo>
                  <a:lnTo>
                    <a:pt x="43274" y="45918"/>
                  </a:lnTo>
                  <a:lnTo>
                    <a:pt x="35217" y="51685"/>
                  </a:lnTo>
                  <a:lnTo>
                    <a:pt x="25349" y="53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266264" y="3677167"/>
              <a:ext cx="121774" cy="77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3397193" y="2225562"/>
            <a:ext cx="2026285" cy="1567180"/>
            <a:chOff x="3397193" y="2225562"/>
            <a:chExt cx="2026285" cy="1567180"/>
          </a:xfrm>
        </p:grpSpPr>
        <p:sp>
          <p:nvSpPr>
            <p:cNvPr id="23" name="object 23"/>
            <p:cNvSpPr/>
            <p:nvPr/>
          </p:nvSpPr>
          <p:spPr>
            <a:xfrm>
              <a:off x="3666842" y="2235087"/>
              <a:ext cx="288925" cy="938530"/>
            </a:xfrm>
            <a:custGeom>
              <a:avLst/>
              <a:gdLst/>
              <a:ahLst/>
              <a:cxnLst/>
              <a:rect l="l" t="t" r="r" b="b"/>
              <a:pathLst>
                <a:path w="288925" h="938530">
                  <a:moveTo>
                    <a:pt x="288299" y="0"/>
                  </a:moveTo>
                  <a:lnTo>
                    <a:pt x="288299" y="526281"/>
                  </a:lnTo>
                  <a:lnTo>
                    <a:pt x="0" y="526281"/>
                  </a:lnTo>
                  <a:lnTo>
                    <a:pt x="0" y="938405"/>
                  </a:lnTo>
                </a:path>
              </a:pathLst>
            </a:custGeom>
            <a:ln w="1904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625867" y="3163968"/>
              <a:ext cx="81974" cy="1054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404741" y="2236717"/>
              <a:ext cx="5080" cy="929005"/>
            </a:xfrm>
            <a:custGeom>
              <a:avLst/>
              <a:gdLst/>
              <a:ahLst/>
              <a:cxnLst/>
              <a:rect l="l" t="t" r="r" b="b"/>
              <a:pathLst>
                <a:path w="5079" h="929005">
                  <a:moveTo>
                    <a:pt x="0" y="0"/>
                  </a:moveTo>
                  <a:lnTo>
                    <a:pt x="5074" y="928800"/>
                  </a:lnTo>
                </a:path>
              </a:pathLst>
            </a:custGeom>
            <a:ln w="1904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68841" y="3155818"/>
              <a:ext cx="81974" cy="1056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865465" y="2236717"/>
              <a:ext cx="288925" cy="929005"/>
            </a:xfrm>
            <a:custGeom>
              <a:avLst/>
              <a:gdLst/>
              <a:ahLst/>
              <a:cxnLst/>
              <a:rect l="l" t="t" r="r" b="b"/>
              <a:pathLst>
                <a:path w="288925" h="929005">
                  <a:moveTo>
                    <a:pt x="0" y="0"/>
                  </a:moveTo>
                  <a:lnTo>
                    <a:pt x="0" y="521551"/>
                  </a:lnTo>
                  <a:lnTo>
                    <a:pt x="288299" y="521551"/>
                  </a:lnTo>
                  <a:lnTo>
                    <a:pt x="288299" y="928800"/>
                  </a:lnTo>
                </a:path>
              </a:pathLst>
            </a:custGeom>
            <a:ln w="1904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112789" y="3155993"/>
              <a:ext cx="81974" cy="1054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40766" y="327979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224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4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165316" y="343271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824"/>
                  </a:moveTo>
                  <a:lnTo>
                    <a:pt x="15482" y="51709"/>
                  </a:lnTo>
                  <a:lnTo>
                    <a:pt x="7424" y="45940"/>
                  </a:lnTo>
                  <a:lnTo>
                    <a:pt x="1992" y="37382"/>
                  </a:lnTo>
                  <a:lnTo>
                    <a:pt x="0" y="26899"/>
                  </a:lnTo>
                  <a:lnTo>
                    <a:pt x="1992" y="16431"/>
                  </a:lnTo>
                  <a:lnTo>
                    <a:pt x="7424" y="7881"/>
                  </a:lnTo>
                  <a:lnTo>
                    <a:pt x="15482" y="2114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49"/>
                  </a:lnTo>
                  <a:lnTo>
                    <a:pt x="48024" y="12924"/>
                  </a:lnTo>
                  <a:lnTo>
                    <a:pt x="50699" y="19774"/>
                  </a:lnTo>
                  <a:lnTo>
                    <a:pt x="50699" y="26899"/>
                  </a:lnTo>
                  <a:lnTo>
                    <a:pt x="48707" y="37382"/>
                  </a:lnTo>
                  <a:lnTo>
                    <a:pt x="43274" y="45940"/>
                  </a:lnTo>
                  <a:lnTo>
                    <a:pt x="35217" y="51709"/>
                  </a:lnTo>
                  <a:lnTo>
                    <a:pt x="25349" y="538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522690" y="3397418"/>
              <a:ext cx="121774" cy="772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884340" y="327979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23673" y="0"/>
                  </a:lnTo>
                  <a:lnTo>
                    <a:pt x="529023" y="2224"/>
                  </a:lnTo>
                  <a:lnTo>
                    <a:pt x="536898" y="10099"/>
                  </a:lnTo>
                  <a:lnTo>
                    <a:pt x="539098" y="1544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908890" y="343271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824"/>
                  </a:moveTo>
                  <a:lnTo>
                    <a:pt x="15482" y="51709"/>
                  </a:lnTo>
                  <a:lnTo>
                    <a:pt x="7424" y="45940"/>
                  </a:lnTo>
                  <a:lnTo>
                    <a:pt x="1992" y="37382"/>
                  </a:lnTo>
                  <a:lnTo>
                    <a:pt x="0" y="26899"/>
                  </a:lnTo>
                  <a:lnTo>
                    <a:pt x="1992" y="16431"/>
                  </a:lnTo>
                  <a:lnTo>
                    <a:pt x="7424" y="7881"/>
                  </a:lnTo>
                  <a:lnTo>
                    <a:pt x="15482" y="2114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49"/>
                  </a:lnTo>
                  <a:lnTo>
                    <a:pt x="48024" y="12924"/>
                  </a:lnTo>
                  <a:lnTo>
                    <a:pt x="50699" y="19774"/>
                  </a:lnTo>
                  <a:lnTo>
                    <a:pt x="50699" y="26899"/>
                  </a:lnTo>
                  <a:lnTo>
                    <a:pt x="48707" y="37382"/>
                  </a:lnTo>
                  <a:lnTo>
                    <a:pt x="43274" y="45940"/>
                  </a:lnTo>
                  <a:lnTo>
                    <a:pt x="35217" y="51709"/>
                  </a:lnTo>
                  <a:lnTo>
                    <a:pt x="25349" y="538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266264" y="3397418"/>
              <a:ext cx="121774" cy="772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397193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199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421743" y="3712467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799"/>
                  </a:moveTo>
                  <a:lnTo>
                    <a:pt x="15482" y="51685"/>
                  </a:lnTo>
                  <a:lnTo>
                    <a:pt x="7424" y="45918"/>
                  </a:lnTo>
                  <a:lnTo>
                    <a:pt x="1992" y="37367"/>
                  </a:lnTo>
                  <a:lnTo>
                    <a:pt x="0" y="26899"/>
                  </a:lnTo>
                  <a:lnTo>
                    <a:pt x="1992" y="16431"/>
                  </a:lnTo>
                  <a:lnTo>
                    <a:pt x="7424" y="7881"/>
                  </a:lnTo>
                  <a:lnTo>
                    <a:pt x="15482" y="2114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924"/>
                  </a:lnTo>
                  <a:lnTo>
                    <a:pt x="50699" y="19774"/>
                  </a:lnTo>
                  <a:lnTo>
                    <a:pt x="50699" y="26899"/>
                  </a:lnTo>
                  <a:lnTo>
                    <a:pt x="48707" y="37367"/>
                  </a:lnTo>
                  <a:lnTo>
                    <a:pt x="43274" y="45918"/>
                  </a:lnTo>
                  <a:lnTo>
                    <a:pt x="35217" y="51685"/>
                  </a:lnTo>
                  <a:lnTo>
                    <a:pt x="25349" y="53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779117" y="3677167"/>
              <a:ext cx="121774" cy="77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397193" y="328764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224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4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421743" y="344056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824"/>
                  </a:moveTo>
                  <a:lnTo>
                    <a:pt x="15482" y="51709"/>
                  </a:lnTo>
                  <a:lnTo>
                    <a:pt x="7424" y="45940"/>
                  </a:lnTo>
                  <a:lnTo>
                    <a:pt x="1992" y="37382"/>
                  </a:lnTo>
                  <a:lnTo>
                    <a:pt x="0" y="26899"/>
                  </a:lnTo>
                  <a:lnTo>
                    <a:pt x="1992" y="16431"/>
                  </a:lnTo>
                  <a:lnTo>
                    <a:pt x="7424" y="7881"/>
                  </a:lnTo>
                  <a:lnTo>
                    <a:pt x="15482" y="2114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49"/>
                  </a:lnTo>
                  <a:lnTo>
                    <a:pt x="48024" y="12924"/>
                  </a:lnTo>
                  <a:lnTo>
                    <a:pt x="50699" y="19774"/>
                  </a:lnTo>
                  <a:lnTo>
                    <a:pt x="50699" y="26899"/>
                  </a:lnTo>
                  <a:lnTo>
                    <a:pt x="48707" y="37382"/>
                  </a:lnTo>
                  <a:lnTo>
                    <a:pt x="43274" y="45940"/>
                  </a:lnTo>
                  <a:lnTo>
                    <a:pt x="35217" y="51709"/>
                  </a:lnTo>
                  <a:lnTo>
                    <a:pt x="25349" y="538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779117" y="3405268"/>
              <a:ext cx="121774" cy="772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1645802" y="2481267"/>
            <a:ext cx="746125" cy="213360"/>
          </a:xfrm>
          <a:prstGeom prst="rect">
            <a:avLst/>
          </a:prstGeom>
          <a:solidFill>
            <a:srgbClr val="4285F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25"/>
              </a:lnSpc>
            </a:pPr>
            <a:r>
              <a:rPr dirty="0" sz="1400" spc="-5">
                <a:solidFill>
                  <a:srgbClr val="FFFFFF"/>
                </a:solidFill>
                <a:latin typeface="Lato"/>
                <a:cs typeface="Lato"/>
              </a:rPr>
              <a:t>Version</a:t>
            </a:r>
            <a:r>
              <a:rPr dirty="0" sz="1400" spc="-16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400">
                <a:solidFill>
                  <a:srgbClr val="FFFFFF"/>
                </a:solidFill>
                <a:latin typeface="Lato"/>
                <a:cs typeface="Lato"/>
              </a:rPr>
              <a:t>1</a:t>
            </a:r>
            <a:endParaRPr sz="1400">
              <a:latin typeface="Lato"/>
              <a:cs typeface="La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45802" y="2694626"/>
            <a:ext cx="746125" cy="213360"/>
          </a:xfrm>
          <a:prstGeom prst="rect">
            <a:avLst/>
          </a:prstGeom>
          <a:solidFill>
            <a:srgbClr val="FFAA3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25"/>
              </a:lnSpc>
            </a:pPr>
            <a:r>
              <a:rPr dirty="0" sz="1400" spc="-5">
                <a:solidFill>
                  <a:srgbClr val="FFFFFF"/>
                </a:solidFill>
                <a:latin typeface="Lato"/>
                <a:cs typeface="Lato"/>
              </a:rPr>
              <a:t>Version</a:t>
            </a:r>
            <a:r>
              <a:rPr dirty="0" sz="1400" spc="-16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400">
                <a:solidFill>
                  <a:srgbClr val="FFFFFF"/>
                </a:solidFill>
                <a:latin typeface="Lato"/>
                <a:cs typeface="Lato"/>
              </a:rPr>
              <a:t>2</a:t>
            </a:r>
            <a:endParaRPr sz="14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30778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30"/>
              <a:t>Canary</a:t>
            </a:r>
            <a:r>
              <a:rPr dirty="0" sz="2800" spc="-245"/>
              <a:t> </a:t>
            </a:r>
            <a:r>
              <a:rPr dirty="0" sz="2800" spc="-5"/>
              <a:t>deployment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3677980" y="1969960"/>
            <a:ext cx="1463675" cy="359410"/>
            <a:chOff x="3677980" y="1969960"/>
            <a:chExt cx="1463675" cy="359410"/>
          </a:xfrm>
        </p:grpSpPr>
        <p:sp>
          <p:nvSpPr>
            <p:cNvPr id="4" name="object 4"/>
            <p:cNvSpPr/>
            <p:nvPr/>
          </p:nvSpPr>
          <p:spPr>
            <a:xfrm>
              <a:off x="3682742" y="1974723"/>
              <a:ext cx="1454150" cy="349885"/>
            </a:xfrm>
            <a:custGeom>
              <a:avLst/>
              <a:gdLst/>
              <a:ahLst/>
              <a:cxnLst/>
              <a:rect l="l" t="t" r="r" b="b"/>
              <a:pathLst>
                <a:path w="1454150" h="349885">
                  <a:moveTo>
                    <a:pt x="1422197" y="349499"/>
                  </a:moveTo>
                  <a:lnTo>
                    <a:pt x="31899" y="349499"/>
                  </a:lnTo>
                  <a:lnTo>
                    <a:pt x="19490" y="346991"/>
                  </a:lnTo>
                  <a:lnTo>
                    <a:pt x="9349" y="340154"/>
                  </a:lnTo>
                  <a:lnTo>
                    <a:pt x="2509" y="330011"/>
                  </a:lnTo>
                  <a:lnTo>
                    <a:pt x="0" y="317591"/>
                  </a:lnTo>
                  <a:lnTo>
                    <a:pt x="0" y="31904"/>
                  </a:lnTo>
                  <a:lnTo>
                    <a:pt x="2509" y="19486"/>
                  </a:lnTo>
                  <a:lnTo>
                    <a:pt x="9349" y="9344"/>
                  </a:lnTo>
                  <a:lnTo>
                    <a:pt x="19490" y="2507"/>
                  </a:lnTo>
                  <a:lnTo>
                    <a:pt x="31899" y="0"/>
                  </a:lnTo>
                  <a:lnTo>
                    <a:pt x="1430647" y="0"/>
                  </a:lnTo>
                  <a:lnTo>
                    <a:pt x="1438772" y="3359"/>
                  </a:lnTo>
                  <a:lnTo>
                    <a:pt x="1444747" y="9344"/>
                  </a:lnTo>
                  <a:lnTo>
                    <a:pt x="1450747" y="15327"/>
                  </a:lnTo>
                  <a:lnTo>
                    <a:pt x="1454097" y="23442"/>
                  </a:lnTo>
                  <a:lnTo>
                    <a:pt x="1454097" y="317591"/>
                  </a:lnTo>
                  <a:lnTo>
                    <a:pt x="1451591" y="330011"/>
                  </a:lnTo>
                  <a:lnTo>
                    <a:pt x="1444756" y="340154"/>
                  </a:lnTo>
                  <a:lnTo>
                    <a:pt x="1434617" y="346991"/>
                  </a:lnTo>
                  <a:lnTo>
                    <a:pt x="1422197" y="349499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82742" y="1974723"/>
              <a:ext cx="1454150" cy="349885"/>
            </a:xfrm>
            <a:custGeom>
              <a:avLst/>
              <a:gdLst/>
              <a:ahLst/>
              <a:cxnLst/>
              <a:rect l="l" t="t" r="r" b="b"/>
              <a:pathLst>
                <a:path w="1454150" h="349885">
                  <a:moveTo>
                    <a:pt x="0" y="31904"/>
                  </a:moveTo>
                  <a:lnTo>
                    <a:pt x="2509" y="19486"/>
                  </a:lnTo>
                  <a:lnTo>
                    <a:pt x="9349" y="9344"/>
                  </a:lnTo>
                  <a:lnTo>
                    <a:pt x="19490" y="2507"/>
                  </a:lnTo>
                  <a:lnTo>
                    <a:pt x="31899" y="0"/>
                  </a:lnTo>
                  <a:lnTo>
                    <a:pt x="1422197" y="0"/>
                  </a:lnTo>
                  <a:lnTo>
                    <a:pt x="1430647" y="0"/>
                  </a:lnTo>
                  <a:lnTo>
                    <a:pt x="1438772" y="3359"/>
                  </a:lnTo>
                  <a:lnTo>
                    <a:pt x="1444747" y="9344"/>
                  </a:lnTo>
                  <a:lnTo>
                    <a:pt x="1450747" y="15327"/>
                  </a:lnTo>
                  <a:lnTo>
                    <a:pt x="1454097" y="23442"/>
                  </a:lnTo>
                  <a:lnTo>
                    <a:pt x="1454097" y="31904"/>
                  </a:lnTo>
                  <a:lnTo>
                    <a:pt x="1454097" y="317591"/>
                  </a:lnTo>
                  <a:lnTo>
                    <a:pt x="1451591" y="330011"/>
                  </a:lnTo>
                  <a:lnTo>
                    <a:pt x="1444756" y="340154"/>
                  </a:lnTo>
                  <a:lnTo>
                    <a:pt x="1434617" y="346991"/>
                  </a:lnTo>
                  <a:lnTo>
                    <a:pt x="1422197" y="349499"/>
                  </a:lnTo>
                  <a:lnTo>
                    <a:pt x="31899" y="349499"/>
                  </a:lnTo>
                  <a:lnTo>
                    <a:pt x="19490" y="346991"/>
                  </a:lnTo>
                  <a:lnTo>
                    <a:pt x="9349" y="340154"/>
                  </a:lnTo>
                  <a:lnTo>
                    <a:pt x="2509" y="330011"/>
                  </a:lnTo>
                  <a:lnTo>
                    <a:pt x="0" y="317591"/>
                  </a:lnTo>
                  <a:lnTo>
                    <a:pt x="0" y="319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858429" y="2050625"/>
              <a:ext cx="193424" cy="1892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308028" y="2052255"/>
              <a:ext cx="193424" cy="1892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68753" y="2052255"/>
              <a:ext cx="193424" cy="1892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4009516" y="918733"/>
            <a:ext cx="800735" cy="845185"/>
            <a:chOff x="4009516" y="918733"/>
            <a:chExt cx="800735" cy="845185"/>
          </a:xfrm>
        </p:grpSpPr>
        <p:sp>
          <p:nvSpPr>
            <p:cNvPr id="10" name="object 10"/>
            <p:cNvSpPr/>
            <p:nvPr/>
          </p:nvSpPr>
          <p:spPr>
            <a:xfrm>
              <a:off x="4009516" y="918733"/>
              <a:ext cx="800573" cy="5044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348478" y="1408909"/>
              <a:ext cx="122974" cy="3548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075979" y="732093"/>
            <a:ext cx="66865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User</a:t>
            </a:r>
            <a:r>
              <a:rPr dirty="0" sz="1000" spc="-114">
                <a:latin typeface="Lato"/>
                <a:cs typeface="Lato"/>
              </a:rPr>
              <a:t> </a:t>
            </a:r>
            <a:r>
              <a:rPr dirty="0" sz="1000" spc="-15">
                <a:latin typeface="Lato"/>
                <a:cs typeface="Lato"/>
              </a:rPr>
              <a:t>Trafﬁc</a:t>
            </a:r>
            <a:endParaRPr sz="10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04948" y="1808635"/>
            <a:ext cx="81026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Lato"/>
                <a:cs typeface="Lato"/>
              </a:rPr>
              <a:t>Load</a:t>
            </a:r>
            <a:r>
              <a:rPr dirty="0" sz="1000" spc="-105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Balancer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140766" y="3559542"/>
            <a:ext cx="539115" cy="233045"/>
            <a:chOff x="4140766" y="3559542"/>
            <a:chExt cx="539115" cy="233045"/>
          </a:xfrm>
        </p:grpSpPr>
        <p:sp>
          <p:nvSpPr>
            <p:cNvPr id="15" name="object 15"/>
            <p:cNvSpPr/>
            <p:nvPr/>
          </p:nvSpPr>
          <p:spPr>
            <a:xfrm>
              <a:off x="4140766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199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165316" y="3712467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22690" y="3677167"/>
              <a:ext cx="121774" cy="77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3397193" y="2225562"/>
            <a:ext cx="2031364" cy="1571625"/>
            <a:chOff x="3397193" y="2225562"/>
            <a:chExt cx="2031364" cy="1571625"/>
          </a:xfrm>
        </p:grpSpPr>
        <p:sp>
          <p:nvSpPr>
            <p:cNvPr id="19" name="object 19"/>
            <p:cNvSpPr/>
            <p:nvPr/>
          </p:nvSpPr>
          <p:spPr>
            <a:xfrm>
              <a:off x="3666842" y="2235087"/>
              <a:ext cx="288925" cy="938530"/>
            </a:xfrm>
            <a:custGeom>
              <a:avLst/>
              <a:gdLst/>
              <a:ahLst/>
              <a:cxnLst/>
              <a:rect l="l" t="t" r="r" b="b"/>
              <a:pathLst>
                <a:path w="288925" h="938530">
                  <a:moveTo>
                    <a:pt x="288299" y="0"/>
                  </a:moveTo>
                  <a:lnTo>
                    <a:pt x="288299" y="526281"/>
                  </a:lnTo>
                  <a:lnTo>
                    <a:pt x="0" y="526281"/>
                  </a:lnTo>
                  <a:lnTo>
                    <a:pt x="0" y="938405"/>
                  </a:lnTo>
                </a:path>
              </a:pathLst>
            </a:custGeom>
            <a:ln w="1904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625867" y="3163968"/>
              <a:ext cx="81974" cy="1054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404741" y="2236717"/>
              <a:ext cx="5080" cy="929005"/>
            </a:xfrm>
            <a:custGeom>
              <a:avLst/>
              <a:gdLst/>
              <a:ahLst/>
              <a:cxnLst/>
              <a:rect l="l" t="t" r="r" b="b"/>
              <a:pathLst>
                <a:path w="5079" h="929005">
                  <a:moveTo>
                    <a:pt x="0" y="0"/>
                  </a:moveTo>
                  <a:lnTo>
                    <a:pt x="5074" y="928800"/>
                  </a:lnTo>
                </a:path>
              </a:pathLst>
            </a:custGeom>
            <a:ln w="1904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368841" y="3155818"/>
              <a:ext cx="81974" cy="1056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865465" y="2236717"/>
              <a:ext cx="288925" cy="929005"/>
            </a:xfrm>
            <a:custGeom>
              <a:avLst/>
              <a:gdLst/>
              <a:ahLst/>
              <a:cxnLst/>
              <a:rect l="l" t="t" r="r" b="b"/>
              <a:pathLst>
                <a:path w="288925" h="929005">
                  <a:moveTo>
                    <a:pt x="0" y="0"/>
                  </a:moveTo>
                  <a:lnTo>
                    <a:pt x="0" y="521551"/>
                  </a:lnTo>
                  <a:lnTo>
                    <a:pt x="288299" y="521551"/>
                  </a:lnTo>
                  <a:lnTo>
                    <a:pt x="288299" y="928800"/>
                  </a:lnTo>
                </a:path>
              </a:pathLst>
            </a:custGeom>
            <a:ln w="19049">
              <a:solidFill>
                <a:srgbClr val="FFAA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112789" y="3155993"/>
              <a:ext cx="81974" cy="1054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40766" y="327979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224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4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65316" y="343271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522690" y="3397418"/>
              <a:ext cx="121774" cy="772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884340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23673" y="0"/>
                  </a:lnTo>
                  <a:lnTo>
                    <a:pt x="529023" y="2199"/>
                  </a:lnTo>
                  <a:lnTo>
                    <a:pt x="532948" y="6149"/>
                  </a:lnTo>
                  <a:lnTo>
                    <a:pt x="536898" y="10099"/>
                  </a:lnTo>
                  <a:lnTo>
                    <a:pt x="539098" y="154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FFAA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884340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0" y="20999"/>
                  </a:move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18098" y="0"/>
                  </a:lnTo>
                  <a:lnTo>
                    <a:pt x="523673" y="0"/>
                  </a:lnTo>
                  <a:lnTo>
                    <a:pt x="529023" y="2199"/>
                  </a:lnTo>
                  <a:lnTo>
                    <a:pt x="532948" y="6149"/>
                  </a:lnTo>
                  <a:lnTo>
                    <a:pt x="536898" y="10099"/>
                  </a:lnTo>
                  <a:lnTo>
                    <a:pt x="539098" y="15424"/>
                  </a:lnTo>
                  <a:lnTo>
                    <a:pt x="539098" y="2099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close/>
                </a:path>
              </a:pathLst>
            </a:custGeom>
            <a:ln w="9524">
              <a:solidFill>
                <a:srgbClr val="FFAA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908890" y="3712467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266264" y="3677167"/>
              <a:ext cx="121774" cy="77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884340" y="327979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23673" y="0"/>
                  </a:lnTo>
                  <a:lnTo>
                    <a:pt x="529023" y="2224"/>
                  </a:lnTo>
                  <a:lnTo>
                    <a:pt x="536898" y="10099"/>
                  </a:lnTo>
                  <a:lnTo>
                    <a:pt x="539098" y="1544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FFAA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884340" y="327979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0" y="21024"/>
                  </a:move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18098" y="0"/>
                  </a:lnTo>
                  <a:lnTo>
                    <a:pt x="523673" y="0"/>
                  </a:lnTo>
                  <a:lnTo>
                    <a:pt x="529023" y="2224"/>
                  </a:lnTo>
                  <a:lnTo>
                    <a:pt x="532948" y="6149"/>
                  </a:lnTo>
                  <a:lnTo>
                    <a:pt x="536898" y="10099"/>
                  </a:lnTo>
                  <a:lnTo>
                    <a:pt x="539098" y="15449"/>
                  </a:lnTo>
                  <a:lnTo>
                    <a:pt x="539098" y="210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close/>
                </a:path>
              </a:pathLst>
            </a:custGeom>
            <a:ln w="9524">
              <a:solidFill>
                <a:srgbClr val="FFAA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908890" y="343271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266264" y="3397418"/>
              <a:ext cx="121774" cy="772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397193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199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421743" y="3712467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779117" y="3677167"/>
              <a:ext cx="121774" cy="77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397193" y="328764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224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4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421743" y="344056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779117" y="3405268"/>
              <a:ext cx="121774" cy="772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1645802" y="2481267"/>
            <a:ext cx="746125" cy="213360"/>
          </a:xfrm>
          <a:prstGeom prst="rect">
            <a:avLst/>
          </a:prstGeom>
          <a:solidFill>
            <a:srgbClr val="4285F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25"/>
              </a:lnSpc>
            </a:pPr>
            <a:r>
              <a:rPr dirty="0" sz="1400" spc="-5">
                <a:solidFill>
                  <a:srgbClr val="FFFFFF"/>
                </a:solidFill>
                <a:latin typeface="Lato"/>
                <a:cs typeface="Lato"/>
              </a:rPr>
              <a:t>Version</a:t>
            </a:r>
            <a:r>
              <a:rPr dirty="0" sz="1400" spc="-16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400">
                <a:solidFill>
                  <a:srgbClr val="FFFFFF"/>
                </a:solidFill>
                <a:latin typeface="Lato"/>
                <a:cs typeface="Lato"/>
              </a:rPr>
              <a:t>1</a:t>
            </a:r>
            <a:endParaRPr sz="1400">
              <a:latin typeface="Lato"/>
              <a:cs typeface="La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45802" y="2694626"/>
            <a:ext cx="746125" cy="213360"/>
          </a:xfrm>
          <a:prstGeom prst="rect">
            <a:avLst/>
          </a:prstGeom>
          <a:solidFill>
            <a:srgbClr val="FFAA3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25"/>
              </a:lnSpc>
            </a:pPr>
            <a:r>
              <a:rPr dirty="0" sz="1400" spc="-5">
                <a:solidFill>
                  <a:srgbClr val="FFFFFF"/>
                </a:solidFill>
                <a:latin typeface="Lato"/>
                <a:cs typeface="Lato"/>
              </a:rPr>
              <a:t>Version</a:t>
            </a:r>
            <a:r>
              <a:rPr dirty="0" sz="1400" spc="-16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400">
                <a:solidFill>
                  <a:srgbClr val="FFFFFF"/>
                </a:solidFill>
                <a:latin typeface="Lato"/>
                <a:cs typeface="Lato"/>
              </a:rPr>
              <a:t>2</a:t>
            </a:r>
            <a:endParaRPr sz="14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30778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30"/>
              <a:t>Canary</a:t>
            </a:r>
            <a:r>
              <a:rPr dirty="0" sz="2800" spc="-245"/>
              <a:t> </a:t>
            </a:r>
            <a:r>
              <a:rPr dirty="0" sz="2800" spc="-5"/>
              <a:t>deployment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3677980" y="1969960"/>
            <a:ext cx="1463675" cy="359410"/>
            <a:chOff x="3677980" y="1969960"/>
            <a:chExt cx="1463675" cy="359410"/>
          </a:xfrm>
        </p:grpSpPr>
        <p:sp>
          <p:nvSpPr>
            <p:cNvPr id="4" name="object 4"/>
            <p:cNvSpPr/>
            <p:nvPr/>
          </p:nvSpPr>
          <p:spPr>
            <a:xfrm>
              <a:off x="3682742" y="1974723"/>
              <a:ext cx="1454150" cy="349885"/>
            </a:xfrm>
            <a:custGeom>
              <a:avLst/>
              <a:gdLst/>
              <a:ahLst/>
              <a:cxnLst/>
              <a:rect l="l" t="t" r="r" b="b"/>
              <a:pathLst>
                <a:path w="1454150" h="349885">
                  <a:moveTo>
                    <a:pt x="1422197" y="349499"/>
                  </a:moveTo>
                  <a:lnTo>
                    <a:pt x="31899" y="349499"/>
                  </a:lnTo>
                  <a:lnTo>
                    <a:pt x="19490" y="346991"/>
                  </a:lnTo>
                  <a:lnTo>
                    <a:pt x="9349" y="340154"/>
                  </a:lnTo>
                  <a:lnTo>
                    <a:pt x="2509" y="330011"/>
                  </a:lnTo>
                  <a:lnTo>
                    <a:pt x="0" y="317591"/>
                  </a:lnTo>
                  <a:lnTo>
                    <a:pt x="0" y="31904"/>
                  </a:lnTo>
                  <a:lnTo>
                    <a:pt x="2509" y="19486"/>
                  </a:lnTo>
                  <a:lnTo>
                    <a:pt x="9349" y="9344"/>
                  </a:lnTo>
                  <a:lnTo>
                    <a:pt x="19490" y="2507"/>
                  </a:lnTo>
                  <a:lnTo>
                    <a:pt x="31899" y="0"/>
                  </a:lnTo>
                  <a:lnTo>
                    <a:pt x="1430647" y="0"/>
                  </a:lnTo>
                  <a:lnTo>
                    <a:pt x="1438772" y="3359"/>
                  </a:lnTo>
                  <a:lnTo>
                    <a:pt x="1444747" y="9344"/>
                  </a:lnTo>
                  <a:lnTo>
                    <a:pt x="1450747" y="15327"/>
                  </a:lnTo>
                  <a:lnTo>
                    <a:pt x="1454097" y="23442"/>
                  </a:lnTo>
                  <a:lnTo>
                    <a:pt x="1454097" y="317591"/>
                  </a:lnTo>
                  <a:lnTo>
                    <a:pt x="1451591" y="330011"/>
                  </a:lnTo>
                  <a:lnTo>
                    <a:pt x="1444756" y="340154"/>
                  </a:lnTo>
                  <a:lnTo>
                    <a:pt x="1434617" y="346991"/>
                  </a:lnTo>
                  <a:lnTo>
                    <a:pt x="1422197" y="349499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82742" y="1974723"/>
              <a:ext cx="1454150" cy="349885"/>
            </a:xfrm>
            <a:custGeom>
              <a:avLst/>
              <a:gdLst/>
              <a:ahLst/>
              <a:cxnLst/>
              <a:rect l="l" t="t" r="r" b="b"/>
              <a:pathLst>
                <a:path w="1454150" h="349885">
                  <a:moveTo>
                    <a:pt x="0" y="31904"/>
                  </a:moveTo>
                  <a:lnTo>
                    <a:pt x="2509" y="19486"/>
                  </a:lnTo>
                  <a:lnTo>
                    <a:pt x="9349" y="9344"/>
                  </a:lnTo>
                  <a:lnTo>
                    <a:pt x="19490" y="2507"/>
                  </a:lnTo>
                  <a:lnTo>
                    <a:pt x="31899" y="0"/>
                  </a:lnTo>
                  <a:lnTo>
                    <a:pt x="1422197" y="0"/>
                  </a:lnTo>
                  <a:lnTo>
                    <a:pt x="1430647" y="0"/>
                  </a:lnTo>
                  <a:lnTo>
                    <a:pt x="1438772" y="3359"/>
                  </a:lnTo>
                  <a:lnTo>
                    <a:pt x="1444747" y="9344"/>
                  </a:lnTo>
                  <a:lnTo>
                    <a:pt x="1450747" y="15327"/>
                  </a:lnTo>
                  <a:lnTo>
                    <a:pt x="1454097" y="23442"/>
                  </a:lnTo>
                  <a:lnTo>
                    <a:pt x="1454097" y="31904"/>
                  </a:lnTo>
                  <a:lnTo>
                    <a:pt x="1454097" y="317591"/>
                  </a:lnTo>
                  <a:lnTo>
                    <a:pt x="1451591" y="330011"/>
                  </a:lnTo>
                  <a:lnTo>
                    <a:pt x="1444756" y="340154"/>
                  </a:lnTo>
                  <a:lnTo>
                    <a:pt x="1434617" y="346991"/>
                  </a:lnTo>
                  <a:lnTo>
                    <a:pt x="1422197" y="349499"/>
                  </a:lnTo>
                  <a:lnTo>
                    <a:pt x="31899" y="349499"/>
                  </a:lnTo>
                  <a:lnTo>
                    <a:pt x="19490" y="346991"/>
                  </a:lnTo>
                  <a:lnTo>
                    <a:pt x="9349" y="340154"/>
                  </a:lnTo>
                  <a:lnTo>
                    <a:pt x="2509" y="330011"/>
                  </a:lnTo>
                  <a:lnTo>
                    <a:pt x="0" y="317591"/>
                  </a:lnTo>
                  <a:lnTo>
                    <a:pt x="0" y="319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858429" y="2050625"/>
              <a:ext cx="193424" cy="1892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308028" y="2052255"/>
              <a:ext cx="193424" cy="1892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68753" y="2052255"/>
              <a:ext cx="193424" cy="1892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4009516" y="918733"/>
            <a:ext cx="800735" cy="845185"/>
            <a:chOff x="4009516" y="918733"/>
            <a:chExt cx="800735" cy="845185"/>
          </a:xfrm>
        </p:grpSpPr>
        <p:sp>
          <p:nvSpPr>
            <p:cNvPr id="10" name="object 10"/>
            <p:cNvSpPr/>
            <p:nvPr/>
          </p:nvSpPr>
          <p:spPr>
            <a:xfrm>
              <a:off x="4009516" y="918733"/>
              <a:ext cx="800573" cy="5044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348478" y="1408909"/>
              <a:ext cx="122974" cy="3548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075979" y="732093"/>
            <a:ext cx="66865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User</a:t>
            </a:r>
            <a:r>
              <a:rPr dirty="0" sz="1000" spc="-114">
                <a:latin typeface="Lato"/>
                <a:cs typeface="Lato"/>
              </a:rPr>
              <a:t> </a:t>
            </a:r>
            <a:r>
              <a:rPr dirty="0" sz="1000" spc="-15">
                <a:latin typeface="Lato"/>
                <a:cs typeface="Lato"/>
              </a:rPr>
              <a:t>Trafﬁc</a:t>
            </a:r>
            <a:endParaRPr sz="10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04948" y="1808635"/>
            <a:ext cx="81026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Lato"/>
                <a:cs typeface="Lato"/>
              </a:rPr>
              <a:t>Load</a:t>
            </a:r>
            <a:r>
              <a:rPr dirty="0" sz="1000" spc="-105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Balancer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397193" y="2225562"/>
            <a:ext cx="2031364" cy="1571625"/>
            <a:chOff x="3397193" y="2225562"/>
            <a:chExt cx="2031364" cy="1571625"/>
          </a:xfrm>
        </p:grpSpPr>
        <p:sp>
          <p:nvSpPr>
            <p:cNvPr id="15" name="object 15"/>
            <p:cNvSpPr/>
            <p:nvPr/>
          </p:nvSpPr>
          <p:spPr>
            <a:xfrm>
              <a:off x="3666842" y="2235087"/>
              <a:ext cx="288925" cy="938530"/>
            </a:xfrm>
            <a:custGeom>
              <a:avLst/>
              <a:gdLst/>
              <a:ahLst/>
              <a:cxnLst/>
              <a:rect l="l" t="t" r="r" b="b"/>
              <a:pathLst>
                <a:path w="288925" h="938530">
                  <a:moveTo>
                    <a:pt x="288299" y="0"/>
                  </a:moveTo>
                  <a:lnTo>
                    <a:pt x="288299" y="526281"/>
                  </a:lnTo>
                  <a:lnTo>
                    <a:pt x="0" y="526281"/>
                  </a:lnTo>
                  <a:lnTo>
                    <a:pt x="0" y="938405"/>
                  </a:lnTo>
                </a:path>
              </a:pathLst>
            </a:custGeom>
            <a:ln w="1904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25867" y="3163968"/>
              <a:ext cx="81974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404741" y="2236717"/>
              <a:ext cx="5080" cy="929005"/>
            </a:xfrm>
            <a:custGeom>
              <a:avLst/>
              <a:gdLst/>
              <a:ahLst/>
              <a:cxnLst/>
              <a:rect l="l" t="t" r="r" b="b"/>
              <a:pathLst>
                <a:path w="5079" h="929005">
                  <a:moveTo>
                    <a:pt x="0" y="0"/>
                  </a:moveTo>
                  <a:lnTo>
                    <a:pt x="5074" y="928800"/>
                  </a:lnTo>
                </a:path>
              </a:pathLst>
            </a:custGeom>
            <a:ln w="19049">
              <a:solidFill>
                <a:srgbClr val="FFAA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368841" y="3155818"/>
              <a:ext cx="81974" cy="1056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865465" y="2236717"/>
              <a:ext cx="288925" cy="929005"/>
            </a:xfrm>
            <a:custGeom>
              <a:avLst/>
              <a:gdLst/>
              <a:ahLst/>
              <a:cxnLst/>
              <a:rect l="l" t="t" r="r" b="b"/>
              <a:pathLst>
                <a:path w="288925" h="929005">
                  <a:moveTo>
                    <a:pt x="0" y="0"/>
                  </a:moveTo>
                  <a:lnTo>
                    <a:pt x="0" y="521551"/>
                  </a:lnTo>
                  <a:lnTo>
                    <a:pt x="288299" y="521551"/>
                  </a:lnTo>
                  <a:lnTo>
                    <a:pt x="288299" y="928800"/>
                  </a:lnTo>
                </a:path>
              </a:pathLst>
            </a:custGeom>
            <a:ln w="19049">
              <a:solidFill>
                <a:srgbClr val="FFAA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112789" y="3155993"/>
              <a:ext cx="81974" cy="1054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140766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199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FFAA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140766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0" y="20999"/>
                  </a:move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18098" y="0"/>
                  </a:lnTo>
                  <a:lnTo>
                    <a:pt x="523648" y="0"/>
                  </a:lnTo>
                  <a:lnTo>
                    <a:pt x="528998" y="2199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24"/>
                  </a:lnTo>
                  <a:lnTo>
                    <a:pt x="539098" y="2099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close/>
                </a:path>
              </a:pathLst>
            </a:custGeom>
            <a:ln w="9524">
              <a:solidFill>
                <a:srgbClr val="FFAA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165316" y="3712467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522690" y="3677167"/>
              <a:ext cx="121774" cy="772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40766" y="327979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224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4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FFAA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40766" y="327979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0" y="21024"/>
                  </a:move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18098" y="0"/>
                  </a:lnTo>
                  <a:lnTo>
                    <a:pt x="523648" y="0"/>
                  </a:lnTo>
                  <a:lnTo>
                    <a:pt x="528998" y="2224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49"/>
                  </a:lnTo>
                  <a:lnTo>
                    <a:pt x="539098" y="210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close/>
                </a:path>
              </a:pathLst>
            </a:custGeom>
            <a:ln w="9524">
              <a:solidFill>
                <a:srgbClr val="FFAA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165316" y="343271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522690" y="3397418"/>
              <a:ext cx="121774" cy="772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884340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23673" y="0"/>
                  </a:lnTo>
                  <a:lnTo>
                    <a:pt x="529023" y="2199"/>
                  </a:lnTo>
                  <a:lnTo>
                    <a:pt x="532948" y="6149"/>
                  </a:lnTo>
                  <a:lnTo>
                    <a:pt x="536898" y="10099"/>
                  </a:lnTo>
                  <a:lnTo>
                    <a:pt x="539098" y="154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FFAA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884340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0" y="20999"/>
                  </a:move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18098" y="0"/>
                  </a:lnTo>
                  <a:lnTo>
                    <a:pt x="523673" y="0"/>
                  </a:lnTo>
                  <a:lnTo>
                    <a:pt x="529023" y="2199"/>
                  </a:lnTo>
                  <a:lnTo>
                    <a:pt x="532948" y="6149"/>
                  </a:lnTo>
                  <a:lnTo>
                    <a:pt x="536898" y="10099"/>
                  </a:lnTo>
                  <a:lnTo>
                    <a:pt x="539098" y="15424"/>
                  </a:lnTo>
                  <a:lnTo>
                    <a:pt x="539098" y="2099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close/>
                </a:path>
              </a:pathLst>
            </a:custGeom>
            <a:ln w="9524">
              <a:solidFill>
                <a:srgbClr val="FFAA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908890" y="3712467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266264" y="3677167"/>
              <a:ext cx="121774" cy="772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884340" y="327979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23673" y="0"/>
                  </a:lnTo>
                  <a:lnTo>
                    <a:pt x="529023" y="2224"/>
                  </a:lnTo>
                  <a:lnTo>
                    <a:pt x="536898" y="10099"/>
                  </a:lnTo>
                  <a:lnTo>
                    <a:pt x="539098" y="1544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FFAA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884340" y="327979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0" y="21024"/>
                  </a:move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18098" y="0"/>
                  </a:lnTo>
                  <a:lnTo>
                    <a:pt x="523673" y="0"/>
                  </a:lnTo>
                  <a:lnTo>
                    <a:pt x="529023" y="2224"/>
                  </a:lnTo>
                  <a:lnTo>
                    <a:pt x="532948" y="6149"/>
                  </a:lnTo>
                  <a:lnTo>
                    <a:pt x="536898" y="10099"/>
                  </a:lnTo>
                  <a:lnTo>
                    <a:pt x="539098" y="15449"/>
                  </a:lnTo>
                  <a:lnTo>
                    <a:pt x="539098" y="210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close/>
                </a:path>
              </a:pathLst>
            </a:custGeom>
            <a:ln w="9524">
              <a:solidFill>
                <a:srgbClr val="FFAA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908890" y="343271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266264" y="3397418"/>
              <a:ext cx="121774" cy="772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397193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199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421743" y="3712467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779117" y="3677167"/>
              <a:ext cx="121774" cy="772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397193" y="328764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224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4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421743" y="344056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779117" y="3405268"/>
              <a:ext cx="121774" cy="772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645802" y="2481267"/>
            <a:ext cx="746125" cy="213360"/>
          </a:xfrm>
          <a:prstGeom prst="rect">
            <a:avLst/>
          </a:prstGeom>
          <a:solidFill>
            <a:srgbClr val="4285F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25"/>
              </a:lnSpc>
            </a:pPr>
            <a:r>
              <a:rPr dirty="0" sz="1400" spc="-5">
                <a:solidFill>
                  <a:srgbClr val="FFFFFF"/>
                </a:solidFill>
                <a:latin typeface="Lato"/>
                <a:cs typeface="Lato"/>
              </a:rPr>
              <a:t>Version</a:t>
            </a:r>
            <a:r>
              <a:rPr dirty="0" sz="1400" spc="-16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400">
                <a:solidFill>
                  <a:srgbClr val="FFFFFF"/>
                </a:solidFill>
                <a:latin typeface="Lato"/>
                <a:cs typeface="Lato"/>
              </a:rPr>
              <a:t>1</a:t>
            </a:r>
            <a:endParaRPr sz="1400">
              <a:latin typeface="Lato"/>
              <a:cs typeface="Lat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645802" y="2694626"/>
            <a:ext cx="746125" cy="213360"/>
          </a:xfrm>
          <a:prstGeom prst="rect">
            <a:avLst/>
          </a:prstGeom>
          <a:solidFill>
            <a:srgbClr val="FFAA3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25"/>
              </a:lnSpc>
            </a:pPr>
            <a:r>
              <a:rPr dirty="0" sz="1400" spc="-5">
                <a:solidFill>
                  <a:srgbClr val="FFFFFF"/>
                </a:solidFill>
                <a:latin typeface="Lato"/>
                <a:cs typeface="Lato"/>
              </a:rPr>
              <a:t>Version</a:t>
            </a:r>
            <a:r>
              <a:rPr dirty="0" sz="1400" spc="-16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400">
                <a:solidFill>
                  <a:srgbClr val="FFFFFF"/>
                </a:solidFill>
                <a:latin typeface="Lato"/>
                <a:cs typeface="Lato"/>
              </a:rPr>
              <a:t>2</a:t>
            </a:r>
            <a:endParaRPr sz="14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30778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30"/>
              <a:t>Canary</a:t>
            </a:r>
            <a:r>
              <a:rPr dirty="0" sz="2800" spc="-245"/>
              <a:t> </a:t>
            </a:r>
            <a:r>
              <a:rPr dirty="0" sz="2800" spc="-5"/>
              <a:t>deployment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3677980" y="1969960"/>
            <a:ext cx="1463675" cy="359410"/>
            <a:chOff x="3677980" y="1969960"/>
            <a:chExt cx="1463675" cy="359410"/>
          </a:xfrm>
        </p:grpSpPr>
        <p:sp>
          <p:nvSpPr>
            <p:cNvPr id="4" name="object 4"/>
            <p:cNvSpPr/>
            <p:nvPr/>
          </p:nvSpPr>
          <p:spPr>
            <a:xfrm>
              <a:off x="3682742" y="1974723"/>
              <a:ext cx="1454150" cy="349885"/>
            </a:xfrm>
            <a:custGeom>
              <a:avLst/>
              <a:gdLst/>
              <a:ahLst/>
              <a:cxnLst/>
              <a:rect l="l" t="t" r="r" b="b"/>
              <a:pathLst>
                <a:path w="1454150" h="349885">
                  <a:moveTo>
                    <a:pt x="1422197" y="349499"/>
                  </a:moveTo>
                  <a:lnTo>
                    <a:pt x="31899" y="349499"/>
                  </a:lnTo>
                  <a:lnTo>
                    <a:pt x="19490" y="346991"/>
                  </a:lnTo>
                  <a:lnTo>
                    <a:pt x="9349" y="340154"/>
                  </a:lnTo>
                  <a:lnTo>
                    <a:pt x="2509" y="330011"/>
                  </a:lnTo>
                  <a:lnTo>
                    <a:pt x="0" y="317591"/>
                  </a:lnTo>
                  <a:lnTo>
                    <a:pt x="0" y="31904"/>
                  </a:lnTo>
                  <a:lnTo>
                    <a:pt x="2509" y="19486"/>
                  </a:lnTo>
                  <a:lnTo>
                    <a:pt x="9349" y="9344"/>
                  </a:lnTo>
                  <a:lnTo>
                    <a:pt x="19490" y="2507"/>
                  </a:lnTo>
                  <a:lnTo>
                    <a:pt x="31899" y="0"/>
                  </a:lnTo>
                  <a:lnTo>
                    <a:pt x="1430647" y="0"/>
                  </a:lnTo>
                  <a:lnTo>
                    <a:pt x="1438772" y="3359"/>
                  </a:lnTo>
                  <a:lnTo>
                    <a:pt x="1444747" y="9344"/>
                  </a:lnTo>
                  <a:lnTo>
                    <a:pt x="1450747" y="15327"/>
                  </a:lnTo>
                  <a:lnTo>
                    <a:pt x="1454097" y="23442"/>
                  </a:lnTo>
                  <a:lnTo>
                    <a:pt x="1454097" y="317591"/>
                  </a:lnTo>
                  <a:lnTo>
                    <a:pt x="1451591" y="330011"/>
                  </a:lnTo>
                  <a:lnTo>
                    <a:pt x="1444756" y="340154"/>
                  </a:lnTo>
                  <a:lnTo>
                    <a:pt x="1434617" y="346991"/>
                  </a:lnTo>
                  <a:lnTo>
                    <a:pt x="1422197" y="349499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82742" y="1974723"/>
              <a:ext cx="1454150" cy="349885"/>
            </a:xfrm>
            <a:custGeom>
              <a:avLst/>
              <a:gdLst/>
              <a:ahLst/>
              <a:cxnLst/>
              <a:rect l="l" t="t" r="r" b="b"/>
              <a:pathLst>
                <a:path w="1454150" h="349885">
                  <a:moveTo>
                    <a:pt x="0" y="31904"/>
                  </a:moveTo>
                  <a:lnTo>
                    <a:pt x="2509" y="19486"/>
                  </a:lnTo>
                  <a:lnTo>
                    <a:pt x="9349" y="9344"/>
                  </a:lnTo>
                  <a:lnTo>
                    <a:pt x="19490" y="2507"/>
                  </a:lnTo>
                  <a:lnTo>
                    <a:pt x="31899" y="0"/>
                  </a:lnTo>
                  <a:lnTo>
                    <a:pt x="1422197" y="0"/>
                  </a:lnTo>
                  <a:lnTo>
                    <a:pt x="1430647" y="0"/>
                  </a:lnTo>
                  <a:lnTo>
                    <a:pt x="1438772" y="3359"/>
                  </a:lnTo>
                  <a:lnTo>
                    <a:pt x="1444747" y="9344"/>
                  </a:lnTo>
                  <a:lnTo>
                    <a:pt x="1450747" y="15327"/>
                  </a:lnTo>
                  <a:lnTo>
                    <a:pt x="1454097" y="23442"/>
                  </a:lnTo>
                  <a:lnTo>
                    <a:pt x="1454097" y="31904"/>
                  </a:lnTo>
                  <a:lnTo>
                    <a:pt x="1454097" y="317591"/>
                  </a:lnTo>
                  <a:lnTo>
                    <a:pt x="1451591" y="330011"/>
                  </a:lnTo>
                  <a:lnTo>
                    <a:pt x="1444756" y="340154"/>
                  </a:lnTo>
                  <a:lnTo>
                    <a:pt x="1434617" y="346991"/>
                  </a:lnTo>
                  <a:lnTo>
                    <a:pt x="1422197" y="349499"/>
                  </a:lnTo>
                  <a:lnTo>
                    <a:pt x="31899" y="349499"/>
                  </a:lnTo>
                  <a:lnTo>
                    <a:pt x="19490" y="346991"/>
                  </a:lnTo>
                  <a:lnTo>
                    <a:pt x="9349" y="340154"/>
                  </a:lnTo>
                  <a:lnTo>
                    <a:pt x="2509" y="330011"/>
                  </a:lnTo>
                  <a:lnTo>
                    <a:pt x="0" y="317591"/>
                  </a:lnTo>
                  <a:lnTo>
                    <a:pt x="0" y="319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858429" y="2050625"/>
              <a:ext cx="193424" cy="1892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308028" y="2052255"/>
              <a:ext cx="193424" cy="1892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68753" y="2052255"/>
              <a:ext cx="193424" cy="1892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4009516" y="918733"/>
            <a:ext cx="800735" cy="845185"/>
            <a:chOff x="4009516" y="918733"/>
            <a:chExt cx="800735" cy="845185"/>
          </a:xfrm>
        </p:grpSpPr>
        <p:sp>
          <p:nvSpPr>
            <p:cNvPr id="10" name="object 10"/>
            <p:cNvSpPr/>
            <p:nvPr/>
          </p:nvSpPr>
          <p:spPr>
            <a:xfrm>
              <a:off x="4009516" y="918733"/>
              <a:ext cx="800573" cy="5044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348478" y="1408909"/>
              <a:ext cx="122974" cy="3548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075979" y="732093"/>
            <a:ext cx="66865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User</a:t>
            </a:r>
            <a:r>
              <a:rPr dirty="0" sz="1000" spc="-114">
                <a:latin typeface="Lato"/>
                <a:cs typeface="Lato"/>
              </a:rPr>
              <a:t> </a:t>
            </a:r>
            <a:r>
              <a:rPr dirty="0" sz="1000" spc="-15">
                <a:latin typeface="Lato"/>
                <a:cs typeface="Lato"/>
              </a:rPr>
              <a:t>Trafﬁc</a:t>
            </a:r>
            <a:endParaRPr sz="10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04948" y="1808635"/>
            <a:ext cx="81026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Lato"/>
                <a:cs typeface="Lato"/>
              </a:rPr>
              <a:t>Load</a:t>
            </a:r>
            <a:r>
              <a:rPr dirty="0" sz="1000" spc="-105">
                <a:latin typeface="Lato"/>
                <a:cs typeface="Lato"/>
              </a:rPr>
              <a:t> </a:t>
            </a:r>
            <a:r>
              <a:rPr dirty="0" sz="1000" spc="5">
                <a:latin typeface="Lato"/>
                <a:cs typeface="Lato"/>
              </a:rPr>
              <a:t>Balancer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392430" y="2225562"/>
            <a:ext cx="2035810" cy="1571625"/>
            <a:chOff x="3392430" y="2225562"/>
            <a:chExt cx="2035810" cy="1571625"/>
          </a:xfrm>
        </p:grpSpPr>
        <p:sp>
          <p:nvSpPr>
            <p:cNvPr id="15" name="object 15"/>
            <p:cNvSpPr/>
            <p:nvPr/>
          </p:nvSpPr>
          <p:spPr>
            <a:xfrm>
              <a:off x="3666842" y="2235087"/>
              <a:ext cx="288925" cy="938530"/>
            </a:xfrm>
            <a:custGeom>
              <a:avLst/>
              <a:gdLst/>
              <a:ahLst/>
              <a:cxnLst/>
              <a:rect l="l" t="t" r="r" b="b"/>
              <a:pathLst>
                <a:path w="288925" h="938530">
                  <a:moveTo>
                    <a:pt x="288299" y="0"/>
                  </a:moveTo>
                  <a:lnTo>
                    <a:pt x="288299" y="526281"/>
                  </a:lnTo>
                  <a:lnTo>
                    <a:pt x="0" y="526281"/>
                  </a:lnTo>
                  <a:lnTo>
                    <a:pt x="0" y="938405"/>
                  </a:lnTo>
                </a:path>
              </a:pathLst>
            </a:custGeom>
            <a:ln w="19049">
              <a:solidFill>
                <a:srgbClr val="FFAA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25867" y="3163968"/>
              <a:ext cx="81974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404741" y="2236717"/>
              <a:ext cx="5080" cy="929005"/>
            </a:xfrm>
            <a:custGeom>
              <a:avLst/>
              <a:gdLst/>
              <a:ahLst/>
              <a:cxnLst/>
              <a:rect l="l" t="t" r="r" b="b"/>
              <a:pathLst>
                <a:path w="5079" h="929005">
                  <a:moveTo>
                    <a:pt x="0" y="0"/>
                  </a:moveTo>
                  <a:lnTo>
                    <a:pt x="5074" y="928800"/>
                  </a:lnTo>
                </a:path>
              </a:pathLst>
            </a:custGeom>
            <a:ln w="19049">
              <a:solidFill>
                <a:srgbClr val="FFAA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368841" y="3155818"/>
              <a:ext cx="81974" cy="1056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865465" y="2236717"/>
              <a:ext cx="288925" cy="929005"/>
            </a:xfrm>
            <a:custGeom>
              <a:avLst/>
              <a:gdLst/>
              <a:ahLst/>
              <a:cxnLst/>
              <a:rect l="l" t="t" r="r" b="b"/>
              <a:pathLst>
                <a:path w="288925" h="929005">
                  <a:moveTo>
                    <a:pt x="0" y="0"/>
                  </a:moveTo>
                  <a:lnTo>
                    <a:pt x="0" y="521551"/>
                  </a:lnTo>
                  <a:lnTo>
                    <a:pt x="288299" y="521551"/>
                  </a:lnTo>
                  <a:lnTo>
                    <a:pt x="288299" y="928800"/>
                  </a:lnTo>
                </a:path>
              </a:pathLst>
            </a:custGeom>
            <a:ln w="19049">
              <a:solidFill>
                <a:srgbClr val="FFAA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112789" y="3155993"/>
              <a:ext cx="81974" cy="1054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140766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199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FFAA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140766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0" y="20999"/>
                  </a:move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18098" y="0"/>
                  </a:lnTo>
                  <a:lnTo>
                    <a:pt x="523648" y="0"/>
                  </a:lnTo>
                  <a:lnTo>
                    <a:pt x="528998" y="2199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24"/>
                  </a:lnTo>
                  <a:lnTo>
                    <a:pt x="539098" y="2099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close/>
                </a:path>
              </a:pathLst>
            </a:custGeom>
            <a:ln w="9524">
              <a:solidFill>
                <a:srgbClr val="FFAA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165316" y="3712467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522690" y="3677167"/>
              <a:ext cx="121774" cy="772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40766" y="327979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224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4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FFAA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40766" y="327979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0" y="21024"/>
                  </a:move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18098" y="0"/>
                  </a:lnTo>
                  <a:lnTo>
                    <a:pt x="523648" y="0"/>
                  </a:lnTo>
                  <a:lnTo>
                    <a:pt x="528998" y="2224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49"/>
                  </a:lnTo>
                  <a:lnTo>
                    <a:pt x="539098" y="210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close/>
                </a:path>
              </a:pathLst>
            </a:custGeom>
            <a:ln w="9524">
              <a:solidFill>
                <a:srgbClr val="FFAA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165316" y="343271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522690" y="3397418"/>
              <a:ext cx="121774" cy="772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884340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23673" y="0"/>
                  </a:lnTo>
                  <a:lnTo>
                    <a:pt x="529023" y="2199"/>
                  </a:lnTo>
                  <a:lnTo>
                    <a:pt x="532948" y="6149"/>
                  </a:lnTo>
                  <a:lnTo>
                    <a:pt x="536898" y="10099"/>
                  </a:lnTo>
                  <a:lnTo>
                    <a:pt x="539098" y="154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FFAA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884340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0" y="20999"/>
                  </a:move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18098" y="0"/>
                  </a:lnTo>
                  <a:lnTo>
                    <a:pt x="523673" y="0"/>
                  </a:lnTo>
                  <a:lnTo>
                    <a:pt x="529023" y="2199"/>
                  </a:lnTo>
                  <a:lnTo>
                    <a:pt x="532948" y="6149"/>
                  </a:lnTo>
                  <a:lnTo>
                    <a:pt x="536898" y="10099"/>
                  </a:lnTo>
                  <a:lnTo>
                    <a:pt x="539098" y="15424"/>
                  </a:lnTo>
                  <a:lnTo>
                    <a:pt x="539098" y="2099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close/>
                </a:path>
              </a:pathLst>
            </a:custGeom>
            <a:ln w="9524">
              <a:solidFill>
                <a:srgbClr val="FFAA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908890" y="3712467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266264" y="3677167"/>
              <a:ext cx="121774" cy="772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884340" y="327979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23673" y="0"/>
                  </a:lnTo>
                  <a:lnTo>
                    <a:pt x="529023" y="2224"/>
                  </a:lnTo>
                  <a:lnTo>
                    <a:pt x="536898" y="10099"/>
                  </a:lnTo>
                  <a:lnTo>
                    <a:pt x="539098" y="1544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FFAA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884340" y="327979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0" y="21024"/>
                  </a:move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18098" y="0"/>
                  </a:lnTo>
                  <a:lnTo>
                    <a:pt x="523673" y="0"/>
                  </a:lnTo>
                  <a:lnTo>
                    <a:pt x="529023" y="2224"/>
                  </a:lnTo>
                  <a:lnTo>
                    <a:pt x="532948" y="6149"/>
                  </a:lnTo>
                  <a:lnTo>
                    <a:pt x="536898" y="10099"/>
                  </a:lnTo>
                  <a:lnTo>
                    <a:pt x="539098" y="15449"/>
                  </a:lnTo>
                  <a:lnTo>
                    <a:pt x="539098" y="210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close/>
                </a:path>
              </a:pathLst>
            </a:custGeom>
            <a:ln w="9524">
              <a:solidFill>
                <a:srgbClr val="FFAA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908890" y="343271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266264" y="3397418"/>
              <a:ext cx="121774" cy="772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397193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199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FFAA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397193" y="3559542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0" y="20999"/>
                  </a:moveTo>
                  <a:lnTo>
                    <a:pt x="1649" y="12824"/>
                  </a:lnTo>
                  <a:lnTo>
                    <a:pt x="6149" y="6149"/>
                  </a:lnTo>
                  <a:lnTo>
                    <a:pt x="12824" y="1649"/>
                  </a:lnTo>
                  <a:lnTo>
                    <a:pt x="20999" y="0"/>
                  </a:lnTo>
                  <a:lnTo>
                    <a:pt x="518098" y="0"/>
                  </a:lnTo>
                  <a:lnTo>
                    <a:pt x="523648" y="0"/>
                  </a:lnTo>
                  <a:lnTo>
                    <a:pt x="528998" y="2199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24"/>
                  </a:lnTo>
                  <a:lnTo>
                    <a:pt x="539098" y="2099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0999"/>
                  </a:lnTo>
                  <a:close/>
                </a:path>
              </a:pathLst>
            </a:custGeom>
            <a:ln w="9524">
              <a:solidFill>
                <a:srgbClr val="FFAA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421743" y="3712467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779117" y="3677167"/>
              <a:ext cx="121774" cy="772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397193" y="328764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518098" y="232799"/>
                  </a:move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23648" y="0"/>
                  </a:lnTo>
                  <a:lnTo>
                    <a:pt x="528998" y="2224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49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close/>
                </a:path>
              </a:pathLst>
            </a:custGeom>
            <a:solidFill>
              <a:srgbClr val="FFAA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397193" y="3287643"/>
              <a:ext cx="539115" cy="233045"/>
            </a:xfrm>
            <a:custGeom>
              <a:avLst/>
              <a:gdLst/>
              <a:ahLst/>
              <a:cxnLst/>
              <a:rect l="l" t="t" r="r" b="b"/>
              <a:pathLst>
                <a:path w="539114" h="233045">
                  <a:moveTo>
                    <a:pt x="0" y="21024"/>
                  </a:moveTo>
                  <a:lnTo>
                    <a:pt x="1649" y="12835"/>
                  </a:lnTo>
                  <a:lnTo>
                    <a:pt x="6149" y="6153"/>
                  </a:lnTo>
                  <a:lnTo>
                    <a:pt x="12824" y="1650"/>
                  </a:lnTo>
                  <a:lnTo>
                    <a:pt x="20999" y="0"/>
                  </a:lnTo>
                  <a:lnTo>
                    <a:pt x="518098" y="0"/>
                  </a:lnTo>
                  <a:lnTo>
                    <a:pt x="523648" y="0"/>
                  </a:lnTo>
                  <a:lnTo>
                    <a:pt x="528998" y="2224"/>
                  </a:lnTo>
                  <a:lnTo>
                    <a:pt x="532948" y="6149"/>
                  </a:lnTo>
                  <a:lnTo>
                    <a:pt x="536873" y="10099"/>
                  </a:lnTo>
                  <a:lnTo>
                    <a:pt x="539098" y="15449"/>
                  </a:lnTo>
                  <a:lnTo>
                    <a:pt x="539098" y="21024"/>
                  </a:lnTo>
                  <a:lnTo>
                    <a:pt x="539098" y="211799"/>
                  </a:lnTo>
                  <a:lnTo>
                    <a:pt x="537448" y="219974"/>
                  </a:lnTo>
                  <a:lnTo>
                    <a:pt x="532948" y="226649"/>
                  </a:lnTo>
                  <a:lnTo>
                    <a:pt x="526273" y="231149"/>
                  </a:lnTo>
                  <a:lnTo>
                    <a:pt x="518098" y="232799"/>
                  </a:lnTo>
                  <a:lnTo>
                    <a:pt x="20999" y="232799"/>
                  </a:lnTo>
                  <a:lnTo>
                    <a:pt x="12824" y="231149"/>
                  </a:lnTo>
                  <a:lnTo>
                    <a:pt x="6149" y="226649"/>
                  </a:lnTo>
                  <a:lnTo>
                    <a:pt x="1649" y="219974"/>
                  </a:lnTo>
                  <a:lnTo>
                    <a:pt x="0" y="211799"/>
                  </a:lnTo>
                  <a:lnTo>
                    <a:pt x="0" y="21024"/>
                  </a:lnTo>
                  <a:close/>
                </a:path>
              </a:pathLst>
            </a:custGeom>
            <a:ln w="9524">
              <a:solidFill>
                <a:srgbClr val="FFAA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421743" y="344056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50800" h="53975">
                  <a:moveTo>
                    <a:pt x="25349" y="53699"/>
                  </a:moveTo>
                  <a:lnTo>
                    <a:pt x="15482" y="51589"/>
                  </a:lnTo>
                  <a:lnTo>
                    <a:pt x="7424" y="45834"/>
                  </a:lnTo>
                  <a:lnTo>
                    <a:pt x="1992" y="37299"/>
                  </a:lnTo>
                  <a:lnTo>
                    <a:pt x="0" y="26849"/>
                  </a:lnTo>
                  <a:lnTo>
                    <a:pt x="1992" y="16400"/>
                  </a:lnTo>
                  <a:lnTo>
                    <a:pt x="7424" y="7865"/>
                  </a:lnTo>
                  <a:lnTo>
                    <a:pt x="15482" y="2110"/>
                  </a:lnTo>
                  <a:lnTo>
                    <a:pt x="25349" y="0"/>
                  </a:lnTo>
                  <a:lnTo>
                    <a:pt x="32074" y="0"/>
                  </a:lnTo>
                  <a:lnTo>
                    <a:pt x="38524" y="2824"/>
                  </a:lnTo>
                  <a:lnTo>
                    <a:pt x="48024" y="12899"/>
                  </a:lnTo>
                  <a:lnTo>
                    <a:pt x="50699" y="19724"/>
                  </a:lnTo>
                  <a:lnTo>
                    <a:pt x="50699" y="26849"/>
                  </a:lnTo>
                  <a:lnTo>
                    <a:pt x="48707" y="37299"/>
                  </a:lnTo>
                  <a:lnTo>
                    <a:pt x="43274" y="45834"/>
                  </a:lnTo>
                  <a:lnTo>
                    <a:pt x="35217" y="51589"/>
                  </a:lnTo>
                  <a:lnTo>
                    <a:pt x="25349" y="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779117" y="3405268"/>
              <a:ext cx="121774" cy="772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1645802" y="2481267"/>
            <a:ext cx="746125" cy="213360"/>
          </a:xfrm>
          <a:prstGeom prst="rect">
            <a:avLst/>
          </a:prstGeom>
          <a:solidFill>
            <a:srgbClr val="4285F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25"/>
              </a:lnSpc>
            </a:pPr>
            <a:r>
              <a:rPr dirty="0" sz="1400" spc="-5">
                <a:solidFill>
                  <a:srgbClr val="FFFFFF"/>
                </a:solidFill>
                <a:latin typeface="Lato"/>
                <a:cs typeface="Lato"/>
              </a:rPr>
              <a:t>Version</a:t>
            </a:r>
            <a:r>
              <a:rPr dirty="0" sz="1400" spc="-16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400">
                <a:solidFill>
                  <a:srgbClr val="FFFFFF"/>
                </a:solidFill>
                <a:latin typeface="Lato"/>
                <a:cs typeface="Lato"/>
              </a:rPr>
              <a:t>1</a:t>
            </a:r>
            <a:endParaRPr sz="1400">
              <a:latin typeface="Lato"/>
              <a:cs typeface="La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45802" y="2694626"/>
            <a:ext cx="746125" cy="213360"/>
          </a:xfrm>
          <a:prstGeom prst="rect">
            <a:avLst/>
          </a:prstGeom>
          <a:solidFill>
            <a:srgbClr val="FFAA3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25"/>
              </a:lnSpc>
            </a:pPr>
            <a:r>
              <a:rPr dirty="0" sz="1400" spc="-5">
                <a:solidFill>
                  <a:srgbClr val="FFFFFF"/>
                </a:solidFill>
                <a:latin typeface="Lato"/>
                <a:cs typeface="Lato"/>
              </a:rPr>
              <a:t>Version</a:t>
            </a:r>
            <a:r>
              <a:rPr dirty="0" sz="1400" spc="-16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400">
                <a:solidFill>
                  <a:srgbClr val="FFFFFF"/>
                </a:solidFill>
                <a:latin typeface="Lato"/>
                <a:cs typeface="Lato"/>
              </a:rPr>
              <a:t>2</a:t>
            </a:r>
            <a:endParaRPr sz="14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01117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5"/>
              <a:t>Live</a:t>
            </a:r>
            <a:r>
              <a:rPr dirty="0" sz="2500" spc="-185"/>
              <a:t> </a:t>
            </a:r>
            <a:r>
              <a:rPr dirty="0" sz="2500" spc="20"/>
              <a:t>Experimentation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475248" y="1175208"/>
            <a:ext cx="4798695" cy="2759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5080" indent="-367030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Lato"/>
                <a:cs typeface="Lato"/>
              </a:rPr>
              <a:t>Model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metrics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25">
                <a:latin typeface="Lato"/>
                <a:cs typeface="Lato"/>
              </a:rPr>
              <a:t>are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usually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not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exact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matches  </a:t>
            </a:r>
            <a:r>
              <a:rPr dirty="0" sz="1800" spc="5">
                <a:latin typeface="Lato"/>
                <a:cs typeface="Lato"/>
              </a:rPr>
              <a:t>for </a:t>
            </a:r>
            <a:r>
              <a:rPr dirty="0" sz="1800">
                <a:latin typeface="Lato"/>
                <a:cs typeface="Lato"/>
              </a:rPr>
              <a:t>business</a:t>
            </a:r>
            <a:r>
              <a:rPr dirty="0" sz="1800" spc="-24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objectives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5">
                <a:latin typeface="Lato"/>
                <a:cs typeface="Lato"/>
              </a:rPr>
              <a:t>Example: </a:t>
            </a:r>
            <a:r>
              <a:rPr dirty="0" sz="1800">
                <a:latin typeface="Lato"/>
                <a:cs typeface="Lato"/>
              </a:rPr>
              <a:t>Recommender</a:t>
            </a:r>
            <a:r>
              <a:rPr dirty="0" sz="1800" spc="-24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systems</a:t>
            </a:r>
            <a:endParaRPr sz="1800">
              <a:latin typeface="Lato"/>
              <a:cs typeface="Lato"/>
            </a:endParaRPr>
          </a:p>
          <a:p>
            <a:pPr lvl="1" marL="836294" indent="-351790">
              <a:lnSpc>
                <a:spcPct val="100000"/>
              </a:lnSpc>
              <a:spcBef>
                <a:spcPts val="133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dirty="0" sz="1600" spc="-5">
                <a:latin typeface="Lato"/>
                <a:cs typeface="Lato"/>
              </a:rPr>
              <a:t>Model </a:t>
            </a:r>
            <a:r>
              <a:rPr dirty="0" sz="1600" spc="10">
                <a:latin typeface="Lato"/>
                <a:cs typeface="Lato"/>
              </a:rPr>
              <a:t>trained</a:t>
            </a:r>
            <a:r>
              <a:rPr dirty="0" sz="1600" spc="-300">
                <a:latin typeface="Lato"/>
                <a:cs typeface="Lato"/>
              </a:rPr>
              <a:t> </a:t>
            </a:r>
            <a:r>
              <a:rPr dirty="0" sz="1600" spc="-15">
                <a:latin typeface="Lato"/>
                <a:cs typeface="Lato"/>
              </a:rPr>
              <a:t>on </a:t>
            </a:r>
            <a:r>
              <a:rPr dirty="0" sz="1600" spc="5">
                <a:latin typeface="Lato"/>
                <a:cs typeface="Lato"/>
              </a:rPr>
              <a:t>clicks</a:t>
            </a:r>
            <a:endParaRPr sz="1600">
              <a:latin typeface="Lato"/>
              <a:cs typeface="Lato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○"/>
            </a:pPr>
            <a:endParaRPr sz="1550">
              <a:latin typeface="Lato"/>
              <a:cs typeface="Lato"/>
            </a:endParaRPr>
          </a:p>
          <a:p>
            <a:pPr lvl="1" marL="836294" indent="-351790">
              <a:lnSpc>
                <a:spcPct val="100000"/>
              </a:lnSpc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dirty="0" sz="1600">
                <a:latin typeface="Lato"/>
                <a:cs typeface="Lato"/>
              </a:rPr>
              <a:t>Business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wants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to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maximize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proﬁt</a:t>
            </a:r>
            <a:endParaRPr sz="1600">
              <a:latin typeface="Lato"/>
              <a:cs typeface="Lato"/>
            </a:endParaRPr>
          </a:p>
          <a:p>
            <a:pPr lvl="1" marL="836294" marR="159385" indent="-351790">
              <a:lnSpc>
                <a:spcPct val="114999"/>
              </a:lnSpc>
              <a:spcBef>
                <a:spcPts val="160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dirty="0" sz="1600" spc="5">
                <a:latin typeface="Lato"/>
                <a:cs typeface="Lato"/>
              </a:rPr>
              <a:t>Example: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Different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products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-15">
                <a:latin typeface="Lato"/>
                <a:cs typeface="Lato"/>
              </a:rPr>
              <a:t>have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different  </a:t>
            </a:r>
            <a:r>
              <a:rPr dirty="0" sz="1600" spc="10">
                <a:latin typeface="Lato"/>
                <a:cs typeface="Lato"/>
              </a:rPr>
              <a:t>proﬁt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margins</a:t>
            </a:r>
            <a:endParaRPr sz="16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21412" y="1203522"/>
            <a:ext cx="2240220" cy="2583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8266" y="1186828"/>
            <a:ext cx="4243070" cy="2131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730" algn="l"/>
              </a:tabLst>
            </a:pPr>
            <a:r>
              <a:rPr dirty="0" sz="1800" spc="10">
                <a:latin typeface="Lato"/>
                <a:cs typeface="Lato"/>
              </a:rPr>
              <a:t>Users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25">
                <a:latin typeface="Lato"/>
                <a:cs typeface="Lato"/>
              </a:rPr>
              <a:t>are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divided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into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two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groups</a:t>
            </a:r>
            <a:endParaRPr sz="1800">
              <a:latin typeface="Lato"/>
              <a:cs typeface="Lato"/>
            </a:endParaRPr>
          </a:p>
          <a:p>
            <a:pPr algn="just" marL="379095" marR="5080" indent="-36703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79730" algn="l"/>
              </a:tabLst>
            </a:pPr>
            <a:r>
              <a:rPr dirty="0" sz="1800" spc="10">
                <a:latin typeface="Lato"/>
                <a:cs typeface="Lato"/>
              </a:rPr>
              <a:t>Users</a:t>
            </a:r>
            <a:r>
              <a:rPr dirty="0" sz="1800" spc="-125">
                <a:latin typeface="Lato"/>
                <a:cs typeface="Lato"/>
              </a:rPr>
              <a:t> </a:t>
            </a:r>
            <a:r>
              <a:rPr dirty="0" sz="1800" spc="25">
                <a:latin typeface="Lato"/>
                <a:cs typeface="Lato"/>
              </a:rPr>
              <a:t>are</a:t>
            </a:r>
            <a:r>
              <a:rPr dirty="0" sz="1800" spc="-125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randomly</a:t>
            </a:r>
            <a:r>
              <a:rPr dirty="0" sz="1800" spc="-125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routed</a:t>
            </a:r>
            <a:r>
              <a:rPr dirty="0" sz="1800" spc="-125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to</a:t>
            </a:r>
            <a:r>
              <a:rPr dirty="0" sz="1800" spc="-125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different  </a:t>
            </a:r>
            <a:r>
              <a:rPr dirty="0" sz="1800">
                <a:latin typeface="Lato"/>
                <a:cs typeface="Lato"/>
              </a:rPr>
              <a:t>models </a:t>
            </a:r>
            <a:r>
              <a:rPr dirty="0" sz="1800" spc="10">
                <a:latin typeface="Lato"/>
                <a:cs typeface="Lato"/>
              </a:rPr>
              <a:t>in</a:t>
            </a:r>
            <a:r>
              <a:rPr dirty="0" sz="1800" spc="-235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environment</a:t>
            </a:r>
            <a:endParaRPr sz="1800">
              <a:latin typeface="Lato"/>
              <a:cs typeface="Lato"/>
            </a:endParaRPr>
          </a:p>
          <a:p>
            <a:pPr algn="just" marL="379095" marR="105410" indent="-36703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79730" algn="l"/>
              </a:tabLst>
            </a:pPr>
            <a:r>
              <a:rPr dirty="0" sz="1800" spc="-55">
                <a:latin typeface="Lato"/>
                <a:cs typeface="Lato"/>
              </a:rPr>
              <a:t>You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gather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business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results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from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each  </a:t>
            </a:r>
            <a:r>
              <a:rPr dirty="0" sz="1800">
                <a:latin typeface="Lato"/>
                <a:cs typeface="Lato"/>
              </a:rPr>
              <a:t>model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to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see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which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15">
                <a:latin typeface="Lato"/>
                <a:cs typeface="Lato"/>
              </a:rPr>
              <a:t>one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is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performing  </a:t>
            </a:r>
            <a:r>
              <a:rPr dirty="0" sz="1800" spc="15">
                <a:latin typeface="Lato"/>
                <a:cs typeface="Lato"/>
              </a:rPr>
              <a:t>better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529018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Live </a:t>
            </a:r>
            <a:r>
              <a:rPr dirty="0" sz="2800" spc="15"/>
              <a:t>Experimentation:</a:t>
            </a:r>
            <a:r>
              <a:rPr dirty="0" sz="2800" spc="-505"/>
              <a:t> </a:t>
            </a:r>
            <a:r>
              <a:rPr dirty="0" sz="2800" spc="-75"/>
              <a:t>A/B </a:t>
            </a:r>
            <a:r>
              <a:rPr dirty="0" sz="2800" spc="-40"/>
              <a:t>Testing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1479417" y="1122947"/>
            <a:ext cx="1092200" cy="476884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106045" rIns="0" bIns="0" rtlCol="0" vert="horz">
            <a:spAutoFit/>
          </a:bodyPr>
          <a:lstStyle/>
          <a:p>
            <a:pPr marL="276225">
              <a:lnSpc>
                <a:spcPct val="100000"/>
              </a:lnSpc>
              <a:spcBef>
                <a:spcPts val="835"/>
              </a:spcBef>
            </a:pPr>
            <a:r>
              <a:rPr dirty="0" sz="1600" spc="15">
                <a:latin typeface="Lato"/>
                <a:cs typeface="Lato"/>
              </a:rPr>
              <a:t>Client</a:t>
            </a:r>
            <a:endParaRPr sz="16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4622" y="2058445"/>
            <a:ext cx="1282065" cy="41529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75565" rIns="0" bIns="0" rtlCol="0" vert="horz">
            <a:spAutoFit/>
          </a:bodyPr>
          <a:lstStyle/>
          <a:p>
            <a:pPr marL="131445">
              <a:lnSpc>
                <a:spcPct val="100000"/>
              </a:lnSpc>
              <a:spcBef>
                <a:spcPts val="595"/>
              </a:spcBef>
            </a:pPr>
            <a:r>
              <a:rPr dirty="0" sz="1600" spc="5">
                <a:latin typeface="Lato"/>
                <a:cs typeface="Lato"/>
              </a:rPr>
              <a:t>Application</a:t>
            </a:r>
            <a:endParaRPr sz="16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5623" y="2993844"/>
            <a:ext cx="978535" cy="41529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75565" rIns="0" bIns="0" rtlCol="0" vert="horz">
            <a:spAutoFit/>
          </a:bodyPr>
          <a:lstStyle/>
          <a:p>
            <a:pPr marL="114300">
              <a:lnSpc>
                <a:spcPct val="100000"/>
              </a:lnSpc>
              <a:spcBef>
                <a:spcPts val="595"/>
              </a:spcBef>
            </a:pPr>
            <a:r>
              <a:rPr dirty="0" sz="1600" spc="-5">
                <a:latin typeface="Lato"/>
                <a:cs typeface="Lato"/>
              </a:rPr>
              <a:t>Model</a:t>
            </a:r>
            <a:r>
              <a:rPr dirty="0" sz="1600" spc="-12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A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76318" y="1599646"/>
            <a:ext cx="41275" cy="449580"/>
            <a:chOff x="1776318" y="1599646"/>
            <a:chExt cx="41275" cy="449580"/>
          </a:xfrm>
        </p:grpSpPr>
        <p:sp>
          <p:nvSpPr>
            <p:cNvPr id="8" name="object 8"/>
            <p:cNvSpPr/>
            <p:nvPr/>
          </p:nvSpPr>
          <p:spPr>
            <a:xfrm>
              <a:off x="1796816" y="1599646"/>
              <a:ext cx="0" cy="401955"/>
            </a:xfrm>
            <a:custGeom>
              <a:avLst/>
              <a:gdLst/>
              <a:ahLst/>
              <a:cxnLst/>
              <a:rect l="l" t="t" r="r" b="b"/>
              <a:pathLst>
                <a:path w="0" h="401955">
                  <a:moveTo>
                    <a:pt x="0" y="0"/>
                  </a:moveTo>
                  <a:lnTo>
                    <a:pt x="0" y="4015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81081" y="200119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4" y="43224"/>
                  </a:moveTo>
                  <a:lnTo>
                    <a:pt x="0" y="0"/>
                  </a:lnTo>
                  <a:lnTo>
                    <a:pt x="31467" y="0"/>
                  </a:lnTo>
                  <a:lnTo>
                    <a:pt x="1573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81081" y="200119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4" y="43224"/>
                  </a:lnTo>
                  <a:lnTo>
                    <a:pt x="31467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2233525" y="1608909"/>
            <a:ext cx="41275" cy="449580"/>
            <a:chOff x="2233525" y="1608909"/>
            <a:chExt cx="41275" cy="449580"/>
          </a:xfrm>
        </p:grpSpPr>
        <p:sp>
          <p:nvSpPr>
            <p:cNvPr id="12" name="object 12"/>
            <p:cNvSpPr/>
            <p:nvPr/>
          </p:nvSpPr>
          <p:spPr>
            <a:xfrm>
              <a:off x="2254020" y="1656896"/>
              <a:ext cx="0" cy="401955"/>
            </a:xfrm>
            <a:custGeom>
              <a:avLst/>
              <a:gdLst/>
              <a:ahLst/>
              <a:cxnLst/>
              <a:rect l="l" t="t" r="r" b="b"/>
              <a:pathLst>
                <a:path w="0" h="401955">
                  <a:moveTo>
                    <a:pt x="0" y="4015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38287" y="161367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0" y="43224"/>
                  </a:lnTo>
                  <a:lnTo>
                    <a:pt x="15732" y="0"/>
                  </a:lnTo>
                  <a:lnTo>
                    <a:pt x="3146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38287" y="161367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4"/>
                  </a:moveTo>
                  <a:lnTo>
                    <a:pt x="15732" y="0"/>
                  </a:lnTo>
                  <a:lnTo>
                    <a:pt x="0" y="43224"/>
                  </a:lnTo>
                  <a:lnTo>
                    <a:pt x="31464" y="432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177220" y="2994043"/>
            <a:ext cx="978535" cy="41529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75565" rIns="0" bIns="0" rtlCol="0" vert="horz">
            <a:spAutoFit/>
          </a:bodyPr>
          <a:lstStyle/>
          <a:p>
            <a:pPr marL="117475">
              <a:lnSpc>
                <a:spcPct val="100000"/>
              </a:lnSpc>
              <a:spcBef>
                <a:spcPts val="595"/>
              </a:spcBef>
            </a:pPr>
            <a:r>
              <a:rPr dirty="0" sz="1600" spc="-5">
                <a:latin typeface="Lato"/>
                <a:cs typeface="Lato"/>
              </a:rPr>
              <a:t>Model</a:t>
            </a:r>
            <a:r>
              <a:rPr dirty="0" sz="1600" spc="-12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B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64127" y="2468582"/>
            <a:ext cx="1322705" cy="516890"/>
            <a:chOff x="1364127" y="2468582"/>
            <a:chExt cx="1322705" cy="516890"/>
          </a:xfrm>
        </p:grpSpPr>
        <p:sp>
          <p:nvSpPr>
            <p:cNvPr id="17" name="object 17"/>
            <p:cNvSpPr/>
            <p:nvPr/>
          </p:nvSpPr>
          <p:spPr>
            <a:xfrm>
              <a:off x="1384622" y="2473344"/>
              <a:ext cx="641350" cy="463550"/>
            </a:xfrm>
            <a:custGeom>
              <a:avLst/>
              <a:gdLst/>
              <a:ahLst/>
              <a:cxnLst/>
              <a:rect l="l" t="t" r="r" b="b"/>
              <a:pathLst>
                <a:path w="641350" h="463550">
                  <a:moveTo>
                    <a:pt x="640798" y="0"/>
                  </a:moveTo>
                  <a:lnTo>
                    <a:pt x="640798" y="260249"/>
                  </a:lnTo>
                  <a:lnTo>
                    <a:pt x="0" y="260249"/>
                  </a:lnTo>
                  <a:lnTo>
                    <a:pt x="0" y="4633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68889" y="29366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4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68889" y="29366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4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025420" y="2473344"/>
              <a:ext cx="641350" cy="464184"/>
            </a:xfrm>
            <a:custGeom>
              <a:avLst/>
              <a:gdLst/>
              <a:ahLst/>
              <a:cxnLst/>
              <a:rect l="l" t="t" r="r" b="b"/>
              <a:pathLst>
                <a:path w="641350" h="464185">
                  <a:moveTo>
                    <a:pt x="0" y="0"/>
                  </a:moveTo>
                  <a:lnTo>
                    <a:pt x="0" y="260349"/>
                  </a:lnTo>
                  <a:lnTo>
                    <a:pt x="640798" y="260349"/>
                  </a:lnTo>
                  <a:lnTo>
                    <a:pt x="640798" y="4636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650494" y="29369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650494" y="29369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16103"/>
            <a:ext cx="529018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Live </a:t>
            </a:r>
            <a:r>
              <a:rPr dirty="0" sz="2800" spc="15"/>
              <a:t>Experimentation:</a:t>
            </a:r>
            <a:r>
              <a:rPr dirty="0" sz="2800" spc="-505"/>
              <a:t> </a:t>
            </a:r>
            <a:r>
              <a:rPr dirty="0" sz="2800" spc="-75"/>
              <a:t>A/B </a:t>
            </a:r>
            <a:r>
              <a:rPr dirty="0" sz="2800" spc="-40"/>
              <a:t>Testing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937948" y="1344237"/>
            <a:ext cx="1759585" cy="1490980"/>
            <a:chOff x="937948" y="1344237"/>
            <a:chExt cx="1759585" cy="1490980"/>
          </a:xfrm>
        </p:grpSpPr>
        <p:sp>
          <p:nvSpPr>
            <p:cNvPr id="4" name="object 4"/>
            <p:cNvSpPr/>
            <p:nvPr/>
          </p:nvSpPr>
          <p:spPr>
            <a:xfrm>
              <a:off x="937948" y="1344237"/>
              <a:ext cx="1759585" cy="1490980"/>
            </a:xfrm>
            <a:custGeom>
              <a:avLst/>
              <a:gdLst/>
              <a:ahLst/>
              <a:cxnLst/>
              <a:rect l="l" t="t" r="r" b="b"/>
              <a:pathLst>
                <a:path w="1759585" h="1490980">
                  <a:moveTo>
                    <a:pt x="1308917" y="1490706"/>
                  </a:moveTo>
                  <a:lnTo>
                    <a:pt x="450279" y="1490706"/>
                  </a:lnTo>
                  <a:lnTo>
                    <a:pt x="0" y="745345"/>
                  </a:lnTo>
                  <a:lnTo>
                    <a:pt x="450279" y="0"/>
                  </a:lnTo>
                  <a:lnTo>
                    <a:pt x="1308917" y="0"/>
                  </a:lnTo>
                  <a:lnTo>
                    <a:pt x="1759196" y="745345"/>
                  </a:lnTo>
                  <a:lnTo>
                    <a:pt x="1308917" y="1490706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073830" y="2315587"/>
              <a:ext cx="233099" cy="2289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49790" y="2577169"/>
              <a:ext cx="257096" cy="2525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06461" y="2578219"/>
              <a:ext cx="257099" cy="250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041453" y="1697604"/>
              <a:ext cx="265499" cy="258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57962" y="2283372"/>
              <a:ext cx="275301" cy="2681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93749" y="1418052"/>
              <a:ext cx="250799" cy="2432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70104" y="1977436"/>
              <a:ext cx="250799" cy="2462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61825" y="1993871"/>
              <a:ext cx="257099" cy="250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12251" y="1977423"/>
              <a:ext cx="265499" cy="258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91875" y="1989808"/>
              <a:ext cx="265564" cy="25862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86474" y="2574169"/>
              <a:ext cx="265564" cy="2585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76107" y="1700606"/>
              <a:ext cx="257099" cy="2561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706461" y="1411842"/>
              <a:ext cx="257099" cy="25619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97366" y="2295922"/>
              <a:ext cx="275399" cy="26819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025355" y="1405649"/>
              <a:ext cx="275399" cy="2681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03582" y="1966441"/>
              <a:ext cx="275399" cy="2681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705701" y="1691876"/>
              <a:ext cx="265499" cy="25259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2946406" y="1951668"/>
            <a:ext cx="734695" cy="358775"/>
            <a:chOff x="2946406" y="1951668"/>
            <a:chExt cx="734695" cy="358775"/>
          </a:xfrm>
        </p:grpSpPr>
        <p:sp>
          <p:nvSpPr>
            <p:cNvPr id="23" name="object 23"/>
            <p:cNvSpPr/>
            <p:nvPr/>
          </p:nvSpPr>
          <p:spPr>
            <a:xfrm>
              <a:off x="2951169" y="1956431"/>
              <a:ext cx="725170" cy="349250"/>
            </a:xfrm>
            <a:custGeom>
              <a:avLst/>
              <a:gdLst/>
              <a:ahLst/>
              <a:cxnLst/>
              <a:rect l="l" t="t" r="r" b="b"/>
              <a:pathLst>
                <a:path w="725170" h="349250">
                  <a:moveTo>
                    <a:pt x="558873" y="349199"/>
                  </a:moveTo>
                  <a:lnTo>
                    <a:pt x="558873" y="254121"/>
                  </a:lnTo>
                  <a:lnTo>
                    <a:pt x="0" y="254121"/>
                  </a:lnTo>
                  <a:lnTo>
                    <a:pt x="0" y="95077"/>
                  </a:lnTo>
                  <a:lnTo>
                    <a:pt x="558873" y="95077"/>
                  </a:lnTo>
                  <a:lnTo>
                    <a:pt x="558873" y="0"/>
                  </a:lnTo>
                  <a:lnTo>
                    <a:pt x="724798" y="174599"/>
                  </a:lnTo>
                  <a:lnTo>
                    <a:pt x="558873" y="3491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51169" y="1956431"/>
              <a:ext cx="725170" cy="349250"/>
            </a:xfrm>
            <a:custGeom>
              <a:avLst/>
              <a:gdLst/>
              <a:ahLst/>
              <a:cxnLst/>
              <a:rect l="l" t="t" r="r" b="b"/>
              <a:pathLst>
                <a:path w="725170" h="349250">
                  <a:moveTo>
                    <a:pt x="0" y="95077"/>
                  </a:moveTo>
                  <a:lnTo>
                    <a:pt x="558873" y="95077"/>
                  </a:lnTo>
                  <a:lnTo>
                    <a:pt x="558873" y="0"/>
                  </a:lnTo>
                  <a:lnTo>
                    <a:pt x="724798" y="174599"/>
                  </a:lnTo>
                  <a:lnTo>
                    <a:pt x="558873" y="349199"/>
                  </a:lnTo>
                  <a:lnTo>
                    <a:pt x="558873" y="254121"/>
                  </a:lnTo>
                  <a:lnTo>
                    <a:pt x="0" y="254121"/>
                  </a:lnTo>
                  <a:lnTo>
                    <a:pt x="0" y="95077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4943852" y="2213653"/>
            <a:ext cx="601980" cy="560705"/>
            <a:chOff x="4943852" y="2213653"/>
            <a:chExt cx="601980" cy="560705"/>
          </a:xfrm>
        </p:grpSpPr>
        <p:sp>
          <p:nvSpPr>
            <p:cNvPr id="26" name="object 26"/>
            <p:cNvSpPr/>
            <p:nvPr/>
          </p:nvSpPr>
          <p:spPr>
            <a:xfrm>
              <a:off x="4948614" y="2218415"/>
              <a:ext cx="592455" cy="551180"/>
            </a:xfrm>
            <a:custGeom>
              <a:avLst/>
              <a:gdLst/>
              <a:ahLst/>
              <a:cxnLst/>
              <a:rect l="l" t="t" r="r" b="b"/>
              <a:pathLst>
                <a:path w="592454" h="551180">
                  <a:moveTo>
                    <a:pt x="346374" y="550953"/>
                  </a:moveTo>
                  <a:lnTo>
                    <a:pt x="411699" y="480454"/>
                  </a:lnTo>
                  <a:lnTo>
                    <a:pt x="0" y="117914"/>
                  </a:lnTo>
                  <a:lnTo>
                    <a:pt x="109299" y="0"/>
                  </a:lnTo>
                  <a:lnTo>
                    <a:pt x="521023" y="362529"/>
                  </a:lnTo>
                  <a:lnTo>
                    <a:pt x="586373" y="292054"/>
                  </a:lnTo>
                  <a:lnTo>
                    <a:pt x="592248" y="532353"/>
                  </a:lnTo>
                  <a:lnTo>
                    <a:pt x="346374" y="550953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948614" y="2218415"/>
              <a:ext cx="592455" cy="551180"/>
            </a:xfrm>
            <a:custGeom>
              <a:avLst/>
              <a:gdLst/>
              <a:ahLst/>
              <a:cxnLst/>
              <a:rect l="l" t="t" r="r" b="b"/>
              <a:pathLst>
                <a:path w="592454" h="551180">
                  <a:moveTo>
                    <a:pt x="109299" y="0"/>
                  </a:moveTo>
                  <a:lnTo>
                    <a:pt x="521023" y="362529"/>
                  </a:lnTo>
                  <a:lnTo>
                    <a:pt x="586373" y="292054"/>
                  </a:lnTo>
                  <a:lnTo>
                    <a:pt x="592248" y="532353"/>
                  </a:lnTo>
                  <a:lnTo>
                    <a:pt x="346374" y="550953"/>
                  </a:lnTo>
                  <a:lnTo>
                    <a:pt x="411699" y="480454"/>
                  </a:lnTo>
                  <a:lnTo>
                    <a:pt x="0" y="117914"/>
                  </a:lnTo>
                  <a:lnTo>
                    <a:pt x="109299" y="0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4953227" y="1491159"/>
            <a:ext cx="586740" cy="571500"/>
            <a:chOff x="4953227" y="1491159"/>
            <a:chExt cx="586740" cy="571500"/>
          </a:xfrm>
        </p:grpSpPr>
        <p:sp>
          <p:nvSpPr>
            <p:cNvPr id="29" name="object 29"/>
            <p:cNvSpPr/>
            <p:nvPr/>
          </p:nvSpPr>
          <p:spPr>
            <a:xfrm>
              <a:off x="4957989" y="1495921"/>
              <a:ext cx="577215" cy="561975"/>
            </a:xfrm>
            <a:custGeom>
              <a:avLst/>
              <a:gdLst/>
              <a:ahLst/>
              <a:cxnLst/>
              <a:rect l="l" t="t" r="r" b="b"/>
              <a:pathLst>
                <a:path w="577214" h="561975">
                  <a:moveTo>
                    <a:pt x="115449" y="561726"/>
                  </a:moveTo>
                  <a:lnTo>
                    <a:pt x="0" y="449139"/>
                  </a:lnTo>
                  <a:lnTo>
                    <a:pt x="392149" y="67307"/>
                  </a:lnTo>
                  <a:lnTo>
                    <a:pt x="323149" y="0"/>
                  </a:lnTo>
                  <a:lnTo>
                    <a:pt x="570423" y="6232"/>
                  </a:lnTo>
                  <a:lnTo>
                    <a:pt x="576623" y="247199"/>
                  </a:lnTo>
                  <a:lnTo>
                    <a:pt x="507623" y="179894"/>
                  </a:lnTo>
                  <a:lnTo>
                    <a:pt x="115449" y="561726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957989" y="1495921"/>
              <a:ext cx="577215" cy="561975"/>
            </a:xfrm>
            <a:custGeom>
              <a:avLst/>
              <a:gdLst/>
              <a:ahLst/>
              <a:cxnLst/>
              <a:rect l="l" t="t" r="r" b="b"/>
              <a:pathLst>
                <a:path w="577214" h="561975">
                  <a:moveTo>
                    <a:pt x="0" y="449139"/>
                  </a:moveTo>
                  <a:lnTo>
                    <a:pt x="392149" y="67307"/>
                  </a:lnTo>
                  <a:lnTo>
                    <a:pt x="323149" y="0"/>
                  </a:lnTo>
                  <a:lnTo>
                    <a:pt x="570423" y="6232"/>
                  </a:lnTo>
                  <a:lnTo>
                    <a:pt x="576623" y="247199"/>
                  </a:lnTo>
                  <a:lnTo>
                    <a:pt x="507623" y="179894"/>
                  </a:lnTo>
                  <a:lnTo>
                    <a:pt x="115449" y="561726"/>
                  </a:lnTo>
                  <a:lnTo>
                    <a:pt x="0" y="44913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3867967" y="1232922"/>
            <a:ext cx="904875" cy="1800225"/>
            <a:chOff x="3867967" y="1232922"/>
            <a:chExt cx="904875" cy="1800225"/>
          </a:xfrm>
        </p:grpSpPr>
        <p:sp>
          <p:nvSpPr>
            <p:cNvPr id="32" name="object 32"/>
            <p:cNvSpPr/>
            <p:nvPr/>
          </p:nvSpPr>
          <p:spPr>
            <a:xfrm>
              <a:off x="3867967" y="1232922"/>
              <a:ext cx="904875" cy="1800225"/>
            </a:xfrm>
            <a:custGeom>
              <a:avLst/>
              <a:gdLst/>
              <a:ahLst/>
              <a:cxnLst/>
              <a:rect l="l" t="t" r="r" b="b"/>
              <a:pathLst>
                <a:path w="904875" h="1800225">
                  <a:moveTo>
                    <a:pt x="904798" y="1799996"/>
                  </a:moveTo>
                  <a:lnTo>
                    <a:pt x="0" y="1799996"/>
                  </a:lnTo>
                  <a:lnTo>
                    <a:pt x="0" y="83059"/>
                  </a:lnTo>
                  <a:lnTo>
                    <a:pt x="6525" y="50729"/>
                  </a:lnTo>
                  <a:lnTo>
                    <a:pt x="24322" y="24327"/>
                  </a:lnTo>
                  <a:lnTo>
                    <a:pt x="50719" y="6527"/>
                  </a:lnTo>
                  <a:lnTo>
                    <a:pt x="83049" y="0"/>
                  </a:lnTo>
                  <a:lnTo>
                    <a:pt x="821748" y="0"/>
                  </a:lnTo>
                  <a:lnTo>
                    <a:pt x="867824" y="13954"/>
                  </a:lnTo>
                  <a:lnTo>
                    <a:pt x="898476" y="51274"/>
                  </a:lnTo>
                  <a:lnTo>
                    <a:pt x="904798" y="83059"/>
                  </a:lnTo>
                  <a:lnTo>
                    <a:pt x="904798" y="17999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003662" y="1493024"/>
              <a:ext cx="635635" cy="1367155"/>
            </a:xfrm>
            <a:custGeom>
              <a:avLst/>
              <a:gdLst/>
              <a:ahLst/>
              <a:cxnLst/>
              <a:rect l="l" t="t" r="r" b="b"/>
              <a:pathLst>
                <a:path w="635635" h="1367155">
                  <a:moveTo>
                    <a:pt x="633298" y="1278750"/>
                  </a:moveTo>
                  <a:lnTo>
                    <a:pt x="0" y="1278750"/>
                  </a:lnTo>
                  <a:lnTo>
                    <a:pt x="0" y="1366647"/>
                  </a:lnTo>
                  <a:lnTo>
                    <a:pt x="633298" y="1366647"/>
                  </a:lnTo>
                  <a:lnTo>
                    <a:pt x="633298" y="1278750"/>
                  </a:lnTo>
                  <a:close/>
                </a:path>
                <a:path w="635635" h="1367155">
                  <a:moveTo>
                    <a:pt x="635444" y="1107147"/>
                  </a:moveTo>
                  <a:lnTo>
                    <a:pt x="2146" y="1107147"/>
                  </a:lnTo>
                  <a:lnTo>
                    <a:pt x="2146" y="1195057"/>
                  </a:lnTo>
                  <a:lnTo>
                    <a:pt x="635444" y="1195057"/>
                  </a:lnTo>
                  <a:lnTo>
                    <a:pt x="635444" y="1107147"/>
                  </a:lnTo>
                  <a:close/>
                </a:path>
                <a:path w="635635" h="1367155">
                  <a:moveTo>
                    <a:pt x="635444" y="0"/>
                  </a:moveTo>
                  <a:lnTo>
                    <a:pt x="2146" y="0"/>
                  </a:lnTo>
                  <a:lnTo>
                    <a:pt x="2146" y="87896"/>
                  </a:lnTo>
                  <a:lnTo>
                    <a:pt x="635444" y="87896"/>
                  </a:lnTo>
                  <a:lnTo>
                    <a:pt x="635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/>
          <p:nvPr/>
        </p:nvSpPr>
        <p:spPr>
          <a:xfrm>
            <a:off x="5676176" y="1106512"/>
            <a:ext cx="475724" cy="177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676176" y="2950106"/>
            <a:ext cx="475724" cy="1772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3470540" y="3066885"/>
            <a:ext cx="1562100" cy="619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1300" spc="-5">
                <a:latin typeface="Lato"/>
                <a:cs typeface="Lato"/>
              </a:rPr>
              <a:t>The </a:t>
            </a:r>
            <a:r>
              <a:rPr dirty="0" sz="1300">
                <a:latin typeface="Lato"/>
                <a:cs typeface="Lato"/>
              </a:rPr>
              <a:t>system</a:t>
            </a:r>
            <a:r>
              <a:rPr dirty="0" sz="1300" spc="-250">
                <a:latin typeface="Lato"/>
                <a:cs typeface="Lato"/>
              </a:rPr>
              <a:t> </a:t>
            </a:r>
            <a:r>
              <a:rPr dirty="0" sz="1300" spc="5">
                <a:latin typeface="Lato"/>
                <a:cs typeface="Lato"/>
              </a:rPr>
              <a:t>randomly  </a:t>
            </a:r>
            <a:r>
              <a:rPr dirty="0" sz="1300">
                <a:latin typeface="Lato"/>
                <a:cs typeface="Lato"/>
              </a:rPr>
              <a:t>assigns </a:t>
            </a:r>
            <a:r>
              <a:rPr dirty="0" sz="1300" spc="-5">
                <a:latin typeface="Lato"/>
                <a:cs typeface="Lato"/>
              </a:rPr>
              <a:t>people </a:t>
            </a:r>
            <a:r>
              <a:rPr dirty="0" sz="1300" spc="5">
                <a:latin typeface="Lato"/>
                <a:cs typeface="Lato"/>
              </a:rPr>
              <a:t>into  </a:t>
            </a:r>
            <a:r>
              <a:rPr dirty="0" sz="1300" spc="-10">
                <a:latin typeface="Lato"/>
                <a:cs typeface="Lato"/>
              </a:rPr>
              <a:t>two</a:t>
            </a:r>
            <a:r>
              <a:rPr dirty="0" sz="1300" spc="-95">
                <a:latin typeface="Lato"/>
                <a:cs typeface="Lato"/>
              </a:rPr>
              <a:t> </a:t>
            </a:r>
            <a:r>
              <a:rPr dirty="0" sz="1300">
                <a:latin typeface="Lato"/>
                <a:cs typeface="Lato"/>
              </a:rPr>
              <a:t>groups</a:t>
            </a:r>
            <a:endParaRPr sz="1300">
              <a:latin typeface="Lato"/>
              <a:cs typeface="La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518771" y="3548868"/>
            <a:ext cx="3283585" cy="619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1300" spc="5">
                <a:latin typeface="Lato"/>
                <a:cs typeface="Lato"/>
              </a:rPr>
              <a:t>Relationship</a:t>
            </a:r>
            <a:r>
              <a:rPr dirty="0" sz="1300" spc="-95">
                <a:latin typeface="Lato"/>
                <a:cs typeface="Lato"/>
              </a:rPr>
              <a:t> </a:t>
            </a:r>
            <a:r>
              <a:rPr dirty="0" sz="1300" spc="-5">
                <a:latin typeface="Lato"/>
                <a:cs typeface="Lato"/>
              </a:rPr>
              <a:t>between</a:t>
            </a:r>
            <a:r>
              <a:rPr dirty="0" sz="1300" spc="-90">
                <a:latin typeface="Lato"/>
                <a:cs typeface="Lato"/>
              </a:rPr>
              <a:t> </a:t>
            </a:r>
            <a:r>
              <a:rPr dirty="0" sz="1300">
                <a:latin typeface="Lato"/>
                <a:cs typeface="Lato"/>
              </a:rPr>
              <a:t>the</a:t>
            </a:r>
            <a:r>
              <a:rPr dirty="0" sz="1300" spc="-90">
                <a:latin typeface="Lato"/>
                <a:cs typeface="Lato"/>
              </a:rPr>
              <a:t> </a:t>
            </a:r>
            <a:r>
              <a:rPr dirty="0" sz="1300" spc="10">
                <a:latin typeface="Lato"/>
                <a:cs typeface="Lato"/>
              </a:rPr>
              <a:t>treatment</a:t>
            </a:r>
            <a:r>
              <a:rPr dirty="0" sz="1300" spc="-90">
                <a:latin typeface="Lato"/>
                <a:cs typeface="Lato"/>
              </a:rPr>
              <a:t> </a:t>
            </a:r>
            <a:r>
              <a:rPr dirty="0" sz="1300">
                <a:latin typeface="Lato"/>
                <a:cs typeface="Lato"/>
              </a:rPr>
              <a:t>received  and</a:t>
            </a:r>
            <a:r>
              <a:rPr dirty="0" sz="1300" spc="-90">
                <a:latin typeface="Lato"/>
                <a:cs typeface="Lato"/>
              </a:rPr>
              <a:t> </a:t>
            </a:r>
            <a:r>
              <a:rPr dirty="0" sz="1300">
                <a:latin typeface="Lato"/>
                <a:cs typeface="Lato"/>
              </a:rPr>
              <a:t>the</a:t>
            </a:r>
            <a:r>
              <a:rPr dirty="0" sz="1300" spc="-85">
                <a:latin typeface="Lato"/>
                <a:cs typeface="Lato"/>
              </a:rPr>
              <a:t> </a:t>
            </a:r>
            <a:r>
              <a:rPr dirty="0" sz="1300" spc="-5">
                <a:latin typeface="Lato"/>
                <a:cs typeface="Lato"/>
              </a:rPr>
              <a:t>observed</a:t>
            </a:r>
            <a:r>
              <a:rPr dirty="0" sz="1300" spc="-90">
                <a:latin typeface="Lato"/>
                <a:cs typeface="Lato"/>
              </a:rPr>
              <a:t> </a:t>
            </a:r>
            <a:r>
              <a:rPr dirty="0" sz="1300">
                <a:latin typeface="Lato"/>
                <a:cs typeface="Lato"/>
              </a:rPr>
              <a:t>difference</a:t>
            </a:r>
            <a:r>
              <a:rPr dirty="0" sz="1300" spc="-85">
                <a:latin typeface="Lato"/>
                <a:cs typeface="Lato"/>
              </a:rPr>
              <a:t> </a:t>
            </a:r>
            <a:r>
              <a:rPr dirty="0" sz="1300" spc="15">
                <a:latin typeface="Lato"/>
                <a:cs typeface="Lato"/>
              </a:rPr>
              <a:t>are</a:t>
            </a:r>
            <a:r>
              <a:rPr dirty="0" sz="1300" spc="-90">
                <a:latin typeface="Lato"/>
                <a:cs typeface="Lato"/>
              </a:rPr>
              <a:t> </a:t>
            </a:r>
            <a:r>
              <a:rPr dirty="0" sz="1300" spc="5">
                <a:latin typeface="Lato"/>
                <a:cs typeface="Lato"/>
              </a:rPr>
              <a:t>analysed</a:t>
            </a:r>
            <a:r>
              <a:rPr dirty="0" sz="1300" spc="-85">
                <a:latin typeface="Lato"/>
                <a:cs typeface="Lato"/>
              </a:rPr>
              <a:t> </a:t>
            </a:r>
            <a:r>
              <a:rPr dirty="0" sz="1300">
                <a:latin typeface="Lato"/>
                <a:cs typeface="Lato"/>
              </a:rPr>
              <a:t>to  </a:t>
            </a:r>
            <a:r>
              <a:rPr dirty="0" sz="1300" spc="10">
                <a:latin typeface="Lato"/>
                <a:cs typeface="Lato"/>
              </a:rPr>
              <a:t>validate </a:t>
            </a:r>
            <a:r>
              <a:rPr dirty="0" sz="1300">
                <a:latin typeface="Lato"/>
                <a:cs typeface="Lato"/>
              </a:rPr>
              <a:t>the</a:t>
            </a:r>
            <a:r>
              <a:rPr dirty="0" sz="1300" spc="-185">
                <a:latin typeface="Lato"/>
                <a:cs typeface="Lato"/>
              </a:rPr>
              <a:t> </a:t>
            </a:r>
            <a:r>
              <a:rPr dirty="0" sz="1300" spc="-5">
                <a:latin typeface="Lato"/>
                <a:cs typeface="Lato"/>
              </a:rPr>
              <a:t>hypothesis</a:t>
            </a:r>
            <a:endParaRPr sz="1300">
              <a:latin typeface="Lato"/>
              <a:cs typeface="La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78535" y="2921867"/>
            <a:ext cx="147891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635" marR="5080" indent="-242570">
              <a:lnSpc>
                <a:spcPct val="100000"/>
              </a:lnSpc>
              <a:spcBef>
                <a:spcPts val="100"/>
              </a:spcBef>
            </a:pPr>
            <a:r>
              <a:rPr dirty="0" sz="1300" spc="5">
                <a:latin typeface="Lato"/>
                <a:cs typeface="Lato"/>
              </a:rPr>
              <a:t>Large</a:t>
            </a:r>
            <a:r>
              <a:rPr dirty="0" sz="1300" spc="-100">
                <a:latin typeface="Lato"/>
                <a:cs typeface="Lato"/>
              </a:rPr>
              <a:t> </a:t>
            </a:r>
            <a:r>
              <a:rPr dirty="0" sz="1300" spc="-5">
                <a:latin typeface="Lato"/>
                <a:cs typeface="Lato"/>
              </a:rPr>
              <a:t>use</a:t>
            </a:r>
            <a:r>
              <a:rPr dirty="0" sz="1300" spc="-100">
                <a:latin typeface="Lato"/>
                <a:cs typeface="Lato"/>
              </a:rPr>
              <a:t> </a:t>
            </a:r>
            <a:r>
              <a:rPr dirty="0" sz="1300" spc="10">
                <a:latin typeface="Lato"/>
                <a:cs typeface="Lato"/>
              </a:rPr>
              <a:t>data</a:t>
            </a:r>
            <a:r>
              <a:rPr dirty="0" sz="1300" spc="-100">
                <a:latin typeface="Lato"/>
                <a:cs typeface="Lato"/>
              </a:rPr>
              <a:t> </a:t>
            </a:r>
            <a:r>
              <a:rPr dirty="0" sz="1300" spc="10">
                <a:latin typeface="Lato"/>
                <a:cs typeface="Lato"/>
              </a:rPr>
              <a:t>is</a:t>
            </a:r>
            <a:r>
              <a:rPr dirty="0" sz="1300" spc="-95">
                <a:latin typeface="Lato"/>
                <a:cs typeface="Lato"/>
              </a:rPr>
              <a:t> </a:t>
            </a:r>
            <a:r>
              <a:rPr dirty="0" sz="1300" spc="-10">
                <a:latin typeface="Lato"/>
                <a:cs typeface="Lato"/>
              </a:rPr>
              <a:t>fed  </a:t>
            </a:r>
            <a:r>
              <a:rPr dirty="0" sz="1300">
                <a:latin typeface="Lato"/>
                <a:cs typeface="Lato"/>
              </a:rPr>
              <a:t>to the</a:t>
            </a:r>
            <a:r>
              <a:rPr dirty="0" sz="1300" spc="-190">
                <a:latin typeface="Lato"/>
                <a:cs typeface="Lato"/>
              </a:rPr>
              <a:t> </a:t>
            </a:r>
            <a:r>
              <a:rPr dirty="0" sz="1300">
                <a:latin typeface="Lato"/>
                <a:cs typeface="Lato"/>
              </a:rPr>
              <a:t>system</a:t>
            </a:r>
            <a:endParaRPr sz="1300">
              <a:latin typeface="Lato"/>
              <a:cs typeface="La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96338" y="728962"/>
            <a:ext cx="17907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25" b="1">
                <a:latin typeface="Lato"/>
                <a:cs typeface="Lato"/>
              </a:rPr>
              <a:t>A</a:t>
            </a:r>
            <a:endParaRPr sz="1700">
              <a:latin typeface="Lato"/>
              <a:cs typeface="La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96338" y="2570001"/>
            <a:ext cx="16637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5" b="1">
                <a:latin typeface="Lato"/>
                <a:cs typeface="Lato"/>
              </a:rPr>
              <a:t>B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276887" y="1007402"/>
            <a:ext cx="1132840" cy="707390"/>
            <a:chOff x="6276887" y="1007402"/>
            <a:chExt cx="1132840" cy="707390"/>
          </a:xfrm>
        </p:grpSpPr>
        <p:sp>
          <p:nvSpPr>
            <p:cNvPr id="42" name="object 42"/>
            <p:cNvSpPr/>
            <p:nvPr/>
          </p:nvSpPr>
          <p:spPr>
            <a:xfrm>
              <a:off x="6481186" y="1365259"/>
              <a:ext cx="347099" cy="34919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680211" y="1007402"/>
              <a:ext cx="320699" cy="31919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276887" y="1020157"/>
              <a:ext cx="320699" cy="31919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062060" y="1009278"/>
              <a:ext cx="347099" cy="31732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874836" y="1370749"/>
              <a:ext cx="347099" cy="3380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/>
          <p:nvPr/>
        </p:nvSpPr>
        <p:spPr>
          <a:xfrm>
            <a:off x="6276887" y="2882569"/>
            <a:ext cx="320699" cy="3191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680211" y="2879944"/>
            <a:ext cx="320699" cy="3191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9" name="object 49"/>
          <p:cNvGrpSpPr/>
          <p:nvPr/>
        </p:nvGrpSpPr>
        <p:grpSpPr>
          <a:xfrm>
            <a:off x="6510836" y="2873194"/>
            <a:ext cx="920115" cy="724535"/>
            <a:chOff x="6510836" y="2873194"/>
            <a:chExt cx="920115" cy="724535"/>
          </a:xfrm>
        </p:grpSpPr>
        <p:sp>
          <p:nvSpPr>
            <p:cNvPr id="50" name="object 50"/>
            <p:cNvSpPr/>
            <p:nvPr/>
          </p:nvSpPr>
          <p:spPr>
            <a:xfrm>
              <a:off x="6510836" y="3266718"/>
              <a:ext cx="320699" cy="31259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083535" y="2873194"/>
              <a:ext cx="347099" cy="33809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869186" y="3248468"/>
              <a:ext cx="358199" cy="34919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19" y="664148"/>
            <a:ext cx="8686800" cy="3630929"/>
          </a:xfrm>
          <a:custGeom>
            <a:avLst/>
            <a:gdLst/>
            <a:ahLst/>
            <a:cxnLst/>
            <a:rect l="l" t="t" r="r" b="b"/>
            <a:pathLst>
              <a:path w="8686800" h="3630929">
                <a:moveTo>
                  <a:pt x="8686787" y="3630892"/>
                </a:moveTo>
                <a:lnTo>
                  <a:pt x="0" y="3630892"/>
                </a:lnTo>
                <a:lnTo>
                  <a:pt x="0" y="0"/>
                </a:lnTo>
                <a:lnTo>
                  <a:pt x="8686787" y="0"/>
                </a:lnTo>
                <a:lnTo>
                  <a:pt x="8686787" y="3630892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563265"/>
            <a:ext cx="9144000" cy="580390"/>
            <a:chOff x="0" y="4563265"/>
            <a:chExt cx="9144000" cy="580390"/>
          </a:xfrm>
        </p:grpSpPr>
        <p:sp>
          <p:nvSpPr>
            <p:cNvPr id="4" name="object 4"/>
            <p:cNvSpPr/>
            <p:nvPr/>
          </p:nvSpPr>
          <p:spPr>
            <a:xfrm>
              <a:off x="0" y="4563265"/>
              <a:ext cx="9143981" cy="5802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1699" y="4694790"/>
              <a:ext cx="1471899" cy="3304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415353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-5"/>
              <a:t>Tracking </a:t>
            </a:r>
            <a:r>
              <a:rPr dirty="0" sz="2500" spc="20"/>
              <a:t>Runtime</a:t>
            </a:r>
            <a:r>
              <a:rPr dirty="0" sz="2500" spc="-340"/>
              <a:t> </a:t>
            </a:r>
            <a:r>
              <a:rPr dirty="0" sz="2500" spc="25"/>
              <a:t>Parameters</a:t>
            </a:r>
            <a:endParaRPr sz="2500"/>
          </a:p>
        </p:txBody>
      </p:sp>
      <p:sp>
        <p:nvSpPr>
          <p:cNvPr id="7" name="object 7"/>
          <p:cNvSpPr txBox="1"/>
          <p:nvPr/>
        </p:nvSpPr>
        <p:spPr>
          <a:xfrm>
            <a:off x="1703356" y="747954"/>
            <a:ext cx="15303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5" b="1">
                <a:solidFill>
                  <a:srgbClr val="DDDBD6"/>
                </a:solidFill>
                <a:latin typeface="Arial"/>
                <a:cs typeface="Arial"/>
              </a:rPr>
              <a:t>Config</a:t>
            </a:r>
            <a:r>
              <a:rPr dirty="0" sz="1800" spc="420" b="1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800" spc="260" b="1">
                <a:solidFill>
                  <a:srgbClr val="DDDBD6"/>
                </a:solidFill>
                <a:latin typeface="Arial"/>
                <a:cs typeface="Arial"/>
              </a:rPr>
              <a:t>files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1249" y="1067232"/>
            <a:ext cx="3290570" cy="3063875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dirty="0" sz="1200" spc="120">
                <a:solidFill>
                  <a:srgbClr val="DDDBD6"/>
                </a:solidFill>
                <a:latin typeface="Arial"/>
                <a:cs typeface="Arial"/>
              </a:rPr>
              <a:t>data:</a:t>
            </a:r>
            <a:endParaRPr sz="1200">
              <a:latin typeface="Arial"/>
              <a:cs typeface="Arial"/>
            </a:endParaRPr>
          </a:p>
          <a:p>
            <a:pPr marL="347345" marR="5080">
              <a:lnSpc>
                <a:spcPct val="151000"/>
              </a:lnSpc>
            </a:pPr>
            <a:r>
              <a:rPr dirty="0" sz="1200" spc="135">
                <a:solidFill>
                  <a:srgbClr val="DDDBD6"/>
                </a:solidFill>
                <a:latin typeface="Arial"/>
                <a:cs typeface="Arial"/>
              </a:rPr>
              <a:t>train_path: </a:t>
            </a:r>
            <a:r>
              <a:rPr dirty="0" sz="1200" spc="165">
                <a:solidFill>
                  <a:srgbClr val="A1CF6D"/>
                </a:solidFill>
                <a:latin typeface="Arial"/>
                <a:cs typeface="Arial"/>
              </a:rPr>
              <a:t>'/path/to/my/train.csv'  </a:t>
            </a:r>
            <a:r>
              <a:rPr dirty="0" sz="1200" spc="125">
                <a:solidFill>
                  <a:srgbClr val="DDDBD6"/>
                </a:solidFill>
                <a:latin typeface="Arial"/>
                <a:cs typeface="Arial"/>
              </a:rPr>
              <a:t>valid_path:</a:t>
            </a:r>
            <a:r>
              <a:rPr dirty="0" sz="1200" spc="330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160">
                <a:solidFill>
                  <a:srgbClr val="A1CF6D"/>
                </a:solidFill>
                <a:latin typeface="Arial"/>
                <a:cs typeface="Arial"/>
              </a:rPr>
              <a:t>'/path/to/my/valid.csv'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50">
                <a:solidFill>
                  <a:srgbClr val="DDDBD6"/>
                </a:solidFill>
                <a:latin typeface="Arial"/>
                <a:cs typeface="Arial"/>
              </a:rPr>
              <a:t>model:</a:t>
            </a:r>
            <a:endParaRPr sz="1200">
              <a:latin typeface="Arial"/>
              <a:cs typeface="Arial"/>
            </a:endParaRPr>
          </a:p>
          <a:p>
            <a:pPr marL="347345" marR="1343660">
              <a:lnSpc>
                <a:spcPct val="151000"/>
              </a:lnSpc>
            </a:pPr>
            <a:r>
              <a:rPr dirty="0" sz="1200" spc="145">
                <a:solidFill>
                  <a:srgbClr val="DDDBD6"/>
                </a:solidFill>
                <a:latin typeface="Arial"/>
                <a:cs typeface="Arial"/>
              </a:rPr>
              <a:t>objective: </a:t>
            </a:r>
            <a:r>
              <a:rPr dirty="0" sz="1200" spc="185">
                <a:solidFill>
                  <a:srgbClr val="A1CF6D"/>
                </a:solidFill>
                <a:latin typeface="Arial"/>
                <a:cs typeface="Arial"/>
              </a:rPr>
              <a:t>'binary'  </a:t>
            </a:r>
            <a:r>
              <a:rPr dirty="0" sz="1200" spc="140">
                <a:solidFill>
                  <a:srgbClr val="DDDBD6"/>
                </a:solidFill>
                <a:latin typeface="Arial"/>
                <a:cs typeface="Arial"/>
              </a:rPr>
              <a:t>metric: </a:t>
            </a:r>
            <a:r>
              <a:rPr dirty="0" sz="1200" spc="175">
                <a:solidFill>
                  <a:srgbClr val="A1CF6D"/>
                </a:solidFill>
                <a:latin typeface="Arial"/>
                <a:cs typeface="Arial"/>
              </a:rPr>
              <a:t>'auc'  </a:t>
            </a:r>
            <a:r>
              <a:rPr dirty="0" sz="1200" spc="130">
                <a:solidFill>
                  <a:srgbClr val="DDDBD6"/>
                </a:solidFill>
                <a:latin typeface="Arial"/>
                <a:cs typeface="Arial"/>
              </a:rPr>
              <a:t>learning_rate:</a:t>
            </a:r>
            <a:r>
              <a:rPr dirty="0" sz="1200" spc="315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95">
                <a:solidFill>
                  <a:srgbClr val="FBC33A"/>
                </a:solidFill>
                <a:latin typeface="Arial"/>
                <a:cs typeface="Arial"/>
              </a:rPr>
              <a:t>0.1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735"/>
              </a:spcBef>
            </a:pPr>
            <a:r>
              <a:rPr dirty="0" sz="1200" spc="25">
                <a:solidFill>
                  <a:srgbClr val="DDDBD6"/>
                </a:solidFill>
                <a:latin typeface="Arial"/>
                <a:cs typeface="Arial"/>
              </a:rPr>
              <a:t>num_boost_round:</a:t>
            </a:r>
            <a:r>
              <a:rPr dirty="0" sz="1200" spc="355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-15">
                <a:solidFill>
                  <a:srgbClr val="FBC33A"/>
                </a:solidFill>
                <a:latin typeface="Arial"/>
                <a:cs typeface="Arial"/>
              </a:rPr>
              <a:t>200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735"/>
              </a:spcBef>
            </a:pPr>
            <a:r>
              <a:rPr dirty="0" sz="1200" spc="35">
                <a:solidFill>
                  <a:srgbClr val="DDDBD6"/>
                </a:solidFill>
                <a:latin typeface="Arial"/>
                <a:cs typeface="Arial"/>
              </a:rPr>
              <a:t>num_leaves:</a:t>
            </a:r>
            <a:r>
              <a:rPr dirty="0" sz="1200" spc="340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-15">
                <a:solidFill>
                  <a:srgbClr val="FBC33A"/>
                </a:solidFill>
                <a:latin typeface="Arial"/>
                <a:cs typeface="Arial"/>
              </a:rPr>
              <a:t>60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735"/>
              </a:spcBef>
            </a:pPr>
            <a:r>
              <a:rPr dirty="0" sz="1200" spc="145">
                <a:solidFill>
                  <a:srgbClr val="DDDBD6"/>
                </a:solidFill>
                <a:latin typeface="Arial"/>
                <a:cs typeface="Arial"/>
              </a:rPr>
              <a:t>feature_fraction:</a:t>
            </a:r>
            <a:r>
              <a:rPr dirty="0" sz="1200" spc="350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95">
                <a:solidFill>
                  <a:srgbClr val="FBC33A"/>
                </a:solidFill>
                <a:latin typeface="Arial"/>
                <a:cs typeface="Arial"/>
              </a:rPr>
              <a:t>0.2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07247" y="747954"/>
            <a:ext cx="15303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75" b="1">
                <a:solidFill>
                  <a:srgbClr val="DDDBD6"/>
                </a:solidFill>
                <a:latin typeface="Arial"/>
                <a:cs typeface="Arial"/>
              </a:rPr>
              <a:t>Command</a:t>
            </a:r>
            <a:r>
              <a:rPr dirty="0" sz="1800" spc="-245" b="1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800" spc="204" b="1">
                <a:solidFill>
                  <a:srgbClr val="DDDBD6"/>
                </a:solidFill>
                <a:latin typeface="Arial"/>
                <a:cs typeface="Arial"/>
              </a:rPr>
              <a:t>line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45139" y="1352980"/>
            <a:ext cx="3544570" cy="2511425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dirty="0" sz="1050" spc="55">
                <a:solidFill>
                  <a:srgbClr val="DDDBD6"/>
                </a:solidFill>
                <a:latin typeface="Arial"/>
                <a:cs typeface="Arial"/>
              </a:rPr>
              <a:t>p</a:t>
            </a:r>
            <a:r>
              <a:rPr dirty="0" sz="1200" spc="55">
                <a:solidFill>
                  <a:srgbClr val="DDDBD6"/>
                </a:solidFill>
                <a:latin typeface="Arial"/>
                <a:cs typeface="Arial"/>
              </a:rPr>
              <a:t>ython </a:t>
            </a:r>
            <a:r>
              <a:rPr dirty="0" sz="1200" spc="114">
                <a:solidFill>
                  <a:srgbClr val="DDDBD6"/>
                </a:solidFill>
                <a:latin typeface="Arial"/>
                <a:cs typeface="Arial"/>
              </a:rPr>
              <a:t>train_evaluate.py</a:t>
            </a:r>
            <a:r>
              <a:rPr dirty="0" sz="1200" spc="195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325">
                <a:solidFill>
                  <a:srgbClr val="DDDBD6"/>
                </a:solidFill>
                <a:latin typeface="Arial"/>
                <a:cs typeface="Arial"/>
              </a:rPr>
              <a:t>\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735"/>
              </a:spcBef>
            </a:pPr>
            <a:r>
              <a:rPr dirty="0" sz="1200" spc="140">
                <a:solidFill>
                  <a:srgbClr val="DDDBD6"/>
                </a:solidFill>
                <a:latin typeface="Arial"/>
                <a:cs typeface="Arial"/>
              </a:rPr>
              <a:t>--train_path  </a:t>
            </a:r>
            <a:r>
              <a:rPr dirty="0" sz="1200" spc="165">
                <a:solidFill>
                  <a:srgbClr val="A1CF6D"/>
                </a:solidFill>
                <a:latin typeface="Arial"/>
                <a:cs typeface="Arial"/>
              </a:rPr>
              <a:t>'/path/to/my/train.csv'</a:t>
            </a:r>
            <a:r>
              <a:rPr dirty="0" sz="1200" spc="95">
                <a:solidFill>
                  <a:srgbClr val="A1CF6D"/>
                </a:solidFill>
                <a:latin typeface="Arial"/>
                <a:cs typeface="Arial"/>
              </a:rPr>
              <a:t> </a:t>
            </a:r>
            <a:r>
              <a:rPr dirty="0" sz="1200" spc="325">
                <a:solidFill>
                  <a:srgbClr val="DDDBD6"/>
                </a:solidFill>
                <a:latin typeface="Arial"/>
                <a:cs typeface="Arial"/>
              </a:rPr>
              <a:t>\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735"/>
              </a:spcBef>
            </a:pPr>
            <a:r>
              <a:rPr dirty="0" sz="1200" spc="130">
                <a:solidFill>
                  <a:srgbClr val="DDDBD6"/>
                </a:solidFill>
                <a:latin typeface="Arial"/>
                <a:cs typeface="Arial"/>
              </a:rPr>
              <a:t>--valid_path  </a:t>
            </a:r>
            <a:r>
              <a:rPr dirty="0" sz="1200" spc="160">
                <a:solidFill>
                  <a:srgbClr val="A1CF6D"/>
                </a:solidFill>
                <a:latin typeface="Arial"/>
                <a:cs typeface="Arial"/>
              </a:rPr>
              <a:t>'/path/to/my/valid.csv'</a:t>
            </a:r>
            <a:r>
              <a:rPr dirty="0" sz="1200" spc="85">
                <a:solidFill>
                  <a:srgbClr val="A1CF6D"/>
                </a:solidFill>
                <a:latin typeface="Arial"/>
                <a:cs typeface="Arial"/>
              </a:rPr>
              <a:t> </a:t>
            </a:r>
            <a:r>
              <a:rPr dirty="0" sz="1200" spc="325">
                <a:solidFill>
                  <a:srgbClr val="DDDBD6"/>
                </a:solidFill>
                <a:latin typeface="Arial"/>
                <a:cs typeface="Arial"/>
              </a:rPr>
              <a:t>\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735"/>
              </a:spcBef>
            </a:pPr>
            <a:r>
              <a:rPr dirty="0" sz="1200" spc="254">
                <a:solidFill>
                  <a:srgbClr val="DDDBD6"/>
                </a:solidFill>
                <a:latin typeface="Arial"/>
                <a:cs typeface="Arial"/>
              </a:rPr>
              <a:t>-- </a:t>
            </a:r>
            <a:r>
              <a:rPr dirty="0" sz="1200" spc="125">
                <a:solidFill>
                  <a:srgbClr val="DDDBD6"/>
                </a:solidFill>
                <a:latin typeface="Arial"/>
                <a:cs typeface="Arial"/>
              </a:rPr>
              <a:t>objective </a:t>
            </a:r>
            <a:r>
              <a:rPr dirty="0" sz="1200" spc="185">
                <a:solidFill>
                  <a:srgbClr val="A1CF6D"/>
                </a:solidFill>
                <a:latin typeface="Arial"/>
                <a:cs typeface="Arial"/>
              </a:rPr>
              <a:t>'binary'</a:t>
            </a:r>
            <a:r>
              <a:rPr dirty="0" sz="1200" spc="155">
                <a:solidFill>
                  <a:srgbClr val="A1CF6D"/>
                </a:solidFill>
                <a:latin typeface="Arial"/>
                <a:cs typeface="Arial"/>
              </a:rPr>
              <a:t> </a:t>
            </a:r>
            <a:r>
              <a:rPr dirty="0" sz="1200" spc="325">
                <a:solidFill>
                  <a:srgbClr val="DDDBD6"/>
                </a:solidFill>
                <a:latin typeface="Arial"/>
                <a:cs typeface="Arial"/>
              </a:rPr>
              <a:t>\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735"/>
              </a:spcBef>
            </a:pPr>
            <a:r>
              <a:rPr dirty="0" sz="1200" spc="254">
                <a:solidFill>
                  <a:srgbClr val="DDDBD6"/>
                </a:solidFill>
                <a:latin typeface="Arial"/>
                <a:cs typeface="Arial"/>
              </a:rPr>
              <a:t>-- </a:t>
            </a:r>
            <a:r>
              <a:rPr dirty="0" sz="1200" spc="110">
                <a:solidFill>
                  <a:srgbClr val="DDDBD6"/>
                </a:solidFill>
                <a:latin typeface="Arial"/>
                <a:cs typeface="Arial"/>
              </a:rPr>
              <a:t>metric </a:t>
            </a:r>
            <a:r>
              <a:rPr dirty="0" sz="1200" spc="175">
                <a:solidFill>
                  <a:srgbClr val="A1CF6D"/>
                </a:solidFill>
                <a:latin typeface="Arial"/>
                <a:cs typeface="Arial"/>
              </a:rPr>
              <a:t>'auc' </a:t>
            </a:r>
            <a:r>
              <a:rPr dirty="0" sz="1200" spc="325">
                <a:solidFill>
                  <a:srgbClr val="DDDBD6"/>
                </a:solidFill>
                <a:latin typeface="Arial"/>
                <a:cs typeface="Arial"/>
              </a:rPr>
              <a:t>\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735"/>
              </a:spcBef>
            </a:pPr>
            <a:r>
              <a:rPr dirty="0" sz="1200" spc="254">
                <a:solidFill>
                  <a:srgbClr val="DDDBD6"/>
                </a:solidFill>
                <a:latin typeface="Arial"/>
                <a:cs typeface="Arial"/>
              </a:rPr>
              <a:t>-- </a:t>
            </a:r>
            <a:r>
              <a:rPr dirty="0" sz="1200" spc="114">
                <a:solidFill>
                  <a:srgbClr val="DDDBD6"/>
                </a:solidFill>
                <a:latin typeface="Arial"/>
                <a:cs typeface="Arial"/>
              </a:rPr>
              <a:t>learning_rate </a:t>
            </a:r>
            <a:r>
              <a:rPr dirty="0" sz="1200" spc="100">
                <a:solidFill>
                  <a:srgbClr val="FBC33A"/>
                </a:solidFill>
                <a:latin typeface="Arial"/>
                <a:cs typeface="Arial"/>
              </a:rPr>
              <a:t>0.1</a:t>
            </a:r>
            <a:r>
              <a:rPr dirty="0" sz="1200" spc="170">
                <a:solidFill>
                  <a:srgbClr val="FBC33A"/>
                </a:solidFill>
                <a:latin typeface="Arial"/>
                <a:cs typeface="Arial"/>
              </a:rPr>
              <a:t> </a:t>
            </a:r>
            <a:r>
              <a:rPr dirty="0" sz="1200" spc="325">
                <a:solidFill>
                  <a:srgbClr val="DDDBD6"/>
                </a:solidFill>
                <a:latin typeface="Arial"/>
                <a:cs typeface="Arial"/>
              </a:rPr>
              <a:t>\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735"/>
              </a:spcBef>
            </a:pPr>
            <a:r>
              <a:rPr dirty="0" sz="1200" spc="254">
                <a:solidFill>
                  <a:srgbClr val="DDDBD6"/>
                </a:solidFill>
                <a:latin typeface="Arial"/>
                <a:cs typeface="Arial"/>
              </a:rPr>
              <a:t>-- </a:t>
            </a:r>
            <a:r>
              <a:rPr dirty="0" sz="1200" spc="10">
                <a:solidFill>
                  <a:srgbClr val="DDDBD6"/>
                </a:solidFill>
                <a:latin typeface="Arial"/>
                <a:cs typeface="Arial"/>
              </a:rPr>
              <a:t>num_boost_round </a:t>
            </a:r>
            <a:r>
              <a:rPr dirty="0" sz="1200" spc="-15">
                <a:solidFill>
                  <a:srgbClr val="FBC33A"/>
                </a:solidFill>
                <a:latin typeface="Arial"/>
                <a:cs typeface="Arial"/>
              </a:rPr>
              <a:t>200</a:t>
            </a:r>
            <a:r>
              <a:rPr dirty="0" sz="1200" spc="60">
                <a:solidFill>
                  <a:srgbClr val="FBC33A"/>
                </a:solidFill>
                <a:latin typeface="Arial"/>
                <a:cs typeface="Arial"/>
              </a:rPr>
              <a:t> </a:t>
            </a:r>
            <a:r>
              <a:rPr dirty="0" sz="1200" spc="325">
                <a:solidFill>
                  <a:srgbClr val="DDDBD6"/>
                </a:solidFill>
                <a:latin typeface="Arial"/>
                <a:cs typeface="Arial"/>
              </a:rPr>
              <a:t>\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735"/>
              </a:spcBef>
            </a:pPr>
            <a:r>
              <a:rPr dirty="0" sz="1200" spc="254">
                <a:solidFill>
                  <a:srgbClr val="DDDBD6"/>
                </a:solidFill>
                <a:latin typeface="Arial"/>
                <a:cs typeface="Arial"/>
              </a:rPr>
              <a:t>-- </a:t>
            </a:r>
            <a:r>
              <a:rPr dirty="0" sz="1200" spc="5">
                <a:solidFill>
                  <a:srgbClr val="DDDBD6"/>
                </a:solidFill>
                <a:latin typeface="Arial"/>
                <a:cs typeface="Arial"/>
              </a:rPr>
              <a:t>num_leaves </a:t>
            </a:r>
            <a:r>
              <a:rPr dirty="0" sz="1200" spc="-15">
                <a:solidFill>
                  <a:srgbClr val="FBC33A"/>
                </a:solidFill>
                <a:latin typeface="Arial"/>
                <a:cs typeface="Arial"/>
              </a:rPr>
              <a:t>60</a:t>
            </a:r>
            <a:r>
              <a:rPr dirty="0" sz="1200" spc="70">
                <a:solidFill>
                  <a:srgbClr val="FBC33A"/>
                </a:solidFill>
                <a:latin typeface="Arial"/>
                <a:cs typeface="Arial"/>
              </a:rPr>
              <a:t> </a:t>
            </a:r>
            <a:r>
              <a:rPr dirty="0" sz="1200" spc="325">
                <a:solidFill>
                  <a:srgbClr val="DDDBD6"/>
                </a:solidFill>
                <a:latin typeface="Arial"/>
                <a:cs typeface="Arial"/>
              </a:rPr>
              <a:t>\</a:t>
            </a:r>
            <a:endParaRPr sz="12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735"/>
              </a:spcBef>
            </a:pPr>
            <a:r>
              <a:rPr dirty="0" sz="1200" spc="254">
                <a:solidFill>
                  <a:srgbClr val="DDDBD6"/>
                </a:solidFill>
                <a:latin typeface="Arial"/>
                <a:cs typeface="Arial"/>
              </a:rPr>
              <a:t>-- </a:t>
            </a:r>
            <a:r>
              <a:rPr dirty="0" sz="1200" spc="130">
                <a:solidFill>
                  <a:srgbClr val="DDDBD6"/>
                </a:solidFill>
                <a:latin typeface="Arial"/>
                <a:cs typeface="Arial"/>
              </a:rPr>
              <a:t>feature_fraction</a:t>
            </a:r>
            <a:r>
              <a:rPr dirty="0" sz="1200" spc="425">
                <a:solidFill>
                  <a:srgbClr val="DDDBD6"/>
                </a:solidFill>
                <a:latin typeface="Arial"/>
                <a:cs typeface="Arial"/>
              </a:rPr>
              <a:t> </a:t>
            </a:r>
            <a:r>
              <a:rPr dirty="0" sz="1200" spc="95">
                <a:solidFill>
                  <a:srgbClr val="FBC33A"/>
                </a:solidFill>
                <a:latin typeface="Arial"/>
                <a:cs typeface="Arial"/>
              </a:rPr>
              <a:t>0.2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12366" y="1277322"/>
            <a:ext cx="0" cy="2976245"/>
          </a:xfrm>
          <a:custGeom>
            <a:avLst/>
            <a:gdLst/>
            <a:ahLst/>
            <a:cxnLst/>
            <a:rect l="l" t="t" r="r" b="b"/>
            <a:pathLst>
              <a:path w="0" h="2976245">
                <a:moveTo>
                  <a:pt x="0" y="0"/>
                </a:moveTo>
                <a:lnTo>
                  <a:pt x="0" y="2975994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3265"/>
            <a:ext cx="9144000" cy="580390"/>
            <a:chOff x="0" y="4563265"/>
            <a:chExt cx="9144000" cy="580390"/>
          </a:xfrm>
        </p:grpSpPr>
        <p:sp>
          <p:nvSpPr>
            <p:cNvPr id="3" name="object 3"/>
            <p:cNvSpPr/>
            <p:nvPr/>
          </p:nvSpPr>
          <p:spPr>
            <a:xfrm>
              <a:off x="3755567" y="4736515"/>
              <a:ext cx="1632846" cy="406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563265"/>
              <a:ext cx="9143981" cy="5802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1699" y="4694790"/>
              <a:ext cx="1471899" cy="3304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693039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5"/>
              <a:t>Live</a:t>
            </a:r>
            <a:r>
              <a:rPr dirty="0" sz="2500" spc="-160"/>
              <a:t> </a:t>
            </a:r>
            <a:r>
              <a:rPr dirty="0" sz="2500" spc="20"/>
              <a:t>Experimentation:</a:t>
            </a:r>
            <a:r>
              <a:rPr dirty="0" sz="2500" spc="-160"/>
              <a:t> </a:t>
            </a:r>
            <a:r>
              <a:rPr dirty="0" sz="2500" spc="15"/>
              <a:t>Multi-Armed</a:t>
            </a:r>
            <a:r>
              <a:rPr dirty="0" sz="2500" spc="-160"/>
              <a:t> </a:t>
            </a:r>
            <a:r>
              <a:rPr dirty="0" sz="2500" spc="25"/>
              <a:t>Bandit</a:t>
            </a:r>
            <a:r>
              <a:rPr dirty="0" sz="2500" spc="-160"/>
              <a:t> </a:t>
            </a:r>
            <a:r>
              <a:rPr dirty="0" sz="2500" spc="40"/>
              <a:t>(MAB)</a:t>
            </a:r>
            <a:endParaRPr sz="2500"/>
          </a:p>
        </p:txBody>
      </p:sp>
      <p:sp>
        <p:nvSpPr>
          <p:cNvPr id="7" name="object 7"/>
          <p:cNvSpPr txBox="1"/>
          <p:nvPr/>
        </p:nvSpPr>
        <p:spPr>
          <a:xfrm>
            <a:off x="490620" y="1673555"/>
            <a:ext cx="4862195" cy="2258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SzPct val="88888"/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800" spc="-5">
                <a:latin typeface="Lato"/>
                <a:cs typeface="Lato"/>
              </a:rPr>
              <a:t>Uses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ML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to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20">
                <a:latin typeface="Lato"/>
                <a:cs typeface="Lato"/>
              </a:rPr>
              <a:t>learn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from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test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results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during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test</a:t>
            </a:r>
            <a:endParaRPr sz="1800">
              <a:latin typeface="Lato"/>
              <a:cs typeface="Lato"/>
            </a:endParaRPr>
          </a:p>
          <a:p>
            <a:pPr marL="363855" marR="554990" indent="-351790">
              <a:lnSpc>
                <a:spcPct val="114999"/>
              </a:lnSpc>
              <a:spcBef>
                <a:spcPts val="1000"/>
              </a:spcBef>
              <a:buSzPct val="88888"/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800" spc="5">
                <a:latin typeface="Lato"/>
                <a:cs typeface="Lato"/>
              </a:rPr>
              <a:t>Dynamically</a:t>
            </a:r>
            <a:r>
              <a:rPr dirty="0" sz="1800" spc="-125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routes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requests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to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winning  </a:t>
            </a:r>
            <a:r>
              <a:rPr dirty="0" sz="1800">
                <a:latin typeface="Lato"/>
                <a:cs typeface="Lato"/>
              </a:rPr>
              <a:t>models</a:t>
            </a:r>
            <a:endParaRPr sz="1800">
              <a:latin typeface="Lato"/>
              <a:cs typeface="Lato"/>
            </a:endParaRPr>
          </a:p>
          <a:p>
            <a:pPr marL="363855" marR="472440" indent="-351790">
              <a:lnSpc>
                <a:spcPct val="114999"/>
              </a:lnSpc>
              <a:spcBef>
                <a:spcPts val="1000"/>
              </a:spcBef>
              <a:buSzPct val="88888"/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800" spc="5">
                <a:latin typeface="Lato"/>
                <a:cs typeface="Lato"/>
              </a:rPr>
              <a:t>Eventually</a:t>
            </a:r>
            <a:r>
              <a:rPr dirty="0" sz="1800" spc="-125">
                <a:latin typeface="Lato"/>
                <a:cs typeface="Lato"/>
              </a:rPr>
              <a:t> </a:t>
            </a:r>
            <a:r>
              <a:rPr dirty="0" sz="1800" spc="30">
                <a:latin typeface="Lato"/>
                <a:cs typeface="Lato"/>
              </a:rPr>
              <a:t>all</a:t>
            </a:r>
            <a:r>
              <a:rPr dirty="0" sz="1800" spc="-125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requests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25">
                <a:latin typeface="Lato"/>
                <a:cs typeface="Lato"/>
              </a:rPr>
              <a:t>are</a:t>
            </a:r>
            <a:r>
              <a:rPr dirty="0" sz="1800" spc="-125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routed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to</a:t>
            </a:r>
            <a:r>
              <a:rPr dirty="0" sz="1800" spc="-125">
                <a:latin typeface="Lato"/>
                <a:cs typeface="Lato"/>
              </a:rPr>
              <a:t> </a:t>
            </a:r>
            <a:r>
              <a:rPr dirty="0" sz="1800" spc="-15">
                <a:latin typeface="Lato"/>
                <a:cs typeface="Lato"/>
              </a:rPr>
              <a:t>one  </a:t>
            </a:r>
            <a:r>
              <a:rPr dirty="0" sz="1800">
                <a:latin typeface="Lato"/>
                <a:cs typeface="Lato"/>
              </a:rPr>
              <a:t>model</a:t>
            </a:r>
            <a:endParaRPr sz="1800">
              <a:latin typeface="Lato"/>
              <a:cs typeface="Lato"/>
            </a:endParaRPr>
          </a:p>
          <a:p>
            <a:pPr marL="363855" indent="-351790">
              <a:lnSpc>
                <a:spcPct val="100000"/>
              </a:lnSpc>
              <a:spcBef>
                <a:spcPts val="1320"/>
              </a:spcBef>
              <a:buSzPct val="88888"/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800" spc="5">
                <a:latin typeface="Lato"/>
                <a:cs typeface="Lato"/>
              </a:rPr>
              <a:t>Minimizes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use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5">
                <a:latin typeface="Lato"/>
                <a:cs typeface="Lato"/>
              </a:rPr>
              <a:t>of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low-performing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models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11988" y="1730946"/>
            <a:ext cx="3432175" cy="1885314"/>
            <a:chOff x="5711988" y="1730946"/>
            <a:chExt cx="3432175" cy="1885314"/>
          </a:xfrm>
        </p:grpSpPr>
        <p:sp>
          <p:nvSpPr>
            <p:cNvPr id="9" name="object 9"/>
            <p:cNvSpPr/>
            <p:nvPr/>
          </p:nvSpPr>
          <p:spPr>
            <a:xfrm>
              <a:off x="5711988" y="1730946"/>
              <a:ext cx="1625796" cy="18849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626386" y="1730946"/>
              <a:ext cx="1625796" cy="18849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540784" y="1730946"/>
              <a:ext cx="1603196" cy="18849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3265"/>
            <a:ext cx="9144000" cy="580390"/>
            <a:chOff x="0" y="4563265"/>
            <a:chExt cx="9144000" cy="580390"/>
          </a:xfrm>
        </p:grpSpPr>
        <p:sp>
          <p:nvSpPr>
            <p:cNvPr id="3" name="object 3"/>
            <p:cNvSpPr/>
            <p:nvPr/>
          </p:nvSpPr>
          <p:spPr>
            <a:xfrm>
              <a:off x="3755567" y="4736515"/>
              <a:ext cx="1632846" cy="406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563265"/>
              <a:ext cx="9143981" cy="5802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1699" y="4694790"/>
              <a:ext cx="1471899" cy="3304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569849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5"/>
              <a:t>Live </a:t>
            </a:r>
            <a:r>
              <a:rPr dirty="0" sz="2500" spc="20"/>
              <a:t>Experimentation:</a:t>
            </a:r>
            <a:r>
              <a:rPr dirty="0" sz="2500" spc="-495"/>
              <a:t> </a:t>
            </a:r>
            <a:r>
              <a:rPr dirty="0" sz="2500" spc="15"/>
              <a:t>Contextual </a:t>
            </a:r>
            <a:r>
              <a:rPr dirty="0" sz="2500" spc="25"/>
              <a:t>Bandit</a:t>
            </a:r>
            <a:endParaRPr sz="2500"/>
          </a:p>
        </p:txBody>
      </p:sp>
      <p:sp>
        <p:nvSpPr>
          <p:cNvPr id="7" name="object 7"/>
          <p:cNvSpPr txBox="1"/>
          <p:nvPr/>
        </p:nvSpPr>
        <p:spPr>
          <a:xfrm>
            <a:off x="475248" y="1632407"/>
            <a:ext cx="2367280" cy="2045335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379095" indent="-351790">
              <a:lnSpc>
                <a:spcPct val="100000"/>
              </a:lnSpc>
              <a:spcBef>
                <a:spcPts val="420"/>
              </a:spcBef>
              <a:buSzPct val="88888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20">
                <a:latin typeface="Lato"/>
                <a:cs typeface="Lato"/>
              </a:rPr>
              <a:t>Similar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to</a:t>
            </a:r>
            <a:endParaRPr sz="1800">
              <a:latin typeface="Lato"/>
              <a:cs typeface="Lato"/>
            </a:endParaRPr>
          </a:p>
          <a:p>
            <a:pPr marL="379095" marR="5080">
              <a:lnSpc>
                <a:spcPct val="114999"/>
              </a:lnSpc>
            </a:pPr>
            <a:r>
              <a:rPr dirty="0" sz="1800" spc="10">
                <a:latin typeface="Lato"/>
                <a:cs typeface="Lato"/>
              </a:rPr>
              <a:t>multi-armed</a:t>
            </a:r>
            <a:r>
              <a:rPr dirty="0" sz="1800" spc="-20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bandit,  but also considers  </a:t>
            </a:r>
            <a:r>
              <a:rPr dirty="0" sz="1800" spc="-10">
                <a:latin typeface="Lato"/>
                <a:cs typeface="Lato"/>
              </a:rPr>
              <a:t>context </a:t>
            </a:r>
            <a:r>
              <a:rPr dirty="0" sz="1800" spc="-25">
                <a:latin typeface="Lato"/>
                <a:cs typeface="Lato"/>
              </a:rPr>
              <a:t>of</a:t>
            </a:r>
            <a:r>
              <a:rPr dirty="0" sz="1800" spc="-245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request</a:t>
            </a:r>
            <a:endParaRPr sz="1800">
              <a:latin typeface="Lato"/>
              <a:cs typeface="Lato"/>
            </a:endParaRPr>
          </a:p>
          <a:p>
            <a:pPr marL="379095" marR="214629" indent="-367030">
              <a:lnSpc>
                <a:spcPct val="114999"/>
              </a:lnSpc>
              <a:spcBef>
                <a:spcPts val="10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5">
                <a:latin typeface="Lato"/>
                <a:cs typeface="Lato"/>
              </a:rPr>
              <a:t>Example: </a:t>
            </a:r>
            <a:r>
              <a:rPr dirty="0" sz="1800" spc="10">
                <a:latin typeface="Lato"/>
                <a:cs typeface="Lato"/>
              </a:rPr>
              <a:t>Users</a:t>
            </a:r>
            <a:r>
              <a:rPr dirty="0" sz="1800" spc="-315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in  </a:t>
            </a:r>
            <a:r>
              <a:rPr dirty="0" sz="1800" spc="5">
                <a:latin typeface="Lato"/>
                <a:cs typeface="Lato"/>
              </a:rPr>
              <a:t>different</a:t>
            </a:r>
            <a:r>
              <a:rPr dirty="0" sz="1800" spc="-19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climates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79565" y="1140665"/>
            <a:ext cx="4355465" cy="3000375"/>
            <a:chOff x="4579565" y="1140665"/>
            <a:chExt cx="4355465" cy="3000375"/>
          </a:xfrm>
        </p:grpSpPr>
        <p:sp>
          <p:nvSpPr>
            <p:cNvPr id="9" name="object 9"/>
            <p:cNvSpPr/>
            <p:nvPr/>
          </p:nvSpPr>
          <p:spPr>
            <a:xfrm>
              <a:off x="6202712" y="1941971"/>
              <a:ext cx="1285822" cy="149082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925886" y="1941971"/>
              <a:ext cx="1285842" cy="149082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649084" y="1941971"/>
              <a:ext cx="1285842" cy="149082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79565" y="1140665"/>
              <a:ext cx="860373" cy="86037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79565" y="2210520"/>
              <a:ext cx="860373" cy="86037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439938" y="1570851"/>
              <a:ext cx="634365" cy="928369"/>
            </a:xfrm>
            <a:custGeom>
              <a:avLst/>
              <a:gdLst/>
              <a:ahLst/>
              <a:cxnLst/>
              <a:rect l="l" t="t" r="r" b="b"/>
              <a:pathLst>
                <a:path w="634364" h="928369">
                  <a:moveTo>
                    <a:pt x="0" y="0"/>
                  </a:moveTo>
                  <a:lnTo>
                    <a:pt x="633948" y="927848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02862" y="2444147"/>
              <a:ext cx="187599" cy="2163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439938" y="2640694"/>
              <a:ext cx="535305" cy="33020"/>
            </a:xfrm>
            <a:custGeom>
              <a:avLst/>
              <a:gdLst/>
              <a:ahLst/>
              <a:cxnLst/>
              <a:rect l="l" t="t" r="r" b="b"/>
              <a:pathLst>
                <a:path w="535304" h="33019">
                  <a:moveTo>
                    <a:pt x="-19049" y="16412"/>
                  </a:moveTo>
                  <a:lnTo>
                    <a:pt x="553773" y="16412"/>
                  </a:lnTo>
                </a:path>
              </a:pathLst>
            </a:custGeom>
            <a:ln w="709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951762" y="2591644"/>
              <a:ext cx="214524" cy="163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579565" y="3280368"/>
              <a:ext cx="860373" cy="86037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439938" y="2870544"/>
              <a:ext cx="626745" cy="840105"/>
            </a:xfrm>
            <a:custGeom>
              <a:avLst/>
              <a:gdLst/>
              <a:ahLst/>
              <a:cxnLst/>
              <a:rect l="l" t="t" r="r" b="b"/>
              <a:pathLst>
                <a:path w="626745" h="840104">
                  <a:moveTo>
                    <a:pt x="0" y="840023"/>
                  </a:moveTo>
                  <a:lnTo>
                    <a:pt x="626273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996687" y="2712869"/>
              <a:ext cx="191899" cy="2143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C4_W3</dc:title>
  <dcterms:created xsi:type="dcterms:W3CDTF">2022-08-22T07:17:22Z</dcterms:created>
  <dcterms:modified xsi:type="dcterms:W3CDTF">2022-08-22T07:17:22Z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2022-08-22T00:00:00Z</vt:filetime>
  </property>
</Properties>
</file>